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288" r:id="rId4"/>
    <p:sldMasterId id="2147484488" r:id="rId5"/>
  </p:sldMasterIdLst>
  <p:notesMasterIdLst>
    <p:notesMasterId r:id="rId56"/>
  </p:notesMasterIdLst>
  <p:handoutMasterIdLst>
    <p:handoutMasterId r:id="rId57"/>
  </p:handoutMasterIdLst>
  <p:sldIdLst>
    <p:sldId id="2543" r:id="rId6"/>
    <p:sldId id="2330" r:id="rId7"/>
    <p:sldId id="2493" r:id="rId8"/>
    <p:sldId id="2483" r:id="rId9"/>
    <p:sldId id="2479" r:id="rId10"/>
    <p:sldId id="2482" r:id="rId11"/>
    <p:sldId id="2488" r:id="rId12"/>
    <p:sldId id="2570" r:id="rId13"/>
    <p:sldId id="2571" r:id="rId14"/>
    <p:sldId id="2572" r:id="rId15"/>
    <p:sldId id="2573" r:id="rId16"/>
    <p:sldId id="2577" r:id="rId17"/>
    <p:sldId id="2575" r:id="rId18"/>
    <p:sldId id="2576" r:id="rId19"/>
    <p:sldId id="2496" r:id="rId20"/>
    <p:sldId id="2331" r:id="rId21"/>
    <p:sldId id="2505" r:id="rId22"/>
    <p:sldId id="2497" r:id="rId23"/>
    <p:sldId id="2490" r:id="rId24"/>
    <p:sldId id="2491" r:id="rId25"/>
    <p:sldId id="2369" r:id="rId26"/>
    <p:sldId id="2544" r:id="rId27"/>
    <p:sldId id="2370" r:id="rId28"/>
    <p:sldId id="2372" r:id="rId29"/>
    <p:sldId id="2509" r:id="rId30"/>
    <p:sldId id="2541" r:id="rId31"/>
    <p:sldId id="2498" r:id="rId32"/>
    <p:sldId id="2336" r:id="rId33"/>
    <p:sldId id="2337" r:id="rId34"/>
    <p:sldId id="2338" r:id="rId35"/>
    <p:sldId id="2339" r:id="rId36"/>
    <p:sldId id="2502" r:id="rId37"/>
    <p:sldId id="2499" r:id="rId38"/>
    <p:sldId id="2340" r:id="rId39"/>
    <p:sldId id="2341" r:id="rId40"/>
    <p:sldId id="2345" r:id="rId41"/>
    <p:sldId id="2487" r:id="rId42"/>
    <p:sldId id="2344" r:id="rId43"/>
    <p:sldId id="2504" r:id="rId44"/>
    <p:sldId id="2508" r:id="rId45"/>
    <p:sldId id="2371" r:id="rId46"/>
    <p:sldId id="2506" r:id="rId47"/>
    <p:sldId id="2500" r:id="rId48"/>
    <p:sldId id="2346" r:id="rId49"/>
    <p:sldId id="2347" r:id="rId50"/>
    <p:sldId id="2362" r:id="rId51"/>
    <p:sldId id="2350" r:id="rId52"/>
    <p:sldId id="2351" r:id="rId53"/>
    <p:sldId id="2507" r:id="rId54"/>
    <p:sldId id="2352" r:id="rId55"/>
  </p:sldIdLst>
  <p:sldSz cx="9144000" cy="5143500" type="screen16x9"/>
  <p:notesSz cx="6797675" cy="9926638"/>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XCU" id="{899ABBE3-0C9B-40F4-AC88-A0E0EDF7C95F}">
          <p14:sldIdLst>
            <p14:sldId id="2543"/>
            <p14:sldId id="2330"/>
            <p14:sldId id="2493"/>
            <p14:sldId id="2483"/>
            <p14:sldId id="2479"/>
            <p14:sldId id="2482"/>
            <p14:sldId id="2488"/>
            <p14:sldId id="2570"/>
            <p14:sldId id="2571"/>
            <p14:sldId id="2572"/>
            <p14:sldId id="2573"/>
            <p14:sldId id="2577"/>
            <p14:sldId id="2575"/>
            <p14:sldId id="2576"/>
            <p14:sldId id="2496"/>
            <p14:sldId id="2331"/>
            <p14:sldId id="2505"/>
            <p14:sldId id="2497"/>
            <p14:sldId id="2490"/>
            <p14:sldId id="2491"/>
            <p14:sldId id="2369"/>
            <p14:sldId id="2544"/>
            <p14:sldId id="2370"/>
            <p14:sldId id="2372"/>
            <p14:sldId id="2509"/>
            <p14:sldId id="2541"/>
            <p14:sldId id="2498"/>
            <p14:sldId id="2336"/>
            <p14:sldId id="2337"/>
            <p14:sldId id="2338"/>
            <p14:sldId id="2339"/>
            <p14:sldId id="2502"/>
            <p14:sldId id="2499"/>
            <p14:sldId id="2340"/>
            <p14:sldId id="2341"/>
            <p14:sldId id="2345"/>
            <p14:sldId id="2487"/>
            <p14:sldId id="2344"/>
            <p14:sldId id="2504"/>
            <p14:sldId id="2508"/>
            <p14:sldId id="2371"/>
            <p14:sldId id="2506"/>
            <p14:sldId id="2500"/>
            <p14:sldId id="2346"/>
            <p14:sldId id="2347"/>
            <p14:sldId id="2362"/>
            <p14:sldId id="2350"/>
            <p14:sldId id="2351"/>
            <p14:sldId id="2507"/>
            <p14:sldId id="2352"/>
          </p14:sldIdLst>
        </p14:section>
      </p14:sectionLst>
    </p:ext>
    <p:ext uri="{EFAFB233-063F-42B5-8137-9DF3F51BA10A}">
      <p15:sldGuideLst xmlns:p15="http://schemas.microsoft.com/office/powerpoint/2012/main">
        <p15:guide id="1" orient="horz" pos="539">
          <p15:clr>
            <a:srgbClr val="A4A3A4"/>
          </p15:clr>
        </p15:guide>
        <p15:guide id="2" pos="26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8FF"/>
    <a:srgbClr val="000000"/>
    <a:srgbClr val="C0C0C0"/>
    <a:srgbClr val="660066"/>
    <a:srgbClr val="00618A"/>
    <a:srgbClr val="FFFFFF"/>
    <a:srgbClr val="00CC00"/>
    <a:srgbClr val="FF7C33"/>
    <a:srgbClr val="FF813B"/>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0" autoAdjust="0"/>
    <p:restoredTop sz="96433" autoAdjust="0"/>
  </p:normalViewPr>
  <p:slideViewPr>
    <p:cSldViewPr snapToObjects="1">
      <p:cViewPr varScale="1">
        <p:scale>
          <a:sx n="138" d="100"/>
          <a:sy n="138" d="100"/>
        </p:scale>
        <p:origin x="168" y="378"/>
      </p:cViewPr>
      <p:guideLst>
        <p:guide orient="horz" pos="539"/>
        <p:guide pos="262"/>
      </p:guideLst>
    </p:cSldViewPr>
  </p:slideViewPr>
  <p:outlineViewPr>
    <p:cViewPr>
      <p:scale>
        <a:sx n="33" d="100"/>
        <a:sy n="33" d="100"/>
      </p:scale>
      <p:origin x="0" y="223506"/>
    </p:cViewPr>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101" d="100"/>
          <a:sy n="101" d="100"/>
        </p:scale>
        <p:origin x="-3576" y="-90"/>
      </p:cViewPr>
      <p:guideLst>
        <p:guide orient="horz" pos="3127"/>
        <p:guide pos="2141"/>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8" tIns="47779" rIns="95558" bIns="477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5558" tIns="47779" rIns="95558" bIns="47779" numCol="1" anchor="t" anchorCtr="0" compatLnSpc="1">
            <a:prstTxWarp prst="textNoShape">
              <a:avLst/>
            </a:prstTxWarp>
          </a:bodyPr>
          <a:lstStyle>
            <a:lvl1pPr algn="r">
              <a:defRPr sz="1200">
                <a:latin typeface="Calibri" pitchFamily="34" charset="0"/>
              </a:defRPr>
            </a:lvl1pPr>
          </a:lstStyle>
          <a:p>
            <a:fld id="{8DA05087-776D-41F8-AAC7-ED55877FD195}" type="datetime1">
              <a:rPr lang="en-US"/>
              <a:pPr/>
              <a:t>9/20/2018</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5558" tIns="47779" rIns="95558" bIns="477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5558" tIns="47779" rIns="95558" bIns="47779" numCol="1" anchor="b" anchorCtr="0" compatLnSpc="1">
            <a:prstTxWarp prst="textNoShape">
              <a:avLst/>
            </a:prstTxWarp>
          </a:bodyPr>
          <a:lstStyle>
            <a:lvl1pPr algn="r">
              <a:defRPr sz="1200">
                <a:latin typeface="Calibri" pitchFamily="34" charset="0"/>
              </a:defRPr>
            </a:lvl1pPr>
          </a:lstStyle>
          <a:p>
            <a:fld id="{D5D0F17F-FE46-4B6E-BC2C-0B15FE63ABDF}" type="slidenum">
              <a:rPr lang="en-US"/>
              <a:pPr/>
              <a:t>‹#›</a:t>
            </a:fld>
            <a:endParaRPr lang="en-US"/>
          </a:p>
        </p:txBody>
      </p:sp>
    </p:spTree>
    <p:extLst>
      <p:ext uri="{BB962C8B-B14F-4D97-AF65-F5344CB8AC3E}">
        <p14:creationId xmlns:p14="http://schemas.microsoft.com/office/powerpoint/2010/main" val="1217677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58" tIns="47779" rIns="95558" bIns="477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wrap="square" lIns="95558" tIns="47779" rIns="95558" bIns="47779" numCol="1" anchor="t" anchorCtr="0" compatLnSpc="1">
            <a:prstTxWarp prst="textNoShape">
              <a:avLst/>
            </a:prstTxWarp>
          </a:bodyPr>
          <a:lstStyle>
            <a:lvl1pPr algn="r">
              <a:defRPr sz="1200">
                <a:latin typeface="Calibri" pitchFamily="34" charset="0"/>
              </a:defRPr>
            </a:lvl1pPr>
          </a:lstStyle>
          <a:p>
            <a:fld id="{2EF3684F-24EC-402E-9505-9D340FAA679D}" type="datetime1">
              <a:rPr lang="en-US"/>
              <a:pPr/>
              <a:t>9/20/2018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58" tIns="47779" rIns="95558" bIns="47779" rtlCol="0" anchor="ctr"/>
          <a:lstStyle/>
          <a:p>
            <a:pPr lvl="0"/>
            <a:endParaRPr lang="en-US" noProof="0" smtClean="0"/>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58" tIns="47779" rIns="95558" bIns="477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5558" tIns="47779" rIns="95558" bIns="477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wrap="square" lIns="95558" tIns="47779" rIns="95558" bIns="47779" numCol="1" anchor="b" anchorCtr="0" compatLnSpc="1">
            <a:prstTxWarp prst="textNoShape">
              <a:avLst/>
            </a:prstTxWarp>
          </a:bodyPr>
          <a:lstStyle>
            <a:lvl1pPr algn="r">
              <a:defRPr sz="1200">
                <a:latin typeface="Calibri" pitchFamily="34" charset="0"/>
              </a:defRPr>
            </a:lvl1pPr>
          </a:lstStyle>
          <a:p>
            <a:fld id="{5037F206-C17D-4B74-A8F4-A4AF28899EBE}" type="slidenum">
              <a:rPr lang="en-US"/>
              <a:pPr/>
              <a:t>‹#›</a:t>
            </a:fld>
            <a:endParaRPr lang="en-US"/>
          </a:p>
        </p:txBody>
      </p:sp>
    </p:spTree>
    <p:extLst>
      <p:ext uri="{BB962C8B-B14F-4D97-AF65-F5344CB8AC3E}">
        <p14:creationId xmlns:p14="http://schemas.microsoft.com/office/powerpoint/2010/main" val="370608499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37F206-C17D-4B74-A8F4-A4AF28899EB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120382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a:xfrm>
            <a:off x="3849689" y="9428164"/>
            <a:ext cx="2946400" cy="496887"/>
          </a:xfrm>
          <a:prstGeom prst="rect">
            <a:avLst/>
          </a:prstGeom>
        </p:spPr>
        <p:txBody>
          <a:bodyPr/>
          <a:lstStyle/>
          <a:p>
            <a:fld id="{5037F206-C17D-4B74-A8F4-A4AF28899EB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4498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if you could leverage the strengths</a:t>
            </a:r>
            <a:r>
              <a:rPr lang="en-US" baseline="0" dirty="0" smtClean="0"/>
              <a:t> of data centers …</a:t>
            </a:r>
            <a:endParaRPr lang="en-US" dirty="0"/>
          </a:p>
        </p:txBody>
      </p:sp>
      <p:sp>
        <p:nvSpPr>
          <p:cNvPr id="4" name="Slide Number Placeholder 3"/>
          <p:cNvSpPr>
            <a:spLocks noGrp="1"/>
          </p:cNvSpPr>
          <p:nvPr>
            <p:ph type="sldNum" sz="quarter" idx="10"/>
          </p:nvPr>
        </p:nvSpPr>
        <p:spPr/>
        <p:txBody>
          <a:bodyPr/>
          <a:lstStyle/>
          <a:p>
            <a:fld id="{5037F206-C17D-4B74-A8F4-A4AF28899EB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13402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if you could leverage the strengths</a:t>
            </a:r>
            <a:r>
              <a:rPr lang="en-US" baseline="0" dirty="0" smtClean="0"/>
              <a:t> of data centers …</a:t>
            </a:r>
            <a:endParaRPr lang="en-US" dirty="0"/>
          </a:p>
        </p:txBody>
      </p:sp>
      <p:sp>
        <p:nvSpPr>
          <p:cNvPr id="4" name="Slide Number Placeholder 3"/>
          <p:cNvSpPr>
            <a:spLocks noGrp="1"/>
          </p:cNvSpPr>
          <p:nvPr>
            <p:ph type="sldNum" sz="quarter" idx="10"/>
          </p:nvPr>
        </p:nvSpPr>
        <p:spPr/>
        <p:txBody>
          <a:bodyPr/>
          <a:lstStyle/>
          <a:p>
            <a:fld id="{5037F206-C17D-4B74-A8F4-A4AF28899EBE}"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025369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a:xfrm>
            <a:off x="679768" y="4715153"/>
            <a:ext cx="5438140" cy="4466987"/>
          </a:xfrm>
          <a:prstGeom prst="rect">
            <a:avLst/>
          </a:prstGeom>
        </p:spPr>
        <p:txBody>
          <a:bodyPr>
            <a:normAutofit/>
          </a:bodyPr>
          <a:lstStyle/>
          <a:p>
            <a:endParaRPr lang="en-CA" dirty="0"/>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5037F206-C17D-4B74-A8F4-A4AF28899EB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1304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if you could leverage the strengths</a:t>
            </a:r>
            <a:r>
              <a:rPr lang="en-US" baseline="0" dirty="0" smtClean="0"/>
              <a:t> of data centers …</a:t>
            </a:r>
            <a:endParaRPr lang="en-US" dirty="0"/>
          </a:p>
        </p:txBody>
      </p:sp>
      <p:sp>
        <p:nvSpPr>
          <p:cNvPr id="4" name="Slide Number Placeholder 3"/>
          <p:cNvSpPr>
            <a:spLocks noGrp="1"/>
          </p:cNvSpPr>
          <p:nvPr>
            <p:ph type="sldNum" sz="quarter" idx="10"/>
          </p:nvPr>
        </p:nvSpPr>
        <p:spPr/>
        <p:txBody>
          <a:bodyPr/>
          <a:lstStyle/>
          <a:p>
            <a:fld id="{5037F206-C17D-4B74-A8F4-A4AF28899EB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60800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what if you could leverage the strengths</a:t>
            </a:r>
            <a:r>
              <a:rPr lang="en-US" baseline="0" dirty="0" smtClean="0"/>
              <a:t> of data centers …</a:t>
            </a:r>
            <a:endParaRPr lang="en-US" dirty="0"/>
          </a:p>
        </p:txBody>
      </p:sp>
      <p:sp>
        <p:nvSpPr>
          <p:cNvPr id="4" name="Slide Number Placeholder 3"/>
          <p:cNvSpPr>
            <a:spLocks noGrp="1"/>
          </p:cNvSpPr>
          <p:nvPr>
            <p:ph type="sldNum" sz="quarter" idx="10"/>
          </p:nvPr>
        </p:nvSpPr>
        <p:spPr/>
        <p:txBody>
          <a:bodyPr/>
          <a:lstStyle/>
          <a:p>
            <a:fld id="{5037F206-C17D-4B74-A8F4-A4AF28899EB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73967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037F206-C17D-4B74-A8F4-A4AF28899EBE}"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44984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037F206-C17D-4B74-A8F4-A4AF28899EBE}"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4498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US" dirty="0" smtClean="0"/>
              <a:t>Service</a:t>
            </a:r>
            <a:r>
              <a:rPr lang="en-US" baseline="0" dirty="0" smtClean="0"/>
              <a:t> isolation und 93% der </a:t>
            </a:r>
            <a:r>
              <a:rPr lang="en-US" baseline="0" dirty="0" err="1" smtClean="0"/>
              <a:t>auslastung</a:t>
            </a:r>
            <a:r>
              <a:rPr lang="en-US" baseline="0" dirty="0" smtClean="0"/>
              <a:t> auf </a:t>
            </a:r>
            <a:r>
              <a:rPr lang="en-US" baseline="0" dirty="0" err="1" smtClean="0"/>
              <a:t>dem</a:t>
            </a:r>
            <a:r>
              <a:rPr lang="en-US" baseline="0" dirty="0" smtClean="0"/>
              <a:t> link</a:t>
            </a:r>
          </a:p>
          <a:p>
            <a:pPr marL="0" indent="0">
              <a:lnSpc>
                <a:spcPct val="100000"/>
              </a:lnSpc>
              <a:buNone/>
            </a:pPr>
            <a:r>
              <a:rPr lang="en-US" sz="1200" b="1" dirty="0" smtClean="0"/>
              <a:t>Full stream separation and service isolation </a:t>
            </a:r>
            <a:r>
              <a:rPr lang="en-US" sz="1200" dirty="0" smtClean="0"/>
              <a:t>end to end</a:t>
            </a:r>
          </a:p>
          <a:p>
            <a:pPr marL="0" indent="0">
              <a:lnSpc>
                <a:spcPct val="100000"/>
              </a:lnSpc>
              <a:buNone/>
            </a:pPr>
            <a:r>
              <a:rPr lang="en-US" sz="1200" b="1" dirty="0" smtClean="0"/>
              <a:t>End to end resource allocation </a:t>
            </a:r>
            <a:r>
              <a:rPr lang="en-US" sz="1200" dirty="0" smtClean="0"/>
              <a:t>to avoid overprovisioning</a:t>
            </a:r>
          </a:p>
          <a:p>
            <a:pPr marL="0" indent="0">
              <a:lnSpc>
                <a:spcPct val="100000"/>
              </a:lnSpc>
              <a:buNone/>
            </a:pPr>
            <a:r>
              <a:rPr lang="en-US" sz="1200" b="1" dirty="0" smtClean="0"/>
              <a:t>Traffic shaping and admission control </a:t>
            </a:r>
            <a:r>
              <a:rPr lang="en-US" sz="1200" dirty="0" smtClean="0"/>
              <a:t>at ingress protect the overall </a:t>
            </a:r>
            <a:r>
              <a:rPr lang="en-US" sz="1200" dirty="0" err="1" smtClean="0"/>
              <a:t>QoS</a:t>
            </a:r>
            <a:r>
              <a:rPr lang="en-US" sz="1200" dirty="0" smtClean="0"/>
              <a:t> </a:t>
            </a:r>
          </a:p>
          <a:p>
            <a:pPr marL="0" indent="0">
              <a:lnSpc>
                <a:spcPct val="100000"/>
              </a:lnSpc>
              <a:buNone/>
            </a:pPr>
            <a:r>
              <a:rPr lang="en-US" sz="1200" b="1" dirty="0" smtClean="0"/>
              <a:t>Full synchronization mechanisms </a:t>
            </a:r>
            <a:r>
              <a:rPr lang="en-US" sz="1200" dirty="0" smtClean="0"/>
              <a:t>between the different streams</a:t>
            </a:r>
          </a:p>
          <a:p>
            <a:endParaRPr lang="en-US" dirty="0" smtClean="0"/>
          </a:p>
          <a:p>
            <a:endParaRPr lang="en-US" dirty="0" smtClean="0"/>
          </a:p>
          <a:p>
            <a:r>
              <a:rPr lang="en-US" dirty="0" smtClean="0"/>
              <a:t>Belgium</a:t>
            </a:r>
            <a:r>
              <a:rPr lang="en-US" baseline="0" dirty="0" smtClean="0"/>
              <a:t> use case from Cross point at NEP 10G Network</a:t>
            </a:r>
          </a:p>
          <a:p>
            <a:r>
              <a:rPr lang="en-US" dirty="0" smtClean="0"/>
              <a:t>8ms </a:t>
            </a:r>
            <a:r>
              <a:rPr lang="en-US" dirty="0" err="1" smtClean="0"/>
              <a:t>für</a:t>
            </a:r>
            <a:r>
              <a:rPr lang="en-US" dirty="0" smtClean="0"/>
              <a:t> uncompressed</a:t>
            </a:r>
          </a:p>
          <a:p>
            <a:r>
              <a:rPr lang="en-US" dirty="0" smtClean="0"/>
              <a:t>90</a:t>
            </a:r>
            <a:r>
              <a:rPr lang="en-US" baseline="0" dirty="0" smtClean="0"/>
              <a:t> </a:t>
            </a:r>
            <a:r>
              <a:rPr lang="en-US" baseline="0" dirty="0" err="1" smtClean="0"/>
              <a:t>ms</a:t>
            </a:r>
            <a:r>
              <a:rPr lang="en-US" baseline="0" dirty="0" smtClean="0"/>
              <a:t> </a:t>
            </a:r>
            <a:r>
              <a:rPr lang="en-US" baseline="0" dirty="0" err="1" smtClean="0"/>
              <a:t>für</a:t>
            </a:r>
            <a:r>
              <a:rPr lang="en-US" baseline="0" dirty="0" smtClean="0"/>
              <a:t> compressed with Direct IP Plus</a:t>
            </a:r>
          </a:p>
          <a:p>
            <a:endParaRPr lang="en-US" baseline="0" dirty="0" smtClean="0"/>
          </a:p>
          <a:p>
            <a:r>
              <a:rPr lang="en-US" baseline="0" dirty="0" err="1" smtClean="0"/>
              <a:t>Wir</a:t>
            </a:r>
            <a:r>
              <a:rPr lang="en-US" baseline="0" dirty="0" smtClean="0"/>
              <a:t> </a:t>
            </a:r>
            <a:r>
              <a:rPr lang="en-US" baseline="0" dirty="0" err="1" smtClean="0"/>
              <a:t>sehen</a:t>
            </a:r>
            <a:r>
              <a:rPr lang="en-US" baseline="0" dirty="0" smtClean="0"/>
              <a:t> </a:t>
            </a:r>
            <a:r>
              <a:rPr lang="en-US" baseline="0" dirty="0" err="1" smtClean="0"/>
              <a:t>manchmal</a:t>
            </a:r>
            <a:r>
              <a:rPr lang="en-US" baseline="0" dirty="0" smtClean="0"/>
              <a:t> </a:t>
            </a:r>
            <a:r>
              <a:rPr lang="en-US" baseline="0" dirty="0" err="1" smtClean="0"/>
              <a:t>auch</a:t>
            </a:r>
            <a:r>
              <a:rPr lang="en-US" baseline="0" dirty="0" smtClean="0"/>
              <a:t> </a:t>
            </a:r>
            <a:r>
              <a:rPr lang="en-US" baseline="0" dirty="0" err="1" smtClean="0"/>
              <a:t>einen</a:t>
            </a:r>
            <a:r>
              <a:rPr lang="en-US" baseline="0" dirty="0" smtClean="0"/>
              <a:t> mix der </a:t>
            </a:r>
            <a:r>
              <a:rPr lang="en-US" baseline="0" dirty="0" err="1" smtClean="0"/>
              <a:t>signale</a:t>
            </a:r>
            <a:endParaRPr lang="en-US" baseline="0" dirty="0" smtClean="0"/>
          </a:p>
          <a:p>
            <a:endParaRPr lang="en-US" baseline="0" dirty="0" smtClean="0"/>
          </a:p>
          <a:p>
            <a:endParaRPr lang="en-US" baseline="0" dirty="0" smtClean="0"/>
          </a:p>
          <a:p>
            <a:pPr algn="l"/>
            <a:r>
              <a:rPr lang="sv-SE" sz="1600" dirty="0" err="1" smtClean="0">
                <a:solidFill>
                  <a:schemeClr val="tx1"/>
                </a:solidFill>
              </a:rPr>
              <a:t>Quality</a:t>
            </a:r>
            <a:r>
              <a:rPr lang="sv-SE" sz="1600" dirty="0" smtClean="0">
                <a:solidFill>
                  <a:schemeClr val="tx1"/>
                </a:solidFill>
              </a:rPr>
              <a:t> </a:t>
            </a:r>
            <a:r>
              <a:rPr lang="sv-SE" sz="1600" dirty="0" err="1" smtClean="0">
                <a:solidFill>
                  <a:schemeClr val="tx1"/>
                </a:solidFill>
              </a:rPr>
              <a:t>of</a:t>
            </a:r>
            <a:r>
              <a:rPr lang="sv-SE" sz="1600" dirty="0" smtClean="0">
                <a:solidFill>
                  <a:schemeClr val="tx1"/>
                </a:solidFill>
              </a:rPr>
              <a:t> Service</a:t>
            </a:r>
          </a:p>
          <a:p>
            <a:pPr algn="l">
              <a:spcAft>
                <a:spcPts val="1125"/>
              </a:spcAft>
            </a:pPr>
            <a:r>
              <a:rPr lang="sv-SE" sz="1200" dirty="0" smtClean="0">
                <a:solidFill>
                  <a:schemeClr val="tx1"/>
                </a:solidFill>
              </a:rPr>
              <a:t>For </a:t>
            </a:r>
            <a:r>
              <a:rPr lang="sv-SE" sz="1200" dirty="0" err="1" smtClean="0">
                <a:solidFill>
                  <a:schemeClr val="tx1"/>
                </a:solidFill>
              </a:rPr>
              <a:t>professional</a:t>
            </a:r>
            <a:r>
              <a:rPr lang="sv-SE" sz="1200" dirty="0" smtClean="0">
                <a:solidFill>
                  <a:schemeClr val="tx1"/>
                </a:solidFill>
              </a:rPr>
              <a:t> media services</a:t>
            </a:r>
          </a:p>
          <a:p>
            <a:pPr algn="l"/>
            <a:r>
              <a:rPr lang="sv-SE" sz="1600" dirty="0" smtClean="0">
                <a:solidFill>
                  <a:schemeClr val="tx1"/>
                </a:solidFill>
              </a:rPr>
              <a:t>Service Isolation</a:t>
            </a:r>
          </a:p>
          <a:p>
            <a:pPr algn="l">
              <a:spcAft>
                <a:spcPts val="1125"/>
              </a:spcAft>
            </a:pPr>
            <a:r>
              <a:rPr lang="sv-SE" sz="1200" dirty="0" smtClean="0">
                <a:solidFill>
                  <a:schemeClr val="tx1"/>
                </a:solidFill>
              </a:rPr>
              <a:t>For </a:t>
            </a:r>
            <a:r>
              <a:rPr lang="sv-SE" sz="1200" dirty="0" err="1" smtClean="0">
                <a:solidFill>
                  <a:schemeClr val="tx1"/>
                </a:solidFill>
              </a:rPr>
              <a:t>security</a:t>
            </a:r>
            <a:r>
              <a:rPr lang="sv-SE" sz="1200" dirty="0" smtClean="0">
                <a:solidFill>
                  <a:schemeClr val="tx1"/>
                </a:solidFill>
              </a:rPr>
              <a:t> and </a:t>
            </a:r>
            <a:r>
              <a:rPr lang="sv-SE" sz="1200" dirty="0" err="1" smtClean="0">
                <a:solidFill>
                  <a:schemeClr val="tx1"/>
                </a:solidFill>
              </a:rPr>
              <a:t>predictability</a:t>
            </a:r>
            <a:endParaRPr lang="sv-SE" sz="1200" dirty="0" smtClean="0">
              <a:solidFill>
                <a:schemeClr val="tx1"/>
              </a:solidFill>
            </a:endParaRPr>
          </a:p>
          <a:p>
            <a:pPr algn="l"/>
            <a:r>
              <a:rPr lang="sv-SE" sz="1600" dirty="0" smtClean="0">
                <a:solidFill>
                  <a:schemeClr val="tx1"/>
                </a:solidFill>
              </a:rPr>
              <a:t>Timing - </a:t>
            </a:r>
            <a:r>
              <a:rPr lang="sv-SE" sz="1600" dirty="0" err="1" smtClean="0">
                <a:solidFill>
                  <a:schemeClr val="tx1"/>
                </a:solidFill>
              </a:rPr>
              <a:t>Sync</a:t>
            </a:r>
            <a:endParaRPr lang="sv-SE" sz="1600" dirty="0" smtClean="0">
              <a:solidFill>
                <a:schemeClr val="tx1"/>
              </a:solidFill>
            </a:endParaRPr>
          </a:p>
          <a:p>
            <a:pPr algn="l"/>
            <a:r>
              <a:rPr lang="sv-SE" sz="1200" dirty="0" smtClean="0">
                <a:solidFill>
                  <a:schemeClr val="tx1"/>
                </a:solidFill>
              </a:rPr>
              <a:t>PTP and </a:t>
            </a:r>
            <a:r>
              <a:rPr lang="sv-SE" sz="1200" dirty="0" err="1" smtClean="0">
                <a:solidFill>
                  <a:schemeClr val="tx1"/>
                </a:solidFill>
              </a:rPr>
              <a:t>synchonization</a:t>
            </a:r>
            <a:r>
              <a:rPr lang="sv-SE" sz="1200" dirty="0" smtClean="0">
                <a:solidFill>
                  <a:schemeClr val="tx1"/>
                </a:solidFill>
              </a:rPr>
              <a:t> support</a:t>
            </a:r>
          </a:p>
          <a:p>
            <a:pPr algn="l"/>
            <a:endParaRPr lang="sv-SE" sz="1200" dirty="0" smtClean="0">
              <a:solidFill>
                <a:schemeClr val="tx1"/>
              </a:solidFill>
            </a:endParaRPr>
          </a:p>
          <a:p>
            <a:pPr algn="l"/>
            <a:r>
              <a:rPr lang="sv-SE" sz="1600" dirty="0" err="1" smtClean="0">
                <a:solidFill>
                  <a:schemeClr val="tx1"/>
                </a:solidFill>
              </a:rPr>
              <a:t>High</a:t>
            </a:r>
            <a:r>
              <a:rPr lang="sv-SE" sz="1600" dirty="0" smtClean="0">
                <a:solidFill>
                  <a:schemeClr val="tx1"/>
                </a:solidFill>
              </a:rPr>
              <a:t> </a:t>
            </a:r>
            <a:r>
              <a:rPr lang="sv-SE" sz="1600" dirty="0" err="1" smtClean="0">
                <a:solidFill>
                  <a:schemeClr val="tx1"/>
                </a:solidFill>
              </a:rPr>
              <a:t>availability</a:t>
            </a:r>
            <a:endParaRPr lang="sv-SE" sz="1600" dirty="0" smtClean="0">
              <a:solidFill>
                <a:schemeClr val="tx1"/>
              </a:solidFill>
            </a:endParaRPr>
          </a:p>
          <a:p>
            <a:pPr algn="l">
              <a:spcAft>
                <a:spcPts val="1125"/>
              </a:spcAft>
            </a:pPr>
            <a:r>
              <a:rPr lang="sv-SE" sz="1200" dirty="0" err="1" smtClean="0">
                <a:solidFill>
                  <a:schemeClr val="tx1"/>
                </a:solidFill>
              </a:rPr>
              <a:t>Too</a:t>
            </a:r>
            <a:r>
              <a:rPr lang="sv-SE" sz="1200" dirty="0" smtClean="0">
                <a:solidFill>
                  <a:schemeClr val="tx1"/>
                </a:solidFill>
              </a:rPr>
              <a:t> </a:t>
            </a:r>
            <a:r>
              <a:rPr lang="sv-SE" sz="1200" dirty="0" err="1" smtClean="0">
                <a:solidFill>
                  <a:schemeClr val="tx1"/>
                </a:solidFill>
              </a:rPr>
              <a:t>meet</a:t>
            </a:r>
            <a:r>
              <a:rPr lang="sv-SE" sz="1200" dirty="0" smtClean="0">
                <a:solidFill>
                  <a:schemeClr val="tx1"/>
                </a:solidFill>
              </a:rPr>
              <a:t> strong SLAs</a:t>
            </a:r>
          </a:p>
          <a:p>
            <a:pPr algn="l"/>
            <a:r>
              <a:rPr lang="sv-SE" sz="1600" dirty="0" smtClean="0">
                <a:solidFill>
                  <a:schemeClr val="tx1"/>
                </a:solidFill>
              </a:rPr>
              <a:t>Service </a:t>
            </a:r>
            <a:r>
              <a:rPr lang="sv-SE" sz="1600" dirty="0" err="1" smtClean="0">
                <a:solidFill>
                  <a:schemeClr val="tx1"/>
                </a:solidFill>
              </a:rPr>
              <a:t>Provisioning</a:t>
            </a:r>
            <a:endParaRPr lang="sv-SE" sz="1600" dirty="0" smtClean="0">
              <a:solidFill>
                <a:schemeClr val="tx1"/>
              </a:solidFill>
            </a:endParaRPr>
          </a:p>
          <a:p>
            <a:pPr algn="l">
              <a:spcAft>
                <a:spcPts val="1125"/>
              </a:spcAft>
            </a:pPr>
            <a:r>
              <a:rPr lang="sv-SE" sz="1200" dirty="0" err="1" smtClean="0">
                <a:solidFill>
                  <a:schemeClr val="tx1"/>
                </a:solidFill>
              </a:rPr>
              <a:t>Without</a:t>
            </a:r>
            <a:r>
              <a:rPr lang="sv-SE" sz="1200" dirty="0" smtClean="0">
                <a:solidFill>
                  <a:schemeClr val="tx1"/>
                </a:solidFill>
              </a:rPr>
              <a:t> </a:t>
            </a:r>
            <a:r>
              <a:rPr lang="sv-SE" sz="1200" dirty="0" err="1" smtClean="0">
                <a:solidFill>
                  <a:schemeClr val="tx1"/>
                </a:solidFill>
              </a:rPr>
              <a:t>additional</a:t>
            </a:r>
            <a:r>
              <a:rPr lang="sv-SE" sz="1200" dirty="0" smtClean="0">
                <a:solidFill>
                  <a:schemeClr val="tx1"/>
                </a:solidFill>
              </a:rPr>
              <a:t> </a:t>
            </a:r>
            <a:r>
              <a:rPr lang="sv-SE" sz="1200" dirty="0" err="1" smtClean="0">
                <a:solidFill>
                  <a:schemeClr val="tx1"/>
                </a:solidFill>
              </a:rPr>
              <a:t>traffic</a:t>
            </a:r>
            <a:r>
              <a:rPr lang="sv-SE" sz="1200" dirty="0" smtClean="0">
                <a:solidFill>
                  <a:schemeClr val="tx1"/>
                </a:solidFill>
              </a:rPr>
              <a:t> </a:t>
            </a:r>
            <a:r>
              <a:rPr lang="sv-SE" sz="1200" dirty="0" err="1" smtClean="0">
                <a:solidFill>
                  <a:schemeClr val="tx1"/>
                </a:solidFill>
              </a:rPr>
              <a:t>engineering</a:t>
            </a:r>
            <a:endParaRPr lang="sv-SE" sz="1200" dirty="0" smtClean="0">
              <a:solidFill>
                <a:schemeClr val="tx1"/>
              </a:solidFill>
            </a:endParaRPr>
          </a:p>
          <a:p>
            <a:pPr algn="l">
              <a:spcAft>
                <a:spcPts val="1125"/>
              </a:spcAft>
            </a:pPr>
            <a:r>
              <a:rPr lang="sv-SE" sz="1600" dirty="0" err="1" smtClean="0">
                <a:solidFill>
                  <a:schemeClr val="tx1"/>
                </a:solidFill>
              </a:rPr>
              <a:t>Monitoring</a:t>
            </a:r>
            <a:endParaRPr lang="sv-SE" sz="1600" dirty="0" smtClean="0">
              <a:solidFill>
                <a:schemeClr val="tx1"/>
              </a:solidFill>
            </a:endParaRPr>
          </a:p>
          <a:p>
            <a:pPr algn="l"/>
            <a:r>
              <a:rPr lang="sv-SE" sz="1200" dirty="0" smtClean="0">
                <a:solidFill>
                  <a:schemeClr val="tx1"/>
                </a:solidFill>
              </a:rPr>
              <a:t>Per service </a:t>
            </a:r>
            <a:r>
              <a:rPr lang="sv-SE" sz="1200" dirty="0" err="1" smtClean="0">
                <a:solidFill>
                  <a:schemeClr val="tx1"/>
                </a:solidFill>
              </a:rPr>
              <a:t>health</a:t>
            </a:r>
            <a:r>
              <a:rPr lang="sv-SE" sz="1200" dirty="0" smtClean="0">
                <a:solidFill>
                  <a:schemeClr val="tx1"/>
                </a:solidFill>
              </a:rPr>
              <a:t> </a:t>
            </a:r>
            <a:r>
              <a:rPr lang="sv-SE" sz="1200" dirty="0" err="1" smtClean="0">
                <a:solidFill>
                  <a:schemeClr val="tx1"/>
                </a:solidFill>
              </a:rPr>
              <a:t>monitoring</a:t>
            </a:r>
            <a:r>
              <a:rPr lang="sv-SE" sz="1200" dirty="0" smtClean="0">
                <a:solidFill>
                  <a:schemeClr val="tx1"/>
                </a:solidFill>
              </a:rPr>
              <a:t> </a:t>
            </a:r>
          </a:p>
          <a:p>
            <a:pPr algn="l"/>
            <a:r>
              <a:rPr lang="sv-SE" sz="1200" dirty="0" smtClean="0">
                <a:solidFill>
                  <a:schemeClr val="tx1"/>
                </a:solidFill>
              </a:rPr>
              <a:t>and SLA </a:t>
            </a:r>
            <a:r>
              <a:rPr lang="sv-SE" sz="1200" dirty="0" err="1" smtClean="0">
                <a:solidFill>
                  <a:schemeClr val="tx1"/>
                </a:solidFill>
              </a:rPr>
              <a:t>compliance</a:t>
            </a:r>
            <a:endParaRPr lang="sv-SE" sz="1200" dirty="0" smtClean="0">
              <a:solidFill>
                <a:schemeClr val="tx1"/>
              </a:solidFill>
            </a:endParaRPr>
          </a:p>
          <a:p>
            <a:pPr algn="l"/>
            <a:endParaRPr lang="sv-SE" sz="1200" dirty="0" smtClean="0">
              <a:solidFill>
                <a:schemeClr val="tx1"/>
              </a:solidFill>
            </a:endParaRPr>
          </a:p>
          <a:p>
            <a:pPr marL="0" indent="0">
              <a:spcBef>
                <a:spcPts val="1200"/>
              </a:spcBef>
              <a:buNone/>
            </a:pPr>
            <a:r>
              <a:rPr lang="en-US" u="sng" dirty="0" smtClean="0"/>
              <a:t>Challenge</a:t>
            </a:r>
          </a:p>
          <a:p>
            <a:pPr marL="0" indent="0">
              <a:buNone/>
            </a:pPr>
            <a:r>
              <a:rPr lang="en-US" dirty="0" smtClean="0"/>
              <a:t>Professional media services defines the concept “mission critical”. Customers demands highest possible availability for their services.</a:t>
            </a:r>
          </a:p>
          <a:p>
            <a:pPr marL="0" indent="0">
              <a:spcBef>
                <a:spcPts val="1200"/>
              </a:spcBef>
              <a:buNone/>
            </a:pPr>
            <a:r>
              <a:rPr lang="en-US" u="sng" dirty="0" smtClean="0"/>
              <a:t>Solution</a:t>
            </a:r>
          </a:p>
          <a:p>
            <a:pPr marL="0" indent="0">
              <a:buNone/>
            </a:pPr>
            <a:r>
              <a:rPr lang="en-US" dirty="0" smtClean="0"/>
              <a:t>Nimbra MSR has a large palette of availability functions, from fast service re-routing to service specific redundancy, to fit the purpose and wallet. ETS specifically has Hitless 1+1 protection for any streaming service (not only SMPTE 2022) as an option. </a:t>
            </a:r>
          </a:p>
          <a:p>
            <a:pPr marL="0" indent="0">
              <a:spcBef>
                <a:spcPts val="1200"/>
              </a:spcBef>
              <a:buNone/>
            </a:pPr>
            <a:r>
              <a:rPr lang="en-US" u="sng" dirty="0" smtClean="0"/>
              <a:t>ETS Benefits</a:t>
            </a:r>
          </a:p>
          <a:p>
            <a:pPr marL="0" indent="0">
              <a:buNone/>
            </a:pPr>
            <a:r>
              <a:rPr lang="en-US" dirty="0" smtClean="0"/>
              <a:t>ETS Hitless 1+1 enables protection for any streaming service against both intermediary loss (burst and random packet loss) as well as complete connection failures. Especially useful together with “smart SFPs” that for instance converts SDI, or even TDM services as E1/E3, to IP/Ethernet. ETS Hitless 1+1 enhances the value of these services.  </a:t>
            </a:r>
          </a:p>
          <a:p>
            <a:endParaRPr lang="en-US" baseline="0" dirty="0" smtClean="0"/>
          </a:p>
          <a:p>
            <a:r>
              <a:rPr lang="en-US" baseline="0" dirty="0" err="1" smtClean="0"/>
              <a:t>Kunden</a:t>
            </a:r>
            <a:r>
              <a:rPr lang="en-US" baseline="0" dirty="0" smtClean="0"/>
              <a:t> </a:t>
            </a:r>
            <a:r>
              <a:rPr lang="en-US" baseline="0" dirty="0" err="1" smtClean="0"/>
              <a:t>besuch</a:t>
            </a:r>
            <a:endParaRPr lang="en-US" baseline="0" dirty="0" smtClean="0"/>
          </a:p>
          <a:p>
            <a:endParaRPr lang="en-US" baseline="0" dirty="0" smtClean="0"/>
          </a:p>
          <a:p>
            <a:r>
              <a:rPr lang="en-US" baseline="0" dirty="0" smtClean="0"/>
              <a:t>AES-67 </a:t>
            </a:r>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64568299-32FF-524A-8709-121BD8A4533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02084513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jpe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Title1">
    <p:spTree>
      <p:nvGrpSpPr>
        <p:cNvPr id="1" name=""/>
        <p:cNvGrpSpPr/>
        <p:nvPr/>
      </p:nvGrpSpPr>
      <p:grpSpPr>
        <a:xfrm>
          <a:off x="0" y="0"/>
          <a:ext cx="0" cy="0"/>
          <a:chOff x="0" y="0"/>
          <a:chExt cx="0" cy="0"/>
        </a:xfrm>
      </p:grpSpPr>
      <p:sp>
        <p:nvSpPr>
          <p:cNvPr id="3" name="Rectangle 2"/>
          <p:cNvSpPr/>
          <p:nvPr userDrawn="1"/>
        </p:nvSpPr>
        <p:spPr>
          <a:xfrm>
            <a:off x="12701" y="-20482"/>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4" name="Picture 3" descr="Timbers_ControlRoom1.jpg"/>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37000"/>
                    </a14:imgEffect>
                  </a14:imgLayer>
                </a14:imgProps>
              </a:ext>
              <a:ext uri="{28A0092B-C50C-407E-A947-70E740481C1C}">
                <a14:useLocalDpi xmlns:a14="http://schemas.microsoft.com/office/drawing/2010/main"/>
              </a:ext>
            </a:extLst>
          </a:blip>
          <a:srcRect/>
          <a:stretch/>
        </p:blipFill>
        <p:spPr>
          <a:xfrm>
            <a:off x="0" y="-22124"/>
            <a:ext cx="9156701" cy="3847086"/>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700611" y="4146951"/>
            <a:ext cx="2830636" cy="748200"/>
          </a:xfrm>
          <a:prstGeom prst="rect">
            <a:avLst/>
          </a:prstGeom>
        </p:spPr>
      </p:pic>
      <p:pic>
        <p:nvPicPr>
          <p:cNvPr id="6" name="Picture 5" descr="GV_Logo.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466853" y="3755652"/>
            <a:ext cx="2929610" cy="1464806"/>
          </a:xfrm>
          <a:prstGeom prst="rect">
            <a:avLst/>
          </a:prstGeom>
        </p:spPr>
      </p:pic>
      <p:sp>
        <p:nvSpPr>
          <p:cNvPr id="7" name="Rectangle 6"/>
          <p:cNvSpPr/>
          <p:nvPr userDrawn="1"/>
        </p:nvSpPr>
        <p:spPr>
          <a:xfrm>
            <a:off x="0" y="3799751"/>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sp>
        <p:nvSpPr>
          <p:cNvPr id="8" name="Rectangle 7"/>
          <p:cNvSpPr/>
          <p:nvPr userDrawn="1"/>
        </p:nvSpPr>
        <p:spPr>
          <a:xfrm>
            <a:off x="0" y="3460393"/>
            <a:ext cx="9144000" cy="346432"/>
          </a:xfrm>
          <a:prstGeom prst="rect">
            <a:avLst/>
          </a:prstGeom>
          <a:solidFill>
            <a:srgbClr val="000000">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sp>
        <p:nvSpPr>
          <p:cNvPr id="13" name="Subtitle 2"/>
          <p:cNvSpPr>
            <a:spLocks noGrp="1"/>
          </p:cNvSpPr>
          <p:nvPr>
            <p:ph type="subTitle" idx="1"/>
          </p:nvPr>
        </p:nvSpPr>
        <p:spPr>
          <a:xfrm>
            <a:off x="386190" y="2484767"/>
            <a:ext cx="8757810" cy="672669"/>
          </a:xfrm>
          <a:prstGeom prst="rect">
            <a:avLst/>
          </a:prstGeom>
        </p:spPr>
        <p:txBody>
          <a:bodyPr>
            <a:normAutofit/>
          </a:bodyPr>
          <a:lstStyle>
            <a:lvl1pPr marL="0" indent="0" algn="l">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19" name="Text Placeholder 19"/>
          <p:cNvSpPr>
            <a:spLocks noGrp="1"/>
          </p:cNvSpPr>
          <p:nvPr>
            <p:ph type="body" sz="quarter" idx="11" hasCustomPrompt="1"/>
          </p:nvPr>
        </p:nvSpPr>
        <p:spPr>
          <a:xfrm>
            <a:off x="386190" y="3161022"/>
            <a:ext cx="8757809" cy="275134"/>
          </a:xfrm>
          <a:prstGeom prst="rect">
            <a:avLst/>
          </a:prstGeom>
        </p:spPr>
        <p:txBody>
          <a:bodyPr vert="horz">
            <a:normAutofit/>
          </a:bodyPr>
          <a:lstStyle>
            <a:lvl1pPr marL="0" indent="0" algn="l">
              <a:buFontTx/>
              <a:buNone/>
              <a:defRPr sz="1000" b="1">
                <a:solidFill>
                  <a:schemeClr val="bg1"/>
                </a:solidFill>
                <a:latin typeface="Arial"/>
                <a:cs typeface="Aria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noProof="0" dirty="0" smtClean="0"/>
              <a:t>Month XX, 2018</a:t>
            </a:r>
            <a:endParaRPr lang="en-US" noProof="0" dirty="0"/>
          </a:p>
        </p:txBody>
      </p:sp>
      <p:sp>
        <p:nvSpPr>
          <p:cNvPr id="20" name="Content Placeholder 10"/>
          <p:cNvSpPr>
            <a:spLocks noGrp="1"/>
          </p:cNvSpPr>
          <p:nvPr>
            <p:ph sz="quarter" idx="12" hasCustomPrompt="1"/>
          </p:nvPr>
        </p:nvSpPr>
        <p:spPr>
          <a:xfrm>
            <a:off x="385762" y="1706892"/>
            <a:ext cx="8758237" cy="777875"/>
          </a:xfrm>
          <a:prstGeom prst="rect">
            <a:avLst/>
          </a:prstGeom>
        </p:spPr>
        <p:txBody>
          <a:bodyPr vert="horz">
            <a:normAutofit/>
          </a:bodyPr>
          <a:lstStyle>
            <a:lvl1pPr marL="0" indent="0">
              <a:buFontTx/>
              <a:buNone/>
              <a:defRPr sz="4500">
                <a:solidFill>
                  <a:srgbClr val="FFFFFF"/>
                </a:solidFill>
                <a:latin typeface="Arial"/>
                <a:cs typeface="Arial"/>
              </a:defRPr>
            </a:lvl1pPr>
          </a:lstStyle>
          <a:p>
            <a:pPr lvl="0"/>
            <a:r>
              <a:rPr lang="en-US" noProof="0" dirty="0" smtClean="0"/>
              <a:t>Title Goes Here</a:t>
            </a:r>
            <a:endParaRPr lang="en-US" noProof="0" dirty="0"/>
          </a:p>
        </p:txBody>
      </p:sp>
      <p:sp>
        <p:nvSpPr>
          <p:cNvPr id="14" name="TextBox 13"/>
          <p:cNvSpPr txBox="1"/>
          <p:nvPr userDrawn="1"/>
        </p:nvSpPr>
        <p:spPr>
          <a:xfrm>
            <a:off x="0" y="3437493"/>
            <a:ext cx="9143999" cy="369332"/>
          </a:xfrm>
          <a:prstGeom prst="rect">
            <a:avLst/>
          </a:prstGeom>
          <a:noFill/>
        </p:spPr>
        <p:txBody>
          <a:bodyPr wrap="square" rtlCol="0">
            <a:spAutoFit/>
          </a:bodyPr>
          <a:lstStyle/>
          <a:p>
            <a:pPr algn="ctr" fontAlgn="auto">
              <a:spcBef>
                <a:spcPts val="0"/>
              </a:spcBef>
              <a:spcAft>
                <a:spcPts val="0"/>
              </a:spcAft>
            </a:pPr>
            <a:r>
              <a:rPr lang="en-US" sz="1800" b="1" noProof="0" dirty="0">
                <a:solidFill>
                  <a:srgbClr val="FF0000"/>
                </a:solidFill>
                <a:latin typeface="Arial"/>
                <a:ea typeface="+mn-ea"/>
              </a:rPr>
              <a:t>COMPANY CONFIDENTIAL – INTERNAL USE ONLY</a:t>
            </a:r>
            <a:endParaRPr lang="en-US" sz="1800" b="1" cap="all" noProof="0" dirty="0">
              <a:solidFill>
                <a:srgbClr val="FF0000"/>
              </a:solidFill>
              <a:latin typeface="Arial"/>
              <a:ea typeface="+mn-ea"/>
            </a:endParaRPr>
          </a:p>
        </p:txBody>
      </p:sp>
    </p:spTree>
    <p:extLst>
      <p:ext uri="{BB962C8B-B14F-4D97-AF65-F5344CB8AC3E}">
        <p14:creationId xmlns:p14="http://schemas.microsoft.com/office/powerpoint/2010/main" val="1492582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normAutofit/>
          </a:bodyPr>
          <a:lstStyle>
            <a:lvl1pPr algn="l">
              <a:defRPr sz="2000" b="1">
                <a:solidFill>
                  <a:srgbClr val="3F0047"/>
                </a:solidFill>
                <a:latin typeface="Arial"/>
                <a:cs typeface="Arial"/>
              </a:defRPr>
            </a:lvl1pPr>
          </a:lstStyle>
          <a:p>
            <a:r>
              <a:rPr lang="en-US" noProof="0" dirty="0" smtClean="0"/>
              <a:t>Click to edit Master title style</a:t>
            </a:r>
            <a:endParaRPr lang="en-US" noProof="0" dirty="0"/>
          </a:p>
        </p:txBody>
      </p:sp>
      <p:sp>
        <p:nvSpPr>
          <p:cNvPr id="3" name="Picture Placeholder 2"/>
          <p:cNvSpPr>
            <a:spLocks noGrp="1"/>
          </p:cNvSpPr>
          <p:nvPr>
            <p:ph type="pic" idx="1"/>
          </p:nvPr>
        </p:nvSpPr>
        <p:spPr>
          <a:xfrm>
            <a:off x="1792288" y="459581"/>
            <a:ext cx="5486400" cy="3086100"/>
          </a:xfrm>
          <a:prstGeom prst="rect">
            <a:avLst/>
          </a:prstGeom>
        </p:spPr>
        <p:txBody>
          <a:bodyPr>
            <a:normAutofit/>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norm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smtClean="0"/>
              <a:t>Click to edit Master text styles</a:t>
            </a:r>
            <a:endParaRPr lang="en-US" noProof="0" dirty="0"/>
          </a:p>
        </p:txBody>
      </p:sp>
      <p:sp>
        <p:nvSpPr>
          <p:cNvPr id="8" name="Rectangle 7"/>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pic>
        <p:nvPicPr>
          <p:cNvPr id="12" name="Picture 11"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13"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noProof="0" smtClean="0"/>
              <a:pPr/>
              <a:t>‹#›</a:t>
            </a:fld>
            <a:endParaRPr lang="en-US" noProof="0" dirty="0"/>
          </a:p>
        </p:txBody>
      </p:sp>
    </p:spTree>
    <p:extLst>
      <p:ext uri="{BB962C8B-B14F-4D97-AF65-F5344CB8AC3E}">
        <p14:creationId xmlns:p14="http://schemas.microsoft.com/office/powerpoint/2010/main" val="2744901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solidFill>
                  <a:srgbClr val="3F0047"/>
                </a:solidFill>
                <a:latin typeface="Arial"/>
                <a:cs typeface="Arial"/>
              </a:defRPr>
            </a:lvl1pPr>
          </a:lstStyle>
          <a:p>
            <a:r>
              <a:rPr lang="en-US" noProof="0" dirty="0" smtClean="0"/>
              <a:t>Click to edit Master title style</a:t>
            </a:r>
            <a:endParaRPr lang="en-US" noProof="0" dirty="0"/>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solidFill>
                  <a:srgbClr val="7F7F7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smtClean="0"/>
              <a:t>Click to edit Master text styles</a:t>
            </a:r>
            <a:endParaRPr lang="en-US" noProof="0" dirty="0"/>
          </a:p>
        </p:txBody>
      </p:sp>
      <p:sp>
        <p:nvSpPr>
          <p:cNvPr id="8" name="Rectangle 7"/>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pic>
        <p:nvPicPr>
          <p:cNvPr id="12" name="Picture 11"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13"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noProof="0" smtClean="0"/>
              <a:pPr/>
              <a:t>‹#›</a:t>
            </a:fld>
            <a:endParaRPr lang="en-US" noProof="0" dirty="0"/>
          </a:p>
        </p:txBody>
      </p:sp>
      <p:sp>
        <p:nvSpPr>
          <p:cNvPr id="10" name="Content Placeholder 2"/>
          <p:cNvSpPr>
            <a:spLocks noGrp="1"/>
          </p:cNvSpPr>
          <p:nvPr>
            <p:ph idx="10"/>
          </p:nvPr>
        </p:nvSpPr>
        <p:spPr>
          <a:xfrm>
            <a:off x="3575049" y="204787"/>
            <a:ext cx="5156621" cy="4389835"/>
          </a:xfrm>
          <a:prstGeom prst="rect">
            <a:avLst/>
          </a:prstGeom>
        </p:spPr>
        <p:txBody>
          <a:bodyPr>
            <a:normAutofit/>
          </a:bodyPr>
          <a:lstStyle>
            <a:lvl1pPr marL="342900" indent="-342900">
              <a:buClr>
                <a:srgbClr val="3F0047"/>
              </a:buClr>
              <a:buFont typeface="Arial"/>
              <a:buChar char="•"/>
              <a:defRPr>
                <a:solidFill>
                  <a:srgbClr val="7F7F7F"/>
                </a:solidFill>
                <a:latin typeface="Arial"/>
                <a:cs typeface="Arial"/>
              </a:defRPr>
            </a:lvl1pPr>
            <a:lvl2pPr>
              <a:buClr>
                <a:srgbClr val="3F0047"/>
              </a:buClr>
              <a:defRPr>
                <a:solidFill>
                  <a:srgbClr val="7F7F7F"/>
                </a:solidFill>
                <a:latin typeface="Arial"/>
                <a:cs typeface="Arial"/>
              </a:defRPr>
            </a:lvl2pPr>
            <a:lvl3pPr marL="1143000" indent="-228600">
              <a:buClr>
                <a:srgbClr val="3F0047"/>
              </a:buClr>
              <a:buSzPct val="80000"/>
              <a:buFont typeface="Arial"/>
              <a:buChar char="•"/>
              <a:defRPr>
                <a:solidFill>
                  <a:srgbClr val="7F7F7F"/>
                </a:solidFill>
                <a:latin typeface="Arial"/>
                <a:cs typeface="Arial"/>
              </a:defRPr>
            </a:lvl3pPr>
            <a:lvl4pPr>
              <a:buClr>
                <a:srgbClr val="3F0047"/>
              </a:buClr>
              <a:defRPr>
                <a:solidFill>
                  <a:srgbClr val="7F7F7F"/>
                </a:solidFill>
                <a:latin typeface="Arial"/>
                <a:cs typeface="Arial"/>
              </a:defRPr>
            </a:lvl4pPr>
            <a:lvl5pPr>
              <a:buClr>
                <a:srgbClr val="3F0047"/>
              </a:buClr>
              <a:defRPr>
                <a:solidFill>
                  <a:srgbClr val="7F7F7F"/>
                </a:solidFill>
                <a:latin typeface="Arial"/>
                <a:cs typeface="Aria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185157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8229600" cy="857250"/>
          </a:xfrm>
          <a:prstGeom prst="rect">
            <a:avLst/>
          </a:prstGeom>
        </p:spPr>
        <p:txBody>
          <a:bodyPr>
            <a:normAutofit/>
          </a:bodyPr>
          <a:lstStyle>
            <a:lvl1pPr algn="l">
              <a:defRPr>
                <a:solidFill>
                  <a:srgbClr val="3F0047"/>
                </a:solidFill>
                <a:latin typeface="Arial"/>
                <a:cs typeface="Arial"/>
              </a:defRPr>
            </a:lvl1pPr>
          </a:lstStyle>
          <a:p>
            <a:r>
              <a:rPr lang="en-US" noProof="0" dirty="0" smtClean="0"/>
              <a:t>Click to edit Master title style</a:t>
            </a:r>
            <a:endParaRPr lang="en-US" noProof="0" dirty="0"/>
          </a:p>
        </p:txBody>
      </p:sp>
      <p:sp>
        <p:nvSpPr>
          <p:cNvPr id="13" name="Content Placeholder 2"/>
          <p:cNvSpPr>
            <a:spLocks noGrp="1"/>
          </p:cNvSpPr>
          <p:nvPr>
            <p:ph idx="1"/>
          </p:nvPr>
        </p:nvSpPr>
        <p:spPr>
          <a:xfrm>
            <a:off x="457200" y="927760"/>
            <a:ext cx="8229600" cy="3394472"/>
          </a:xfrm>
          <a:prstGeom prst="rect">
            <a:avLst/>
          </a:prstGeom>
        </p:spPr>
        <p:txBody>
          <a:bodyPr>
            <a:normAutofit/>
          </a:bodyPr>
          <a:lstStyle>
            <a:lvl1pPr marL="342900" indent="-342900">
              <a:buClr>
                <a:srgbClr val="3F0047"/>
              </a:buClr>
              <a:buFont typeface="Arial"/>
              <a:buChar char="•"/>
              <a:defRPr>
                <a:solidFill>
                  <a:srgbClr val="7F7F7F"/>
                </a:solidFill>
                <a:latin typeface="Arial"/>
                <a:cs typeface="Arial"/>
              </a:defRPr>
            </a:lvl1pPr>
            <a:lvl2pPr>
              <a:buClr>
                <a:srgbClr val="3F0047"/>
              </a:buClr>
              <a:defRPr>
                <a:solidFill>
                  <a:srgbClr val="7F7F7F"/>
                </a:solidFill>
                <a:latin typeface="Arial"/>
                <a:cs typeface="Arial"/>
              </a:defRPr>
            </a:lvl2pPr>
            <a:lvl3pPr marL="1143000" indent="-228600">
              <a:buClr>
                <a:srgbClr val="3F0047"/>
              </a:buClr>
              <a:buSzPct val="80000"/>
              <a:buFont typeface="Arial"/>
              <a:buChar char="•"/>
              <a:defRPr>
                <a:solidFill>
                  <a:srgbClr val="7F7F7F"/>
                </a:solidFill>
                <a:latin typeface="Arial"/>
                <a:cs typeface="Arial"/>
              </a:defRPr>
            </a:lvl3pPr>
            <a:lvl4pPr>
              <a:buClr>
                <a:srgbClr val="3F0047"/>
              </a:buClr>
              <a:defRPr>
                <a:solidFill>
                  <a:srgbClr val="7F7F7F"/>
                </a:solidFill>
                <a:latin typeface="Arial"/>
                <a:cs typeface="Arial"/>
              </a:defRPr>
            </a:lvl4pPr>
            <a:lvl5pPr>
              <a:buClr>
                <a:srgbClr val="3F0047"/>
              </a:buClr>
              <a:defRPr>
                <a:solidFill>
                  <a:srgbClr val="7F7F7F"/>
                </a:solidFill>
                <a:latin typeface="Arial"/>
                <a:cs typeface="Aria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Rectangle 6"/>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pic>
        <p:nvPicPr>
          <p:cNvPr id="9" name="Picture 8"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11"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noProof="0" smtClean="0"/>
              <a:pPr/>
              <a:t>‹#›</a:t>
            </a:fld>
            <a:endParaRPr lang="en-US" noProof="0" dirty="0"/>
          </a:p>
        </p:txBody>
      </p:sp>
    </p:spTree>
    <p:extLst>
      <p:ext uri="{BB962C8B-B14F-4D97-AF65-F5344CB8AC3E}">
        <p14:creationId xmlns:p14="http://schemas.microsoft.com/office/powerpoint/2010/main" val="1935574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licated Graphic">
    <p:bg>
      <p:bgRef idx="1001">
        <a:schemeClr val="bg1"/>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0"/>
            <a:ext cx="8229600" cy="857250"/>
          </a:xfrm>
          <a:prstGeom prst="rect">
            <a:avLst/>
          </a:prstGeom>
        </p:spPr>
        <p:txBody>
          <a:bodyPr>
            <a:normAutofit/>
          </a:bodyPr>
          <a:lstStyle>
            <a:lvl1pPr algn="ctr">
              <a:defRPr>
                <a:solidFill>
                  <a:srgbClr val="3F0047"/>
                </a:solidFill>
                <a:latin typeface="Arial"/>
                <a:cs typeface="Arial"/>
              </a:defRPr>
            </a:lvl1pPr>
          </a:lstStyle>
          <a:p>
            <a:r>
              <a:rPr lang="en-US" noProof="0" dirty="0" smtClean="0"/>
              <a:t>Complicated Graphic</a:t>
            </a:r>
            <a:endParaRPr lang="en-US" noProof="0" dirty="0"/>
          </a:p>
        </p:txBody>
      </p:sp>
    </p:spTree>
    <p:extLst>
      <p:ext uri="{BB962C8B-B14F-4D97-AF65-F5344CB8AC3E}">
        <p14:creationId xmlns:p14="http://schemas.microsoft.com/office/powerpoint/2010/main" val="40496499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Thumbnail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a:prstGeom prst="rect">
            <a:avLst/>
          </a:prstGeom>
        </p:spPr>
        <p:txBody>
          <a:bodyPr vert="horz">
            <a:normAutofit/>
          </a:bodyPr>
          <a:lstStyle>
            <a:lvl1pPr>
              <a:defRPr>
                <a:solidFill>
                  <a:srgbClr val="3F0047"/>
                </a:solidFill>
                <a:latin typeface="Arial"/>
                <a:cs typeface="Arial"/>
              </a:defRPr>
            </a:lvl1pPr>
          </a:lstStyle>
          <a:p>
            <a:r>
              <a:rPr lang="en-US" noProof="0" dirty="0" smtClean="0"/>
              <a:t>Click to edit Master title style</a:t>
            </a:r>
            <a:endParaRPr lang="en-US" noProof="0" dirty="0"/>
          </a:p>
        </p:txBody>
      </p:sp>
      <p:sp>
        <p:nvSpPr>
          <p:cNvPr id="11" name="Picture Placeholder 10"/>
          <p:cNvSpPr>
            <a:spLocks noGrp="1"/>
          </p:cNvSpPr>
          <p:nvPr>
            <p:ph type="pic" sz="quarter" idx="11"/>
          </p:nvPr>
        </p:nvSpPr>
        <p:spPr>
          <a:xfrm>
            <a:off x="457200" y="979488"/>
            <a:ext cx="2482850" cy="1550987"/>
          </a:xfrm>
          <a:prstGeom prst="rect">
            <a:avLst/>
          </a:prstGeom>
          <a:solidFill>
            <a:schemeClr val="bg1">
              <a:lumMod val="75000"/>
            </a:schemeClr>
          </a:solidFill>
        </p:spPr>
        <p:txBody>
          <a:bodyPr vert="horz" anchor="ctr"/>
          <a:lstStyle>
            <a:lvl1pPr marL="0" indent="0" algn="ctr">
              <a:buFontTx/>
              <a:buNone/>
              <a:defRPr sz="1200">
                <a:solidFill>
                  <a:schemeClr val="bg1"/>
                </a:solidFill>
                <a:latin typeface="Arial"/>
                <a:cs typeface="Arial"/>
              </a:defRPr>
            </a:lvl1pPr>
          </a:lstStyle>
          <a:p>
            <a:endParaRPr lang="en-US" noProof="0" dirty="0"/>
          </a:p>
        </p:txBody>
      </p:sp>
      <p:sp>
        <p:nvSpPr>
          <p:cNvPr id="12" name="Picture Placeholder 10"/>
          <p:cNvSpPr>
            <a:spLocks noGrp="1"/>
          </p:cNvSpPr>
          <p:nvPr>
            <p:ph type="pic" sz="quarter" idx="12"/>
          </p:nvPr>
        </p:nvSpPr>
        <p:spPr>
          <a:xfrm>
            <a:off x="3330575" y="979488"/>
            <a:ext cx="2482850" cy="1550987"/>
          </a:xfrm>
          <a:prstGeom prst="rect">
            <a:avLst/>
          </a:prstGeom>
          <a:solidFill>
            <a:schemeClr val="bg1">
              <a:lumMod val="75000"/>
            </a:schemeClr>
          </a:solidFill>
        </p:spPr>
        <p:txBody>
          <a:bodyPr vert="horz" anchor="ctr"/>
          <a:lstStyle>
            <a:lvl1pPr marL="0" indent="0" algn="ctr">
              <a:buFontTx/>
              <a:buNone/>
              <a:defRPr sz="1200">
                <a:solidFill>
                  <a:schemeClr val="bg1"/>
                </a:solidFill>
                <a:latin typeface="Arial"/>
                <a:cs typeface="Arial"/>
              </a:defRPr>
            </a:lvl1pPr>
          </a:lstStyle>
          <a:p>
            <a:endParaRPr lang="en-US" noProof="0" dirty="0"/>
          </a:p>
        </p:txBody>
      </p:sp>
      <p:sp>
        <p:nvSpPr>
          <p:cNvPr id="13" name="Picture Placeholder 10"/>
          <p:cNvSpPr>
            <a:spLocks noGrp="1"/>
          </p:cNvSpPr>
          <p:nvPr>
            <p:ph type="pic" sz="quarter" idx="13"/>
          </p:nvPr>
        </p:nvSpPr>
        <p:spPr>
          <a:xfrm>
            <a:off x="6203949" y="979488"/>
            <a:ext cx="2482850" cy="1550987"/>
          </a:xfrm>
          <a:prstGeom prst="rect">
            <a:avLst/>
          </a:prstGeom>
          <a:solidFill>
            <a:schemeClr val="bg1">
              <a:lumMod val="75000"/>
            </a:schemeClr>
          </a:solidFill>
        </p:spPr>
        <p:txBody>
          <a:bodyPr vert="horz" anchor="ctr"/>
          <a:lstStyle>
            <a:lvl1pPr marL="0" indent="0" algn="ctr">
              <a:buFontTx/>
              <a:buNone/>
              <a:defRPr sz="1200">
                <a:solidFill>
                  <a:schemeClr val="bg1"/>
                </a:solidFill>
                <a:latin typeface="Arial"/>
                <a:cs typeface="Arial"/>
              </a:defRPr>
            </a:lvl1pPr>
          </a:lstStyle>
          <a:p>
            <a:endParaRPr lang="en-US" noProof="0" dirty="0"/>
          </a:p>
        </p:txBody>
      </p:sp>
      <p:sp>
        <p:nvSpPr>
          <p:cNvPr id="17" name="Text Placeholder 16"/>
          <p:cNvSpPr>
            <a:spLocks noGrp="1"/>
          </p:cNvSpPr>
          <p:nvPr>
            <p:ph type="body" sz="quarter" idx="14"/>
          </p:nvPr>
        </p:nvSpPr>
        <p:spPr>
          <a:xfrm>
            <a:off x="457200" y="3122254"/>
            <a:ext cx="2482850" cy="1193489"/>
          </a:xfrm>
          <a:prstGeom prst="rect">
            <a:avLst/>
          </a:prstGeom>
        </p:spPr>
        <p:txBody>
          <a:bodyPr vert="horz">
            <a:normAutofit/>
          </a:bodyPr>
          <a:lstStyle>
            <a:lvl1pPr marL="0" indent="0">
              <a:buFontTx/>
              <a:buNone/>
              <a:defRPr sz="1200">
                <a:latin typeface="Arial"/>
                <a:cs typeface="Arial"/>
              </a:defRPr>
            </a:lvl1pPr>
            <a:lvl2pPr>
              <a:defRPr sz="1200"/>
            </a:lvl2pPr>
            <a:lvl3pPr>
              <a:defRPr sz="1200"/>
            </a:lvl3pPr>
            <a:lvl4pPr>
              <a:defRPr sz="1200"/>
            </a:lvl4pPr>
            <a:lvl5pPr>
              <a:defRPr sz="1200"/>
            </a:lvl5pPr>
          </a:lstStyle>
          <a:p>
            <a:pPr lvl="0"/>
            <a:r>
              <a:rPr lang="en-US" noProof="0" dirty="0" smtClean="0"/>
              <a:t>Click to edit Master text styles</a:t>
            </a:r>
            <a:endParaRPr lang="en-US" noProof="0" dirty="0"/>
          </a:p>
        </p:txBody>
      </p:sp>
      <p:sp>
        <p:nvSpPr>
          <p:cNvPr id="35" name="Text Placeholder 34"/>
          <p:cNvSpPr>
            <a:spLocks noGrp="1"/>
          </p:cNvSpPr>
          <p:nvPr>
            <p:ph type="body" sz="quarter" idx="15"/>
          </p:nvPr>
        </p:nvSpPr>
        <p:spPr>
          <a:xfrm>
            <a:off x="457200" y="2530475"/>
            <a:ext cx="2482850" cy="504825"/>
          </a:xfrm>
          <a:prstGeom prst="rect">
            <a:avLst/>
          </a:prstGeom>
          <a:solidFill>
            <a:srgbClr val="0D70C0"/>
          </a:solidFill>
          <a:ln>
            <a:noFill/>
          </a:ln>
        </p:spPr>
        <p:txBody>
          <a:bodyPr vert="horz" anchor="ctr"/>
          <a:lstStyle>
            <a:lvl1pPr marL="0" indent="0" algn="ctr">
              <a:buFontTx/>
              <a:buNone/>
              <a:defRPr sz="1200" b="1">
                <a:solidFill>
                  <a:schemeClr val="bg1">
                    <a:lumMod val="95000"/>
                  </a:schemeClr>
                </a:solidFill>
                <a:latin typeface="Arial"/>
                <a:cs typeface="Arial"/>
              </a:defRPr>
            </a:lvl1pPr>
          </a:lstStyle>
          <a:p>
            <a:pPr lvl="0"/>
            <a:r>
              <a:rPr lang="en-US" noProof="0" dirty="0" smtClean="0"/>
              <a:t>Click to edit Master text styles</a:t>
            </a:r>
            <a:endParaRPr lang="en-US" noProof="0" dirty="0"/>
          </a:p>
        </p:txBody>
      </p:sp>
      <p:sp>
        <p:nvSpPr>
          <p:cNvPr id="36" name="Text Placeholder 16"/>
          <p:cNvSpPr>
            <a:spLocks noGrp="1"/>
          </p:cNvSpPr>
          <p:nvPr>
            <p:ph type="body" sz="quarter" idx="16"/>
          </p:nvPr>
        </p:nvSpPr>
        <p:spPr>
          <a:xfrm>
            <a:off x="3330575" y="3122254"/>
            <a:ext cx="2482850" cy="1193489"/>
          </a:xfrm>
          <a:prstGeom prst="rect">
            <a:avLst/>
          </a:prstGeom>
        </p:spPr>
        <p:txBody>
          <a:bodyPr vert="horz">
            <a:normAutofit/>
          </a:bodyPr>
          <a:lstStyle>
            <a:lvl1pPr marL="0" indent="0">
              <a:buFontTx/>
              <a:buNone/>
              <a:defRPr sz="1200"/>
            </a:lvl1pPr>
            <a:lvl2pPr>
              <a:defRPr sz="1200"/>
            </a:lvl2pPr>
            <a:lvl3pPr>
              <a:defRPr sz="1200"/>
            </a:lvl3pPr>
            <a:lvl4pPr>
              <a:defRPr sz="1200"/>
            </a:lvl4pPr>
            <a:lvl5pPr>
              <a:defRPr sz="1200"/>
            </a:lvl5pPr>
          </a:lstStyle>
          <a:p>
            <a:pPr lvl="0"/>
            <a:r>
              <a:rPr lang="en-US" noProof="0" dirty="0" smtClean="0"/>
              <a:t>Click to edit Master text styles</a:t>
            </a:r>
            <a:endParaRPr lang="en-US" noProof="0" dirty="0"/>
          </a:p>
        </p:txBody>
      </p:sp>
      <p:sp>
        <p:nvSpPr>
          <p:cNvPr id="37" name="Text Placeholder 34"/>
          <p:cNvSpPr>
            <a:spLocks noGrp="1"/>
          </p:cNvSpPr>
          <p:nvPr>
            <p:ph type="body" sz="quarter" idx="17"/>
          </p:nvPr>
        </p:nvSpPr>
        <p:spPr>
          <a:xfrm>
            <a:off x="3330575" y="2530475"/>
            <a:ext cx="2482850" cy="504825"/>
          </a:xfrm>
          <a:prstGeom prst="rect">
            <a:avLst/>
          </a:prstGeom>
          <a:solidFill>
            <a:srgbClr val="0D70C0"/>
          </a:solidFill>
          <a:ln>
            <a:noFill/>
          </a:ln>
        </p:spPr>
        <p:txBody>
          <a:bodyPr vert="horz" anchor="ctr"/>
          <a:lstStyle>
            <a:lvl1pPr marL="0" indent="0" algn="ctr">
              <a:buFontTx/>
              <a:buNone/>
              <a:defRPr sz="1200" b="1">
                <a:solidFill>
                  <a:schemeClr val="bg1">
                    <a:lumMod val="95000"/>
                  </a:schemeClr>
                </a:solidFill>
                <a:latin typeface="Arial"/>
                <a:cs typeface="Arial"/>
              </a:defRPr>
            </a:lvl1pPr>
          </a:lstStyle>
          <a:p>
            <a:pPr lvl="0"/>
            <a:r>
              <a:rPr lang="en-US" noProof="0" dirty="0" smtClean="0"/>
              <a:t>Click to edit Master text styles</a:t>
            </a:r>
            <a:endParaRPr lang="en-US" noProof="0" dirty="0"/>
          </a:p>
        </p:txBody>
      </p:sp>
      <p:sp>
        <p:nvSpPr>
          <p:cNvPr id="38" name="Text Placeholder 16"/>
          <p:cNvSpPr>
            <a:spLocks noGrp="1"/>
          </p:cNvSpPr>
          <p:nvPr>
            <p:ph type="body" sz="quarter" idx="18"/>
          </p:nvPr>
        </p:nvSpPr>
        <p:spPr>
          <a:xfrm>
            <a:off x="6203950" y="3122254"/>
            <a:ext cx="2482850" cy="1193489"/>
          </a:xfrm>
          <a:prstGeom prst="rect">
            <a:avLst/>
          </a:prstGeom>
        </p:spPr>
        <p:txBody>
          <a:bodyPr vert="horz">
            <a:normAutofit/>
          </a:bodyPr>
          <a:lstStyle>
            <a:lvl1pPr marL="0" indent="0">
              <a:buFontTx/>
              <a:buNone/>
              <a:defRPr sz="1200"/>
            </a:lvl1pPr>
            <a:lvl2pPr>
              <a:defRPr sz="1200"/>
            </a:lvl2pPr>
            <a:lvl3pPr>
              <a:defRPr sz="1200"/>
            </a:lvl3pPr>
            <a:lvl4pPr>
              <a:defRPr sz="1200"/>
            </a:lvl4pPr>
            <a:lvl5pPr>
              <a:defRPr sz="1200"/>
            </a:lvl5pPr>
          </a:lstStyle>
          <a:p>
            <a:pPr lvl="0"/>
            <a:r>
              <a:rPr lang="en-US" noProof="0" dirty="0" smtClean="0"/>
              <a:t>Click to edit Master text styles</a:t>
            </a:r>
            <a:endParaRPr lang="en-US" noProof="0" dirty="0"/>
          </a:p>
        </p:txBody>
      </p:sp>
      <p:sp>
        <p:nvSpPr>
          <p:cNvPr id="39" name="Text Placeholder 34"/>
          <p:cNvSpPr>
            <a:spLocks noGrp="1"/>
          </p:cNvSpPr>
          <p:nvPr>
            <p:ph type="body" sz="quarter" idx="19"/>
          </p:nvPr>
        </p:nvSpPr>
        <p:spPr>
          <a:xfrm>
            <a:off x="6203950" y="2530475"/>
            <a:ext cx="2482850" cy="504825"/>
          </a:xfrm>
          <a:prstGeom prst="rect">
            <a:avLst/>
          </a:prstGeom>
          <a:solidFill>
            <a:srgbClr val="0D70C0"/>
          </a:solidFill>
          <a:ln>
            <a:noFill/>
          </a:ln>
        </p:spPr>
        <p:txBody>
          <a:bodyPr vert="horz" anchor="ctr"/>
          <a:lstStyle>
            <a:lvl1pPr marL="0" indent="0" algn="ctr">
              <a:buFontTx/>
              <a:buNone/>
              <a:defRPr sz="1200" b="1">
                <a:solidFill>
                  <a:schemeClr val="bg1">
                    <a:lumMod val="95000"/>
                  </a:schemeClr>
                </a:solidFill>
                <a:latin typeface="Arial"/>
                <a:cs typeface="Arial"/>
              </a:defRPr>
            </a:lvl1pPr>
          </a:lstStyle>
          <a:p>
            <a:pPr lvl="0"/>
            <a:r>
              <a:rPr lang="en-US" noProof="0" dirty="0" smtClean="0"/>
              <a:t>Click to edit Master text styles</a:t>
            </a:r>
            <a:endParaRPr lang="en-US" noProof="0" dirty="0"/>
          </a:p>
        </p:txBody>
      </p:sp>
      <p:pic>
        <p:nvPicPr>
          <p:cNvPr id="14" name="Picture 13"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15" name="Rectangle 14"/>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sp>
        <p:nvSpPr>
          <p:cNvPr id="18"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noProof="0" smtClean="0"/>
              <a:pPr/>
              <a:t>‹#›</a:t>
            </a:fld>
            <a:endParaRPr lang="en-US" noProof="0" dirty="0"/>
          </a:p>
        </p:txBody>
      </p:sp>
    </p:spTree>
    <p:extLst>
      <p:ext uri="{BB962C8B-B14F-4D97-AF65-F5344CB8AC3E}">
        <p14:creationId xmlns:p14="http://schemas.microsoft.com/office/powerpoint/2010/main" val="1674826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a:prstGeom prst="rect">
            <a:avLst/>
          </a:prstGeom>
        </p:spPr>
        <p:txBody>
          <a:bodyPr vert="horz"/>
          <a:lstStyle>
            <a:lvl1pPr>
              <a:defRPr>
                <a:solidFill>
                  <a:srgbClr val="3F0047"/>
                </a:solidFill>
                <a:latin typeface="Arial"/>
                <a:cs typeface="Arial"/>
              </a:defRPr>
            </a:lvl1pPr>
          </a:lstStyle>
          <a:p>
            <a:r>
              <a:rPr lang="en-US" noProof="0" dirty="0" smtClean="0"/>
              <a:t>Click to edit Master title style</a:t>
            </a:r>
            <a:endParaRPr lang="en-US" noProof="0" dirty="0"/>
          </a:p>
        </p:txBody>
      </p:sp>
      <p:sp>
        <p:nvSpPr>
          <p:cNvPr id="14" name="Picture Placeholder 13"/>
          <p:cNvSpPr>
            <a:spLocks noGrp="1"/>
          </p:cNvSpPr>
          <p:nvPr>
            <p:ph type="pic" sz="quarter" idx="11"/>
          </p:nvPr>
        </p:nvSpPr>
        <p:spPr>
          <a:xfrm>
            <a:off x="457200" y="1310909"/>
            <a:ext cx="2444750" cy="2444750"/>
          </a:xfrm>
          <a:prstGeom prst="ellipse">
            <a:avLst/>
          </a:prstGeom>
          <a:solidFill>
            <a:schemeClr val="bg1">
              <a:lumMod val="75000"/>
            </a:schemeClr>
          </a:solidFill>
          <a:ln>
            <a:noFill/>
          </a:ln>
        </p:spPr>
        <p:txBody>
          <a:bodyPr vert="horz" anchor="ctr"/>
          <a:lstStyle>
            <a:lvl1pPr marL="0" indent="0" algn="ctr">
              <a:buFontTx/>
              <a:buNone/>
              <a:defRPr sz="2000">
                <a:solidFill>
                  <a:srgbClr val="F2F2F2"/>
                </a:solidFill>
                <a:latin typeface="Arial"/>
                <a:cs typeface="Arial"/>
              </a:defRPr>
            </a:lvl1pPr>
          </a:lstStyle>
          <a:p>
            <a:endParaRPr lang="en-US" noProof="0" dirty="0"/>
          </a:p>
        </p:txBody>
      </p:sp>
      <p:sp>
        <p:nvSpPr>
          <p:cNvPr id="35" name="Text Placeholder 34"/>
          <p:cNvSpPr>
            <a:spLocks noGrp="1"/>
          </p:cNvSpPr>
          <p:nvPr>
            <p:ph type="body" sz="quarter" idx="12" hasCustomPrompt="1"/>
          </p:nvPr>
        </p:nvSpPr>
        <p:spPr>
          <a:xfrm>
            <a:off x="2373312" y="3565158"/>
            <a:ext cx="1817688" cy="357187"/>
          </a:xfrm>
          <a:prstGeom prst="rect">
            <a:avLst/>
          </a:prstGeom>
        </p:spPr>
        <p:txBody>
          <a:bodyPr vert="horz"/>
          <a:lstStyle>
            <a:lvl1pPr marL="0" indent="0">
              <a:buFontTx/>
              <a:buNone/>
              <a:defRPr sz="1200">
                <a:solidFill>
                  <a:schemeClr val="bg1">
                    <a:lumMod val="50000"/>
                  </a:schemeClr>
                </a:solidFill>
                <a:latin typeface="Arial"/>
                <a:cs typeface="Arial"/>
              </a:defRPr>
            </a:lvl1pPr>
          </a:lstStyle>
          <a:p>
            <a:pPr lvl="0"/>
            <a:r>
              <a:rPr lang="en-US" noProof="0" dirty="0" smtClean="0"/>
              <a:t>- Name</a:t>
            </a:r>
            <a:endParaRPr lang="en-US" noProof="0" dirty="0"/>
          </a:p>
        </p:txBody>
      </p:sp>
      <p:sp>
        <p:nvSpPr>
          <p:cNvPr id="38" name="Text Placeholder 36"/>
          <p:cNvSpPr>
            <a:spLocks noGrp="1"/>
          </p:cNvSpPr>
          <p:nvPr>
            <p:ph type="body" sz="quarter" idx="13" hasCustomPrompt="1"/>
          </p:nvPr>
        </p:nvSpPr>
        <p:spPr>
          <a:xfrm>
            <a:off x="3054350" y="2239596"/>
            <a:ext cx="5176838" cy="785812"/>
          </a:xfrm>
          <a:prstGeom prst="rect">
            <a:avLst/>
          </a:prstGeom>
        </p:spPr>
        <p:txBody>
          <a:bodyPr vert="horz">
            <a:normAutofit/>
          </a:bodyPr>
          <a:lstStyle>
            <a:lvl1pPr marL="0" indent="0">
              <a:buFontTx/>
              <a:buNone/>
              <a:defRPr>
                <a:solidFill>
                  <a:srgbClr val="7F7F7F"/>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smtClean="0"/>
              <a:t>Quote</a:t>
            </a:r>
            <a:endParaRPr lang="en-US" noProof="0" dirty="0"/>
          </a:p>
        </p:txBody>
      </p:sp>
      <p:pic>
        <p:nvPicPr>
          <p:cNvPr id="7" name="Picture 6" descr="GV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8" name="Rectangle 7"/>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sp>
        <p:nvSpPr>
          <p:cNvPr id="10"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noProof="0" smtClean="0"/>
              <a:pPr/>
              <a:t>‹#›</a:t>
            </a:fld>
            <a:endParaRPr lang="en-US" noProof="0" dirty="0"/>
          </a:p>
        </p:txBody>
      </p:sp>
      <p:pic>
        <p:nvPicPr>
          <p:cNvPr id="9" name="Picture 6" descr="Image result for icon quotation mark"/>
          <p:cNvPicPr>
            <a:picLocks noChangeAspect="1" noChangeArrowheads="1"/>
          </p:cNvPicPr>
          <p:nvPr userDrawn="1">
            <p:custDataLst>
              <p:tags r:id="rId1"/>
            </p:custDataLst>
          </p:nvPr>
        </p:nvPicPr>
        <p:blipFill>
          <a:blip r:embed="rId5" cstate="screen">
            <a:alphaModFix amt="27000"/>
            <a:extLst>
              <a:ext uri="{28A0092B-C50C-407E-A947-70E740481C1C}">
                <a14:useLocalDpi xmlns:a14="http://schemas.microsoft.com/office/drawing/2010/main"/>
              </a:ext>
            </a:extLst>
          </a:blip>
          <a:srcRect/>
          <a:stretch>
            <a:fillRect/>
          </a:stretch>
        </p:blipFill>
        <p:spPr bwMode="auto">
          <a:xfrm>
            <a:off x="2779173" y="1589494"/>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icon quotation mark"/>
          <p:cNvPicPr>
            <a:picLocks noChangeAspect="1" noChangeArrowheads="1"/>
          </p:cNvPicPr>
          <p:nvPr userDrawn="1">
            <p:custDataLst>
              <p:tags r:id="rId2"/>
            </p:custDataLst>
          </p:nvPr>
        </p:nvPicPr>
        <p:blipFill>
          <a:blip r:embed="rId6" cstate="screen">
            <a:alphaModFix amt="27000"/>
            <a:extLst>
              <a:ext uri="{28A0092B-C50C-407E-A947-70E740481C1C}">
                <a14:useLocalDpi xmlns:a14="http://schemas.microsoft.com/office/drawing/2010/main"/>
              </a:ext>
            </a:extLst>
          </a:blip>
          <a:srcRect/>
          <a:stretch>
            <a:fillRect/>
          </a:stretch>
        </p:blipFill>
        <p:spPr bwMode="auto">
          <a:xfrm>
            <a:off x="7663644" y="2818056"/>
            <a:ext cx="747102" cy="747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78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ackground">
    <p:bg>
      <p:bgRef idx="1001">
        <a:schemeClr val="bg1"/>
      </p:bgRef>
    </p:bg>
    <p:spTree>
      <p:nvGrpSpPr>
        <p:cNvPr id="1" name=""/>
        <p:cNvGrpSpPr/>
        <p:nvPr/>
      </p:nvGrpSpPr>
      <p:grpSpPr>
        <a:xfrm>
          <a:off x="0" y="0"/>
          <a:ext cx="0" cy="0"/>
          <a:chOff x="0" y="0"/>
          <a:chExt cx="0" cy="0"/>
        </a:xfrm>
      </p:grpSpPr>
      <p:pic>
        <p:nvPicPr>
          <p:cNvPr id="5" name="Picture 4"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6" name="Rectangle 5"/>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spTree>
    <p:extLst>
      <p:ext uri="{BB962C8B-B14F-4D97-AF65-F5344CB8AC3E}">
        <p14:creationId xmlns:p14="http://schemas.microsoft.com/office/powerpoint/2010/main" val="448428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White">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9981792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ground &amp; Gradient">
    <p:spTree>
      <p:nvGrpSpPr>
        <p:cNvPr id="1" name=""/>
        <p:cNvGrpSpPr/>
        <p:nvPr/>
      </p:nvGrpSpPr>
      <p:grpSpPr>
        <a:xfrm>
          <a:off x="0" y="0"/>
          <a:ext cx="0" cy="0"/>
          <a:chOff x="0" y="0"/>
          <a:chExt cx="0" cy="0"/>
        </a:xfrm>
      </p:grpSpPr>
      <p:sp>
        <p:nvSpPr>
          <p:cNvPr id="4" name="Rectangle 3"/>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6" name="Picture 5"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7"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spTree>
    <p:extLst>
      <p:ext uri="{BB962C8B-B14F-4D97-AF65-F5344CB8AC3E}">
        <p14:creationId xmlns:p14="http://schemas.microsoft.com/office/powerpoint/2010/main" val="261882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Gradient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69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Tile + Logos">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3533"/>
            <a:ext cx="9144000" cy="3069137"/>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00611" y="4146951"/>
            <a:ext cx="2830636" cy="748200"/>
          </a:xfrm>
          <a:prstGeom prst="rect">
            <a:avLst/>
          </a:prstGeom>
        </p:spPr>
      </p:pic>
      <p:pic>
        <p:nvPicPr>
          <p:cNvPr id="6" name="Picture 5" descr="GV_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66853" y="3755652"/>
            <a:ext cx="2929610" cy="1464806"/>
          </a:xfrm>
          <a:prstGeom prst="rect">
            <a:avLst/>
          </a:prstGeom>
        </p:spPr>
      </p:pic>
      <p:sp>
        <p:nvSpPr>
          <p:cNvPr id="7" name="Rectangle 6"/>
          <p:cNvSpPr/>
          <p:nvPr userDrawn="1"/>
        </p:nvSpPr>
        <p:spPr>
          <a:xfrm>
            <a:off x="0" y="2982409"/>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sp>
        <p:nvSpPr>
          <p:cNvPr id="8" name="Content Placeholder 17"/>
          <p:cNvSpPr>
            <a:spLocks noGrp="1"/>
          </p:cNvSpPr>
          <p:nvPr>
            <p:ph sz="quarter" idx="12" hasCustomPrompt="1"/>
          </p:nvPr>
        </p:nvSpPr>
        <p:spPr>
          <a:xfrm>
            <a:off x="726365" y="3272974"/>
            <a:ext cx="2279650" cy="632499"/>
          </a:xfrm>
          <a:prstGeom prst="rect">
            <a:avLst/>
          </a:prstGeom>
          <a:noFill/>
          <a:ln>
            <a:noFill/>
          </a:ln>
        </p:spPr>
        <p:txBody>
          <a:bodyPr vert="horz" anchor="ctr"/>
          <a:lstStyle>
            <a:lvl1pPr marL="0" indent="0" algn="ctr">
              <a:buFontTx/>
              <a:buNone/>
              <a:defRPr sz="1200">
                <a:solidFill>
                  <a:srgbClr val="FF0000"/>
                </a:solidFill>
              </a:defRPr>
            </a:lvl1pPr>
            <a:lvl2pPr marL="457200" indent="0" algn="ctr">
              <a:buFontTx/>
              <a:buNone/>
              <a:defRPr sz="1200">
                <a:solidFill>
                  <a:schemeClr val="bg1"/>
                </a:solidFill>
              </a:defRPr>
            </a:lvl2pPr>
            <a:lvl3pPr marL="914400" indent="0" algn="ctr">
              <a:buFontTx/>
              <a:buNone/>
              <a:defRPr sz="1200">
                <a:solidFill>
                  <a:schemeClr val="bg1"/>
                </a:solidFill>
              </a:defRPr>
            </a:lvl3pPr>
            <a:lvl4pPr marL="1371600" indent="0" algn="ctr">
              <a:buFontTx/>
              <a:buNone/>
              <a:defRPr sz="1200">
                <a:solidFill>
                  <a:schemeClr val="bg1"/>
                </a:solidFill>
              </a:defRPr>
            </a:lvl4pPr>
            <a:lvl5pPr marL="1828800" indent="0" algn="ctr">
              <a:buFontTx/>
              <a:buNone/>
              <a:defRPr sz="1200">
                <a:solidFill>
                  <a:schemeClr val="bg1"/>
                </a:solidFill>
              </a:defRPr>
            </a:lvl5pPr>
          </a:lstStyle>
          <a:p>
            <a:pPr lvl="0"/>
            <a:r>
              <a:rPr lang="en-US" noProof="0" dirty="0" smtClean="0"/>
              <a:t>DRAG LOGO HERE</a:t>
            </a:r>
            <a:endParaRPr lang="en-US" noProof="0" dirty="0"/>
          </a:p>
        </p:txBody>
      </p:sp>
      <p:sp>
        <p:nvSpPr>
          <p:cNvPr id="9" name="Content Placeholder 17"/>
          <p:cNvSpPr>
            <a:spLocks noGrp="1"/>
          </p:cNvSpPr>
          <p:nvPr>
            <p:ph sz="quarter" idx="13" hasCustomPrompt="1"/>
          </p:nvPr>
        </p:nvSpPr>
        <p:spPr>
          <a:xfrm>
            <a:off x="3438525" y="3272974"/>
            <a:ext cx="2279650" cy="632499"/>
          </a:xfrm>
          <a:prstGeom prst="rect">
            <a:avLst/>
          </a:prstGeom>
          <a:noFill/>
          <a:ln>
            <a:noFill/>
          </a:ln>
        </p:spPr>
        <p:txBody>
          <a:bodyPr vert="horz" anchor="ctr"/>
          <a:lstStyle>
            <a:lvl1pPr marL="0" indent="0" algn="ctr">
              <a:buFontTx/>
              <a:buNone/>
              <a:defRPr sz="1200">
                <a:solidFill>
                  <a:srgbClr val="FF0000"/>
                </a:solidFill>
              </a:defRPr>
            </a:lvl1pPr>
            <a:lvl2pPr marL="457200" indent="0" algn="ctr">
              <a:buFontTx/>
              <a:buNone/>
              <a:defRPr sz="1200">
                <a:solidFill>
                  <a:schemeClr val="bg1"/>
                </a:solidFill>
              </a:defRPr>
            </a:lvl2pPr>
            <a:lvl3pPr marL="914400" indent="0" algn="ctr">
              <a:buFontTx/>
              <a:buNone/>
              <a:defRPr sz="1200">
                <a:solidFill>
                  <a:schemeClr val="bg1"/>
                </a:solidFill>
              </a:defRPr>
            </a:lvl3pPr>
            <a:lvl4pPr marL="1371600" indent="0" algn="ctr">
              <a:buFontTx/>
              <a:buNone/>
              <a:defRPr sz="1200">
                <a:solidFill>
                  <a:schemeClr val="bg1"/>
                </a:solidFill>
              </a:defRPr>
            </a:lvl4pPr>
            <a:lvl5pPr marL="1828800" indent="0" algn="ctr">
              <a:buFontTx/>
              <a:buNone/>
              <a:defRPr sz="1200">
                <a:solidFill>
                  <a:schemeClr val="bg1"/>
                </a:solidFill>
              </a:defRPr>
            </a:lvl5pPr>
          </a:lstStyle>
          <a:p>
            <a:pPr lvl="0"/>
            <a:r>
              <a:rPr lang="en-US" noProof="0" dirty="0" smtClean="0"/>
              <a:t>DRAG LOGO HERE</a:t>
            </a:r>
            <a:endParaRPr lang="en-US" noProof="0" dirty="0"/>
          </a:p>
        </p:txBody>
      </p:sp>
      <p:sp>
        <p:nvSpPr>
          <p:cNvPr id="10" name="Content Placeholder 17"/>
          <p:cNvSpPr>
            <a:spLocks noGrp="1"/>
          </p:cNvSpPr>
          <p:nvPr>
            <p:ph sz="quarter" idx="14" hasCustomPrompt="1"/>
          </p:nvPr>
        </p:nvSpPr>
        <p:spPr>
          <a:xfrm>
            <a:off x="6126685" y="3272974"/>
            <a:ext cx="2279650" cy="632499"/>
          </a:xfrm>
          <a:prstGeom prst="rect">
            <a:avLst/>
          </a:prstGeom>
          <a:noFill/>
          <a:ln>
            <a:noFill/>
          </a:ln>
        </p:spPr>
        <p:txBody>
          <a:bodyPr vert="horz" anchor="ctr"/>
          <a:lstStyle>
            <a:lvl1pPr marL="0" indent="0" algn="ctr">
              <a:buFontTx/>
              <a:buNone/>
              <a:defRPr sz="1200">
                <a:solidFill>
                  <a:srgbClr val="FF0000"/>
                </a:solidFill>
              </a:defRPr>
            </a:lvl1pPr>
            <a:lvl2pPr marL="457200" indent="0" algn="ctr">
              <a:buFontTx/>
              <a:buNone/>
              <a:defRPr sz="1200">
                <a:solidFill>
                  <a:schemeClr val="bg1"/>
                </a:solidFill>
              </a:defRPr>
            </a:lvl2pPr>
            <a:lvl3pPr marL="914400" indent="0" algn="ctr">
              <a:buFontTx/>
              <a:buNone/>
              <a:defRPr sz="1200">
                <a:solidFill>
                  <a:schemeClr val="bg1"/>
                </a:solidFill>
              </a:defRPr>
            </a:lvl3pPr>
            <a:lvl4pPr marL="1371600" indent="0" algn="ctr">
              <a:buFontTx/>
              <a:buNone/>
              <a:defRPr sz="1200">
                <a:solidFill>
                  <a:schemeClr val="bg1"/>
                </a:solidFill>
              </a:defRPr>
            </a:lvl4pPr>
            <a:lvl5pPr marL="1828800" indent="0" algn="ctr">
              <a:buFontTx/>
              <a:buNone/>
              <a:defRPr sz="1200">
                <a:solidFill>
                  <a:schemeClr val="bg1"/>
                </a:solidFill>
              </a:defRPr>
            </a:lvl5pPr>
          </a:lstStyle>
          <a:p>
            <a:pPr lvl="0"/>
            <a:r>
              <a:rPr lang="en-US" noProof="0" dirty="0" smtClean="0"/>
              <a:t>DRAG LOGO HERE</a:t>
            </a:r>
            <a:endParaRPr lang="en-US" noProof="0" dirty="0"/>
          </a:p>
        </p:txBody>
      </p:sp>
      <p:sp>
        <p:nvSpPr>
          <p:cNvPr id="14" name="Rectangle 13"/>
          <p:cNvSpPr/>
          <p:nvPr userDrawn="1"/>
        </p:nvSpPr>
        <p:spPr>
          <a:xfrm>
            <a:off x="0" y="2635725"/>
            <a:ext cx="9144000" cy="346432"/>
          </a:xfrm>
          <a:prstGeom prst="rect">
            <a:avLst/>
          </a:prstGeom>
          <a:solidFill>
            <a:srgbClr val="000000">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srgbClr val="481056"/>
              </a:solidFill>
            </a:endParaRPr>
          </a:p>
        </p:txBody>
      </p:sp>
      <p:sp>
        <p:nvSpPr>
          <p:cNvPr id="18" name="Subtitle 2"/>
          <p:cNvSpPr>
            <a:spLocks noGrp="1"/>
          </p:cNvSpPr>
          <p:nvPr>
            <p:ph type="subTitle" idx="1"/>
          </p:nvPr>
        </p:nvSpPr>
        <p:spPr>
          <a:xfrm>
            <a:off x="386190" y="1638145"/>
            <a:ext cx="8757810" cy="672669"/>
          </a:xfrm>
          <a:prstGeom prst="rect">
            <a:avLst/>
          </a:prstGeom>
        </p:spPr>
        <p:txBody>
          <a:bodyPr>
            <a:normAutofit/>
          </a:bodyPr>
          <a:lstStyle>
            <a:lvl1pPr marL="0" indent="0" algn="l">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19" name="Text Placeholder 19"/>
          <p:cNvSpPr>
            <a:spLocks noGrp="1"/>
          </p:cNvSpPr>
          <p:nvPr>
            <p:ph type="body" sz="quarter" idx="11" hasCustomPrompt="1"/>
          </p:nvPr>
        </p:nvSpPr>
        <p:spPr>
          <a:xfrm>
            <a:off x="386190" y="2310814"/>
            <a:ext cx="8757809" cy="275134"/>
          </a:xfrm>
          <a:prstGeom prst="rect">
            <a:avLst/>
          </a:prstGeom>
        </p:spPr>
        <p:txBody>
          <a:bodyPr vert="horz">
            <a:normAutofit/>
          </a:bodyPr>
          <a:lstStyle>
            <a:lvl1pPr marL="0" indent="0" algn="l">
              <a:buFontTx/>
              <a:buNone/>
              <a:defRPr sz="1000" b="1">
                <a:solidFill>
                  <a:schemeClr val="bg1"/>
                </a:solidFill>
                <a:latin typeface="Arial"/>
                <a:cs typeface="Aria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noProof="0" dirty="0" smtClean="0"/>
              <a:t>Month XX, 2018</a:t>
            </a:r>
            <a:endParaRPr lang="en-US" noProof="0" dirty="0"/>
          </a:p>
        </p:txBody>
      </p:sp>
      <p:sp>
        <p:nvSpPr>
          <p:cNvPr id="20" name="Content Placeholder 10"/>
          <p:cNvSpPr>
            <a:spLocks noGrp="1"/>
          </p:cNvSpPr>
          <p:nvPr>
            <p:ph sz="quarter" idx="15" hasCustomPrompt="1"/>
          </p:nvPr>
        </p:nvSpPr>
        <p:spPr>
          <a:xfrm>
            <a:off x="385762" y="860270"/>
            <a:ext cx="8758237" cy="777875"/>
          </a:xfrm>
          <a:prstGeom prst="rect">
            <a:avLst/>
          </a:prstGeom>
        </p:spPr>
        <p:txBody>
          <a:bodyPr vert="horz">
            <a:normAutofit/>
          </a:bodyPr>
          <a:lstStyle>
            <a:lvl1pPr marL="0" indent="0">
              <a:buFontTx/>
              <a:buNone/>
              <a:defRPr sz="4500">
                <a:solidFill>
                  <a:srgbClr val="FFFFFF"/>
                </a:solidFill>
                <a:latin typeface="Arial"/>
                <a:cs typeface="Arial"/>
              </a:defRPr>
            </a:lvl1pPr>
          </a:lstStyle>
          <a:p>
            <a:pPr lvl="0"/>
            <a:r>
              <a:rPr lang="en-US" noProof="0" dirty="0" smtClean="0"/>
              <a:t>Title Goes Here</a:t>
            </a:r>
            <a:endParaRPr lang="en-US" noProof="0" dirty="0"/>
          </a:p>
        </p:txBody>
      </p:sp>
      <p:sp>
        <p:nvSpPr>
          <p:cNvPr id="17" name="TextBox 16"/>
          <p:cNvSpPr txBox="1"/>
          <p:nvPr userDrawn="1"/>
        </p:nvSpPr>
        <p:spPr>
          <a:xfrm>
            <a:off x="0" y="2613077"/>
            <a:ext cx="9143999" cy="369332"/>
          </a:xfrm>
          <a:prstGeom prst="rect">
            <a:avLst/>
          </a:prstGeom>
          <a:noFill/>
        </p:spPr>
        <p:txBody>
          <a:bodyPr wrap="square" rtlCol="0">
            <a:spAutoFit/>
          </a:bodyPr>
          <a:lstStyle/>
          <a:p>
            <a:pPr algn="ctr" fontAlgn="auto">
              <a:spcBef>
                <a:spcPts val="0"/>
              </a:spcBef>
              <a:spcAft>
                <a:spcPts val="0"/>
              </a:spcAft>
            </a:pPr>
            <a:r>
              <a:rPr lang="en-US" sz="1800" b="1" noProof="0" dirty="0">
                <a:solidFill>
                  <a:srgbClr val="FF0000"/>
                </a:solidFill>
                <a:latin typeface="Arial"/>
                <a:ea typeface="+mn-ea"/>
              </a:rPr>
              <a:t>COMPANY CONFIDENTIAL – INTERNAL USE ONLY</a:t>
            </a:r>
            <a:endParaRPr lang="en-US" sz="1800" b="1" cap="all" noProof="0" dirty="0">
              <a:solidFill>
                <a:srgbClr val="FF0000"/>
              </a:solidFill>
              <a:latin typeface="Arial"/>
              <a:ea typeface="+mn-ea"/>
            </a:endParaRPr>
          </a:p>
        </p:txBody>
      </p:sp>
    </p:spTree>
    <p:extLst>
      <p:ext uri="{BB962C8B-B14F-4D97-AF65-F5344CB8AC3E}">
        <p14:creationId xmlns:p14="http://schemas.microsoft.com/office/powerpoint/2010/main" val="131564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ummary">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8229600" cy="857250"/>
          </a:xfrm>
          <a:prstGeom prst="rect">
            <a:avLst/>
          </a:prstGeom>
        </p:spPr>
        <p:txBody>
          <a:bodyPr>
            <a:normAutofit/>
          </a:bodyPr>
          <a:lstStyle>
            <a:lvl1pPr algn="l">
              <a:defRPr>
                <a:solidFill>
                  <a:srgbClr val="3F0047"/>
                </a:solidFill>
                <a:latin typeface="+mn-lt"/>
              </a:defRPr>
            </a:lvl1pPr>
          </a:lstStyle>
          <a:p>
            <a:r>
              <a:rPr lang="en-US" noProof="0" dirty="0" smtClean="0"/>
              <a:t>Click to edit Master title style</a:t>
            </a:r>
            <a:endParaRPr lang="en-US" noProof="0" dirty="0"/>
          </a:p>
        </p:txBody>
      </p:sp>
      <p:sp>
        <p:nvSpPr>
          <p:cNvPr id="13" name="Content Placeholder 2"/>
          <p:cNvSpPr>
            <a:spLocks noGrp="1"/>
          </p:cNvSpPr>
          <p:nvPr>
            <p:ph idx="1"/>
          </p:nvPr>
        </p:nvSpPr>
        <p:spPr>
          <a:xfrm>
            <a:off x="457200" y="927760"/>
            <a:ext cx="8229600" cy="2898491"/>
          </a:xfrm>
          <a:prstGeom prst="rect">
            <a:avLst/>
          </a:prstGeom>
        </p:spPr>
        <p:txBody>
          <a:bodyPr>
            <a:normAutofit/>
          </a:bodyPr>
          <a:lstStyle>
            <a:lvl1pPr marL="342900" indent="-342900">
              <a:buClr>
                <a:srgbClr val="3F0047"/>
              </a:buClr>
              <a:buFont typeface="Arial"/>
              <a:buChar char="•"/>
              <a:defRPr>
                <a:solidFill>
                  <a:srgbClr val="7F7F7F"/>
                </a:solidFill>
                <a:latin typeface="Arial"/>
                <a:cs typeface="Arial"/>
              </a:defRPr>
            </a:lvl1pPr>
            <a:lvl2pPr>
              <a:buClr>
                <a:srgbClr val="3F0047"/>
              </a:buClr>
              <a:defRPr>
                <a:solidFill>
                  <a:srgbClr val="7F7F7F"/>
                </a:solidFill>
                <a:latin typeface="Arial"/>
                <a:cs typeface="Arial"/>
              </a:defRPr>
            </a:lvl2pPr>
            <a:lvl3pPr marL="1143000" indent="-228600">
              <a:buClr>
                <a:srgbClr val="3F0047"/>
              </a:buClr>
              <a:buSzPct val="80000"/>
              <a:buFont typeface="Arial"/>
              <a:buChar char="•"/>
              <a:defRPr>
                <a:solidFill>
                  <a:srgbClr val="7F7F7F"/>
                </a:solidFill>
                <a:latin typeface="Arial"/>
                <a:cs typeface="Arial"/>
              </a:defRPr>
            </a:lvl3pPr>
            <a:lvl4pPr>
              <a:buClr>
                <a:srgbClr val="3F0047"/>
              </a:buClr>
              <a:defRPr>
                <a:solidFill>
                  <a:srgbClr val="7F7F7F"/>
                </a:solidFill>
                <a:latin typeface="Arial"/>
                <a:cs typeface="Arial"/>
              </a:defRPr>
            </a:lvl4pPr>
            <a:lvl5pPr>
              <a:buClr>
                <a:srgbClr val="3F0047"/>
              </a:buClr>
              <a:defRPr>
                <a:solidFill>
                  <a:srgbClr val="7F7F7F"/>
                </a:solidFill>
                <a:latin typeface="Arial"/>
                <a:cs typeface="Aria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Content Placeholder 2"/>
          <p:cNvSpPr>
            <a:spLocks noGrp="1"/>
          </p:cNvSpPr>
          <p:nvPr>
            <p:ph sz="quarter" idx="10" hasCustomPrompt="1"/>
          </p:nvPr>
        </p:nvSpPr>
        <p:spPr>
          <a:xfrm>
            <a:off x="0" y="4834857"/>
            <a:ext cx="9144000" cy="276999"/>
          </a:xfrm>
          <a:prstGeom prst="rect">
            <a:avLst/>
          </a:prstGeom>
          <a:solidFill>
            <a:srgbClr val="0D70C0"/>
          </a:solidFill>
          <a:ln>
            <a:noFill/>
          </a:ln>
        </p:spPr>
        <p:txBody>
          <a:bodyPr vert="horz" anchor="b" anchorCtr="0">
            <a:spAutoFit/>
          </a:bodyPr>
          <a:lstStyle>
            <a:lvl1pPr marL="0" marR="0" indent="0" algn="ctr" defTabSz="457200" rtl="0" eaLnBrk="1" fontAlgn="auto" latinLnBrk="0" hangingPunct="1">
              <a:lnSpc>
                <a:spcPct val="100000"/>
              </a:lnSpc>
              <a:spcBef>
                <a:spcPct val="20000"/>
              </a:spcBef>
              <a:spcAft>
                <a:spcPts val="0"/>
              </a:spcAft>
              <a:buClrTx/>
              <a:buSzTx/>
              <a:buFontTx/>
              <a:buNone/>
              <a:tabLst/>
              <a:defRPr lang="en-US" sz="1200" b="1" kern="1200">
                <a:solidFill>
                  <a:srgbClr val="FFFFFF"/>
                </a:solidFill>
                <a:latin typeface="+mn-lt"/>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lang="en-US" noProof="0" dirty="0" smtClean="0"/>
              <a:t>Summary Text Here</a:t>
            </a:r>
          </a:p>
        </p:txBody>
      </p:sp>
      <p:sp>
        <p:nvSpPr>
          <p:cNvPr id="9" name="Rectangle 8"/>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spTree>
    <p:extLst>
      <p:ext uri="{BB962C8B-B14F-4D97-AF65-F5344CB8AC3E}">
        <p14:creationId xmlns:p14="http://schemas.microsoft.com/office/powerpoint/2010/main" val="41094016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GV PPT title_squar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926200"/>
            <a:ext cx="9144000" cy="3693600"/>
          </a:xfrm>
          <a:prstGeom prst="rect">
            <a:avLst/>
          </a:prstGeom>
        </p:spPr>
      </p:pic>
      <p:sp>
        <p:nvSpPr>
          <p:cNvPr id="2" name="Title 1"/>
          <p:cNvSpPr>
            <a:spLocks noGrp="1"/>
          </p:cNvSpPr>
          <p:nvPr>
            <p:ph type="ctrTitle"/>
          </p:nvPr>
        </p:nvSpPr>
        <p:spPr>
          <a:xfrm>
            <a:off x="2667000" y="1061112"/>
            <a:ext cx="4724400" cy="1466088"/>
          </a:xfrm>
          <a:prstGeom prst="rect">
            <a:avLst/>
          </a:prstGeom>
          <a:ln>
            <a:noFill/>
          </a:ln>
          <a:effectLst/>
        </p:spPr>
        <p:txBody>
          <a:bodyPr bIns="109728" anchor="b">
            <a:normAutofit/>
          </a:bodyPr>
          <a:lstStyle>
            <a:lvl1pPr algn="l">
              <a:lnSpc>
                <a:spcPts val="2800"/>
              </a:lnSpc>
              <a:defRPr sz="2800" b="0" cap="none" spc="0">
                <a:ln>
                  <a:noFill/>
                </a:ln>
                <a:solidFill>
                  <a:schemeClr val="bg2"/>
                </a:solidFill>
                <a:effectLst/>
                <a:latin typeface="Arial" pitchFamily="34" charset="0"/>
                <a:cs typeface="Arial" pitchFamily="34" charset="0"/>
              </a:defRPr>
            </a:lvl1pPr>
          </a:lstStyle>
          <a:p>
            <a:r>
              <a:rPr lang="fr-CA" smtClean="0"/>
              <a:t>Click to edit Master title style</a:t>
            </a:r>
            <a:endParaRPr lang="en-US" dirty="0"/>
          </a:p>
        </p:txBody>
      </p:sp>
      <p:sp>
        <p:nvSpPr>
          <p:cNvPr id="3" name="Subtitle 2"/>
          <p:cNvSpPr>
            <a:spLocks noGrp="1"/>
          </p:cNvSpPr>
          <p:nvPr>
            <p:ph type="subTitle" idx="1"/>
          </p:nvPr>
        </p:nvSpPr>
        <p:spPr>
          <a:xfrm>
            <a:off x="3094638" y="2527200"/>
            <a:ext cx="4724400" cy="1008750"/>
          </a:xfrm>
          <a:prstGeom prst="rect">
            <a:avLst/>
          </a:prstGeom>
        </p:spPr>
        <p:txBody>
          <a:bodyPr lIns="0" tIns="201168">
            <a:normAutofit/>
          </a:bodyPr>
          <a:lstStyle>
            <a:lvl1pPr marL="0" indent="0" algn="l">
              <a:buNone/>
              <a:defRPr sz="2400" b="0" cap="none" spc="0">
                <a:ln>
                  <a:noFill/>
                </a:ln>
                <a:solidFill>
                  <a:srgbClr val="622365"/>
                </a:solidFill>
                <a:effectLst/>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lang="en-US" dirty="0"/>
          </a:p>
        </p:txBody>
      </p:sp>
      <p:pic>
        <p:nvPicPr>
          <p:cNvPr id="6" name="Picture 5" descr="GV PPT title.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1818" y="4300921"/>
            <a:ext cx="2415182" cy="494319"/>
          </a:xfrm>
          <a:prstGeom prst="rect">
            <a:avLst/>
          </a:prstGeom>
        </p:spPr>
      </p:pic>
      <p:pic>
        <p:nvPicPr>
          <p:cNvPr id="5" name="Picture 4" descr="GV PPT title.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575490" y="3991398"/>
            <a:ext cx="3568510" cy="1067423"/>
          </a:xfrm>
          <a:prstGeom prst="rect">
            <a:avLst/>
          </a:prstGeom>
        </p:spPr>
      </p:pic>
      <p:sp>
        <p:nvSpPr>
          <p:cNvPr id="7" name="Rectangle 6"/>
          <p:cNvSpPr/>
          <p:nvPr userDrawn="1"/>
        </p:nvSpPr>
        <p:spPr>
          <a:xfrm>
            <a:off x="362845" y="285120"/>
            <a:ext cx="4911357" cy="1607040"/>
          </a:xfrm>
          <a:prstGeom prst="rect">
            <a:avLst/>
          </a:prstGeom>
          <a:solidFill>
            <a:schemeClr val="tx1">
              <a:alpha val="68000"/>
            </a:schemeClr>
          </a:solidFill>
          <a:ln>
            <a:noFill/>
          </a:ln>
          <a:effectLst>
            <a:softEdge rad="762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9" name="Picture Placeholder 8"/>
          <p:cNvSpPr>
            <a:spLocks noGrp="1"/>
          </p:cNvSpPr>
          <p:nvPr>
            <p:ph type="pic" sz="quarter" idx="10"/>
          </p:nvPr>
        </p:nvSpPr>
        <p:spPr>
          <a:xfrm>
            <a:off x="544267" y="569913"/>
            <a:ext cx="4548434" cy="1166812"/>
          </a:xfrm>
          <a:prstGeom prst="rect">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204349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s Only Tex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2" y="1929928"/>
            <a:ext cx="8381999" cy="514350"/>
          </a:xfrm>
          <a:prstGeom prst="rect">
            <a:avLst/>
          </a:prstGeom>
        </p:spPr>
        <p:txBody>
          <a:bodyPr vert="horz" lIns="0" tIns="0" rIns="0" bIns="45720" rtlCol="0" anchor="b" anchorCtr="0">
            <a:normAutofit/>
          </a:bodyPr>
          <a:lstStyle>
            <a:lvl1pPr algn="l" defTabSz="457200" rtl="0" eaLnBrk="1" fontAlgn="base" hangingPunct="1">
              <a:lnSpc>
                <a:spcPts val="2800"/>
              </a:lnSpc>
              <a:spcBef>
                <a:spcPct val="0"/>
              </a:spcBef>
              <a:spcAft>
                <a:spcPct val="0"/>
              </a:spcAft>
              <a:defRPr lang="en-US" sz="3200" kern="1200" spc="100" dirty="0">
                <a:solidFill>
                  <a:srgbClr val="622365"/>
                </a:solidFill>
                <a:effectLst/>
                <a:latin typeface="Arial"/>
                <a:ea typeface="ＭＳ Ｐゴシック" charset="-128"/>
                <a:cs typeface="Aria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Tree>
    <p:extLst>
      <p:ext uri="{BB962C8B-B14F-4D97-AF65-F5344CB8AC3E}">
        <p14:creationId xmlns:p14="http://schemas.microsoft.com/office/powerpoint/2010/main" val="9846564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2" y="152400"/>
            <a:ext cx="8381999" cy="514350"/>
          </a:xfrm>
          <a:prstGeom prst="rect">
            <a:avLst/>
          </a:prstGeom>
        </p:spPr>
        <p:txBody>
          <a:bodyPr vert="horz" lIns="0" tIns="0" rIns="0" bIns="45720" rtlCol="0" anchor="b" anchorCtr="0">
            <a:normAutofit/>
          </a:bodyPr>
          <a:lstStyle>
            <a:lvl1pPr algn="ctr" defTabSz="457200" rtl="0" eaLnBrk="1" fontAlgn="base" hangingPunct="1">
              <a:lnSpc>
                <a:spcPts val="2800"/>
              </a:lnSpc>
              <a:spcBef>
                <a:spcPct val="0"/>
              </a:spcBef>
              <a:spcAft>
                <a:spcPct val="0"/>
              </a:spcAft>
              <a:defRPr lang="en-US" sz="3200" kern="1200" spc="100" dirty="0">
                <a:solidFill>
                  <a:srgbClr val="622365"/>
                </a:solidFill>
                <a:effectLst/>
                <a:latin typeface="Arial"/>
                <a:ea typeface="ＭＳ Ｐゴシック" charset="-128"/>
                <a:cs typeface="Arial"/>
              </a:defRPr>
            </a:lvl1pPr>
          </a:lstStyle>
          <a:p>
            <a:r>
              <a:rPr lang="fr-CA" smtClean="0"/>
              <a:t>Click to edit Master title style</a:t>
            </a:r>
            <a:endParaRPr lang="en-US" dirty="0"/>
          </a:p>
        </p:txBody>
      </p:sp>
    </p:spTree>
    <p:extLst>
      <p:ext uri="{BB962C8B-B14F-4D97-AF65-F5344CB8AC3E}">
        <p14:creationId xmlns:p14="http://schemas.microsoft.com/office/powerpoint/2010/main" val="3537006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hree Box Vertical Menu">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 name="Round Diagonal Corner Rectangle 29"/>
          <p:cNvSpPr/>
          <p:nvPr userDrawn="1"/>
        </p:nvSpPr>
        <p:spPr>
          <a:xfrm>
            <a:off x="3132540" y="819150"/>
            <a:ext cx="2833182" cy="3625950"/>
          </a:xfrm>
          <a:prstGeom prst="round2DiagRect">
            <a:avLst>
              <a:gd name="adj1" fmla="val 9806"/>
              <a:gd name="adj2" fmla="val 0"/>
            </a:avLst>
          </a:prstGeom>
          <a:solidFill>
            <a:srgbClr val="E6E6E6"/>
          </a:solidFill>
          <a:ln w="25400" cap="flat" cmpd="sng" algn="ctr">
            <a:noFill/>
            <a:prstDash val="solid"/>
          </a:ln>
          <a:effectLst/>
        </p:spPr>
        <p:txBody>
          <a:bodyPr rtlCol="0" anchor="ctr"/>
          <a:lstStyle/>
          <a:p>
            <a:pPr algn="ctr">
              <a:defRPr/>
            </a:pPr>
            <a:endParaRPr lang="en-US" kern="0" dirty="0">
              <a:solidFill>
                <a:sysClr val="window" lastClr="FFFFFF"/>
              </a:solidFill>
              <a:latin typeface="Arial"/>
            </a:endParaRPr>
          </a:p>
        </p:txBody>
      </p:sp>
      <p:sp>
        <p:nvSpPr>
          <p:cNvPr id="31" name="Round Diagonal Corner Rectangle 30"/>
          <p:cNvSpPr/>
          <p:nvPr userDrawn="1"/>
        </p:nvSpPr>
        <p:spPr>
          <a:xfrm>
            <a:off x="6121661" y="819150"/>
            <a:ext cx="2833182" cy="3625950"/>
          </a:xfrm>
          <a:prstGeom prst="round2DiagRect">
            <a:avLst>
              <a:gd name="adj1" fmla="val 9806"/>
              <a:gd name="adj2" fmla="val 0"/>
            </a:avLst>
          </a:prstGeom>
          <a:solidFill>
            <a:srgbClr val="E6E6E6"/>
          </a:solidFill>
          <a:ln w="25400" cap="flat" cmpd="sng" algn="ctr">
            <a:noFill/>
            <a:prstDash val="solid"/>
          </a:ln>
          <a:effectLst/>
        </p:spPr>
        <p:txBody>
          <a:bodyPr rtlCol="0" anchor="ctr"/>
          <a:lstStyle/>
          <a:p>
            <a:pPr algn="ctr">
              <a:defRPr/>
            </a:pPr>
            <a:endParaRPr lang="en-US" kern="0" dirty="0">
              <a:solidFill>
                <a:sysClr val="window" lastClr="FFFFFF"/>
              </a:solidFill>
              <a:latin typeface="Arial"/>
            </a:endParaRPr>
          </a:p>
        </p:txBody>
      </p:sp>
      <p:sp>
        <p:nvSpPr>
          <p:cNvPr id="9" name="Round Diagonal Corner Rectangle 8"/>
          <p:cNvSpPr/>
          <p:nvPr userDrawn="1"/>
        </p:nvSpPr>
        <p:spPr>
          <a:xfrm>
            <a:off x="142913" y="819150"/>
            <a:ext cx="2833182" cy="3625950"/>
          </a:xfrm>
          <a:prstGeom prst="round2DiagRect">
            <a:avLst>
              <a:gd name="adj1" fmla="val 9806"/>
              <a:gd name="adj2" fmla="val 0"/>
            </a:avLst>
          </a:prstGeom>
          <a:solidFill>
            <a:srgbClr val="E6E6E6"/>
          </a:solidFill>
          <a:ln w="25400" cap="flat" cmpd="sng" algn="ctr">
            <a:noFill/>
            <a:prstDash val="solid"/>
          </a:ln>
          <a:effectLst/>
        </p:spPr>
        <p:txBody>
          <a:bodyPr rtlCol="0" anchor="ctr"/>
          <a:lstStyle/>
          <a:p>
            <a:pPr algn="ctr">
              <a:defRPr/>
            </a:pPr>
            <a:endParaRPr lang="en-US" kern="0" dirty="0">
              <a:solidFill>
                <a:sysClr val="window" lastClr="FFFFFF"/>
              </a:solidFill>
              <a:latin typeface="Arial"/>
            </a:endParaRPr>
          </a:p>
        </p:txBody>
      </p:sp>
      <p:sp>
        <p:nvSpPr>
          <p:cNvPr id="2" name="Title 1"/>
          <p:cNvSpPr>
            <a:spLocks noGrp="1"/>
          </p:cNvSpPr>
          <p:nvPr>
            <p:ph type="title"/>
          </p:nvPr>
        </p:nvSpPr>
        <p:spPr>
          <a:xfrm>
            <a:off x="381002" y="89160"/>
            <a:ext cx="8381999" cy="514350"/>
          </a:xfrm>
          <a:prstGeom prst="rect">
            <a:avLst/>
          </a:prstGeom>
        </p:spPr>
        <p:txBody>
          <a:bodyPr vert="horz" lIns="0" tIns="0" rIns="0" bIns="45720" rtlCol="0" anchor="b" anchorCtr="0">
            <a:normAutofit/>
          </a:bodyPr>
          <a:lstStyle>
            <a:lvl1pPr algn="ctr" defTabSz="457200" rtl="0" eaLnBrk="1" fontAlgn="base" hangingPunct="1">
              <a:lnSpc>
                <a:spcPts val="2800"/>
              </a:lnSpc>
              <a:spcBef>
                <a:spcPct val="0"/>
              </a:spcBef>
              <a:spcAft>
                <a:spcPct val="0"/>
              </a:spcAft>
              <a:defRPr lang="en-US" sz="3200" kern="1200" spc="100" dirty="0">
                <a:solidFill>
                  <a:srgbClr val="622365"/>
                </a:solidFill>
                <a:effectLst/>
                <a:latin typeface="Arial"/>
                <a:ea typeface="ＭＳ Ｐゴシック" charset="-128"/>
                <a:cs typeface="Arial"/>
              </a:defRPr>
            </a:lvl1pPr>
          </a:lstStyle>
          <a:p>
            <a:r>
              <a:rPr lang="fr-CA" smtClean="0"/>
              <a:t>Click to edit Master title style</a:t>
            </a:r>
            <a:endParaRPr lang="en-US" dirty="0"/>
          </a:p>
        </p:txBody>
      </p:sp>
      <p:sp>
        <p:nvSpPr>
          <p:cNvPr id="12" name="Round Diagonal Corner Rectangle 11"/>
          <p:cNvSpPr/>
          <p:nvPr userDrawn="1"/>
        </p:nvSpPr>
        <p:spPr>
          <a:xfrm>
            <a:off x="104626" y="819151"/>
            <a:ext cx="2889301" cy="818516"/>
          </a:xfrm>
          <a:prstGeom prst="round2DiagRect">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rtlCol="0" anchor="ctr"/>
          <a:lstStyle/>
          <a:p>
            <a:pPr algn="ctr">
              <a:defRPr/>
            </a:pPr>
            <a:endParaRPr lang="en-US" kern="0">
              <a:solidFill>
                <a:sysClr val="window" lastClr="FFFFFF"/>
              </a:solidFill>
              <a:latin typeface="Arial"/>
            </a:endParaRPr>
          </a:p>
        </p:txBody>
      </p:sp>
      <p:sp>
        <p:nvSpPr>
          <p:cNvPr id="16" name="Content Placeholder 2"/>
          <p:cNvSpPr>
            <a:spLocks noGrp="1"/>
          </p:cNvSpPr>
          <p:nvPr>
            <p:ph idx="12"/>
          </p:nvPr>
        </p:nvSpPr>
        <p:spPr>
          <a:xfrm>
            <a:off x="191446" y="857114"/>
            <a:ext cx="2794228" cy="742593"/>
          </a:xfrm>
          <a:prstGeom prst="rect">
            <a:avLst/>
          </a:prstGeom>
          <a:noFill/>
          <a:ln w="25400" cap="flat" cmpd="sng" algn="ctr">
            <a:noFill/>
            <a:prstDash val="solid"/>
          </a:ln>
          <a:effectLst/>
        </p:spPr>
        <p:txBody>
          <a:bodyPr rtlCol="0" anchor="ctr"/>
          <a:lstStyle>
            <a:lvl1pPr marL="0" indent="0" algn="ctr">
              <a:lnSpc>
                <a:spcPct val="130000"/>
              </a:lnSpc>
              <a:buFontTx/>
              <a:buNone/>
              <a:defRPr lang="en-US" sz="2000" b="1" dirty="0" smtClean="0">
                <a:solidFill>
                  <a:schemeClr val="bg1"/>
                </a:solidFill>
                <a:latin typeface="Arial" charset="0"/>
                <a:ea typeface="ＭＳ Ｐゴシック" pitchFamily="34" charset="-128"/>
                <a:cs typeface="+mn-cs"/>
              </a:defRPr>
            </a:lvl1pPr>
          </a:lstStyle>
          <a:p>
            <a:pPr lvl="0">
              <a:lnSpc>
                <a:spcPct val="110000"/>
              </a:lnSpc>
              <a:spcBef>
                <a:spcPct val="0"/>
              </a:spcBef>
            </a:pPr>
            <a:r>
              <a:rPr lang="fr-CA" smtClean="0"/>
              <a:t>Click to edit Master text styles</a:t>
            </a:r>
          </a:p>
        </p:txBody>
      </p:sp>
      <p:sp>
        <p:nvSpPr>
          <p:cNvPr id="24" name="Round Diagonal Corner Rectangle 23"/>
          <p:cNvSpPr/>
          <p:nvPr userDrawn="1"/>
        </p:nvSpPr>
        <p:spPr>
          <a:xfrm>
            <a:off x="3089382" y="819151"/>
            <a:ext cx="2889301" cy="818516"/>
          </a:xfrm>
          <a:prstGeom prst="round2DiagRect">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rtlCol="0" anchor="ctr"/>
          <a:lstStyle/>
          <a:p>
            <a:pPr algn="ctr">
              <a:defRPr/>
            </a:pPr>
            <a:endParaRPr lang="en-US" kern="0">
              <a:solidFill>
                <a:sysClr val="window" lastClr="FFFFFF"/>
              </a:solidFill>
              <a:latin typeface="Arial"/>
            </a:endParaRPr>
          </a:p>
        </p:txBody>
      </p:sp>
      <p:sp>
        <p:nvSpPr>
          <p:cNvPr id="25" name="Content Placeholder 2"/>
          <p:cNvSpPr>
            <a:spLocks noGrp="1"/>
          </p:cNvSpPr>
          <p:nvPr>
            <p:ph idx="13"/>
          </p:nvPr>
        </p:nvSpPr>
        <p:spPr>
          <a:xfrm>
            <a:off x="3176202" y="857114"/>
            <a:ext cx="2794228" cy="742593"/>
          </a:xfrm>
          <a:prstGeom prst="rect">
            <a:avLst/>
          </a:prstGeom>
          <a:noFill/>
          <a:ln w="25400" cap="flat" cmpd="sng" algn="ctr">
            <a:noFill/>
            <a:prstDash val="solid"/>
          </a:ln>
          <a:effectLst/>
        </p:spPr>
        <p:txBody>
          <a:bodyPr rtlCol="0" anchor="ctr"/>
          <a:lstStyle>
            <a:lvl1pPr marL="0" indent="0" algn="ctr">
              <a:lnSpc>
                <a:spcPct val="130000"/>
              </a:lnSpc>
              <a:buFontTx/>
              <a:buNone/>
              <a:defRPr lang="en-US" sz="2000" b="1" dirty="0" smtClean="0">
                <a:solidFill>
                  <a:schemeClr val="bg1"/>
                </a:solidFill>
                <a:latin typeface="Arial" charset="0"/>
                <a:ea typeface="ＭＳ Ｐゴシック" pitchFamily="34" charset="-128"/>
                <a:cs typeface="+mn-cs"/>
              </a:defRPr>
            </a:lvl1pPr>
          </a:lstStyle>
          <a:p>
            <a:pPr lvl="0">
              <a:lnSpc>
                <a:spcPct val="110000"/>
              </a:lnSpc>
              <a:spcBef>
                <a:spcPct val="0"/>
              </a:spcBef>
            </a:pPr>
            <a:r>
              <a:rPr lang="fr-CA" smtClean="0"/>
              <a:t>Click to edit Master text styles</a:t>
            </a:r>
          </a:p>
        </p:txBody>
      </p:sp>
      <p:sp>
        <p:nvSpPr>
          <p:cNvPr id="27" name="Round Diagonal Corner Rectangle 26"/>
          <p:cNvSpPr/>
          <p:nvPr userDrawn="1"/>
        </p:nvSpPr>
        <p:spPr>
          <a:xfrm>
            <a:off x="6082784" y="819151"/>
            <a:ext cx="2889301" cy="818516"/>
          </a:xfrm>
          <a:prstGeom prst="round2DiagRect">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rtlCol="0" anchor="ctr"/>
          <a:lstStyle/>
          <a:p>
            <a:pPr algn="ctr">
              <a:defRPr/>
            </a:pPr>
            <a:endParaRPr lang="en-US" kern="0">
              <a:solidFill>
                <a:sysClr val="window" lastClr="FFFFFF"/>
              </a:solidFill>
              <a:latin typeface="Arial"/>
            </a:endParaRPr>
          </a:p>
        </p:txBody>
      </p:sp>
      <p:sp>
        <p:nvSpPr>
          <p:cNvPr id="28" name="Content Placeholder 2"/>
          <p:cNvSpPr>
            <a:spLocks noGrp="1"/>
          </p:cNvSpPr>
          <p:nvPr>
            <p:ph idx="14"/>
          </p:nvPr>
        </p:nvSpPr>
        <p:spPr>
          <a:xfrm>
            <a:off x="6169606" y="857114"/>
            <a:ext cx="2794228" cy="742593"/>
          </a:xfrm>
          <a:prstGeom prst="rect">
            <a:avLst/>
          </a:prstGeom>
          <a:noFill/>
          <a:ln w="25400" cap="flat" cmpd="sng" algn="ctr">
            <a:noFill/>
            <a:prstDash val="solid"/>
          </a:ln>
          <a:effectLst/>
        </p:spPr>
        <p:txBody>
          <a:bodyPr rtlCol="0" anchor="ctr"/>
          <a:lstStyle>
            <a:lvl1pPr marL="0" indent="0" algn="ctr">
              <a:lnSpc>
                <a:spcPct val="130000"/>
              </a:lnSpc>
              <a:buFontTx/>
              <a:buNone/>
              <a:defRPr lang="en-US" sz="2000" b="1" dirty="0" smtClean="0">
                <a:solidFill>
                  <a:schemeClr val="bg1"/>
                </a:solidFill>
                <a:latin typeface="Arial" charset="0"/>
                <a:ea typeface="ＭＳ Ｐゴシック" pitchFamily="34" charset="-128"/>
                <a:cs typeface="+mn-cs"/>
              </a:defRPr>
            </a:lvl1pPr>
          </a:lstStyle>
          <a:p>
            <a:pPr lvl="0">
              <a:lnSpc>
                <a:spcPct val="110000"/>
              </a:lnSpc>
              <a:spcBef>
                <a:spcPct val="0"/>
              </a:spcBef>
            </a:pPr>
            <a:r>
              <a:rPr lang="fr-CA" smtClean="0"/>
              <a:t>Click to edit Master text styles</a:t>
            </a:r>
          </a:p>
        </p:txBody>
      </p:sp>
      <p:cxnSp>
        <p:nvCxnSpPr>
          <p:cNvPr id="29" name="Straight Connector 28"/>
          <p:cNvCxnSpPr/>
          <p:nvPr userDrawn="1"/>
        </p:nvCxnSpPr>
        <p:spPr>
          <a:xfrm>
            <a:off x="381002" y="590550"/>
            <a:ext cx="8381999" cy="0"/>
          </a:xfrm>
          <a:prstGeom prst="line">
            <a:avLst/>
          </a:prstGeom>
          <a:ln w="127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1563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our Box Vertical Menu">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2" y="89160"/>
            <a:ext cx="8381999" cy="514350"/>
          </a:xfrm>
          <a:prstGeom prst="rect">
            <a:avLst/>
          </a:prstGeom>
        </p:spPr>
        <p:txBody>
          <a:bodyPr vert="horz" lIns="0" tIns="0" rIns="0" bIns="45720" rtlCol="0" anchor="b" anchorCtr="0">
            <a:normAutofit/>
          </a:bodyPr>
          <a:lstStyle>
            <a:lvl1pPr algn="ctr" defTabSz="457200" rtl="0" eaLnBrk="1" fontAlgn="base" hangingPunct="1">
              <a:lnSpc>
                <a:spcPts val="2800"/>
              </a:lnSpc>
              <a:spcBef>
                <a:spcPct val="0"/>
              </a:spcBef>
              <a:spcAft>
                <a:spcPct val="0"/>
              </a:spcAft>
              <a:defRPr lang="en-US" sz="3200" kern="1200" spc="100" dirty="0">
                <a:solidFill>
                  <a:srgbClr val="622365"/>
                </a:solidFill>
                <a:effectLst/>
                <a:latin typeface="Arial"/>
                <a:ea typeface="ＭＳ Ｐゴシック" charset="-128"/>
                <a:cs typeface="Arial"/>
              </a:defRPr>
            </a:lvl1pPr>
          </a:lstStyle>
          <a:p>
            <a:r>
              <a:rPr lang="fr-CA" smtClean="0"/>
              <a:t>Click to edit Master title style</a:t>
            </a:r>
            <a:endParaRPr lang="en-US" dirty="0"/>
          </a:p>
        </p:txBody>
      </p:sp>
      <p:cxnSp>
        <p:nvCxnSpPr>
          <p:cNvPr id="29" name="Straight Connector 28"/>
          <p:cNvCxnSpPr/>
          <p:nvPr userDrawn="1"/>
        </p:nvCxnSpPr>
        <p:spPr>
          <a:xfrm>
            <a:off x="-80529" y="551670"/>
            <a:ext cx="8908324" cy="0"/>
          </a:xfrm>
          <a:prstGeom prst="line">
            <a:avLst/>
          </a:prstGeom>
          <a:ln w="12700">
            <a:solidFill>
              <a:schemeClr val="tx1">
                <a:lumMod val="50000"/>
              </a:schemeClr>
            </a:solidFill>
          </a:ln>
          <a:effectLst>
            <a:softEdge rad="76200"/>
          </a:effectLst>
        </p:spPr>
        <p:style>
          <a:lnRef idx="2">
            <a:schemeClr val="accent1"/>
          </a:lnRef>
          <a:fillRef idx="0">
            <a:schemeClr val="accent1"/>
          </a:fillRef>
          <a:effectRef idx="1">
            <a:schemeClr val="accent1"/>
          </a:effectRef>
          <a:fontRef idx="minor">
            <a:schemeClr val="tx1"/>
          </a:fontRef>
        </p:style>
      </p:cxnSp>
      <p:sp>
        <p:nvSpPr>
          <p:cNvPr id="28" name="Rectangle 27"/>
          <p:cNvSpPr/>
          <p:nvPr userDrawn="1"/>
        </p:nvSpPr>
        <p:spPr>
          <a:xfrm>
            <a:off x="12959" y="4445100"/>
            <a:ext cx="2112272" cy="57042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cxnSp>
        <p:nvCxnSpPr>
          <p:cNvPr id="20" name="Straight Connector 19"/>
          <p:cNvCxnSpPr/>
          <p:nvPr userDrawn="1"/>
        </p:nvCxnSpPr>
        <p:spPr>
          <a:xfrm>
            <a:off x="-80529" y="551670"/>
            <a:ext cx="8908324" cy="0"/>
          </a:xfrm>
          <a:prstGeom prst="line">
            <a:avLst/>
          </a:prstGeom>
          <a:ln w="12700">
            <a:solidFill>
              <a:schemeClr val="tx1">
                <a:lumMod val="50000"/>
              </a:schemeClr>
            </a:solidFill>
          </a:ln>
          <a:effectLst>
            <a:softEdge rad="76200"/>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381002" y="590550"/>
            <a:ext cx="8381999" cy="0"/>
          </a:xfrm>
          <a:prstGeom prst="line">
            <a:avLst/>
          </a:prstGeom>
          <a:ln w="127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Chevron 21"/>
          <p:cNvSpPr/>
          <p:nvPr userDrawn="1"/>
        </p:nvSpPr>
        <p:spPr>
          <a:xfrm>
            <a:off x="138816" y="727131"/>
            <a:ext cx="4358395" cy="2006130"/>
          </a:xfrm>
          <a:prstGeom prst="chevron">
            <a:avLst>
              <a:gd name="adj" fmla="val 6524"/>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rtlCol="0" anchor="ctr"/>
          <a:lstStyle/>
          <a:p>
            <a:pPr algn="ctr"/>
            <a:endParaRPr lang="en-US" kern="0">
              <a:solidFill>
                <a:sysClr val="window" lastClr="FFFFFF"/>
              </a:solidFill>
              <a:latin typeface="Arial"/>
            </a:endParaRPr>
          </a:p>
        </p:txBody>
      </p:sp>
      <p:sp>
        <p:nvSpPr>
          <p:cNvPr id="26" name="Chevron 25"/>
          <p:cNvSpPr/>
          <p:nvPr userDrawn="1"/>
        </p:nvSpPr>
        <p:spPr>
          <a:xfrm>
            <a:off x="868234" y="740092"/>
            <a:ext cx="3590099" cy="1967249"/>
          </a:xfrm>
          <a:prstGeom prst="chevron">
            <a:avLst>
              <a:gd name="adj" fmla="val 6524"/>
            </a:avLst>
          </a:prstGeom>
          <a:solidFill>
            <a:srgbClr val="E6E6E6"/>
          </a:solidFill>
          <a:ln w="25400" cap="flat" cmpd="sng" algn="ctr">
            <a:noFill/>
            <a:prstDash val="solid"/>
          </a:ln>
          <a:effectLst>
            <a:softEdge rad="88900"/>
          </a:effectLst>
        </p:spPr>
        <p:txBody>
          <a:bodyPr rtlCol="0" anchor="ctr"/>
          <a:lstStyle/>
          <a:p>
            <a:pPr algn="ctr"/>
            <a:endParaRPr lang="en-US" kern="0">
              <a:solidFill>
                <a:sysClr val="window" lastClr="FFFFFF"/>
              </a:solidFill>
              <a:latin typeface="Arial"/>
            </a:endParaRPr>
          </a:p>
        </p:txBody>
      </p:sp>
      <p:sp>
        <p:nvSpPr>
          <p:cNvPr id="32" name="TextBox 31"/>
          <p:cNvSpPr txBox="1"/>
          <p:nvPr userDrawn="1"/>
        </p:nvSpPr>
        <p:spPr>
          <a:xfrm>
            <a:off x="414677" y="1270081"/>
            <a:ext cx="508628" cy="769441"/>
          </a:xfrm>
          <a:prstGeom prst="rect">
            <a:avLst/>
          </a:prstGeom>
          <a:noFill/>
        </p:spPr>
        <p:txBody>
          <a:bodyPr wrap="square" rtlCol="0">
            <a:spAutoFit/>
          </a:bodyPr>
          <a:lstStyle/>
          <a:p>
            <a:r>
              <a:rPr lang="en-US" sz="4400" b="1" dirty="0">
                <a:solidFill>
                  <a:srgbClr val="FFFFFF"/>
                </a:solidFill>
                <a:effectLst>
                  <a:glow rad="127000">
                    <a:srgbClr val="7D429A">
                      <a:lumMod val="20000"/>
                      <a:lumOff val="80000"/>
                      <a:alpha val="68000"/>
                    </a:srgbClr>
                  </a:glow>
                </a:effectLst>
                <a:latin typeface="Arial"/>
              </a:rPr>
              <a:t>1</a:t>
            </a:r>
          </a:p>
        </p:txBody>
      </p:sp>
      <p:sp>
        <p:nvSpPr>
          <p:cNvPr id="33" name="Chevron 32"/>
          <p:cNvSpPr/>
          <p:nvPr userDrawn="1"/>
        </p:nvSpPr>
        <p:spPr>
          <a:xfrm>
            <a:off x="4458336" y="727131"/>
            <a:ext cx="4358395" cy="2006130"/>
          </a:xfrm>
          <a:prstGeom prst="chevron">
            <a:avLst>
              <a:gd name="adj" fmla="val 6524"/>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rtlCol="0" anchor="ctr"/>
          <a:lstStyle/>
          <a:p>
            <a:pPr algn="ctr"/>
            <a:endParaRPr lang="en-US" kern="0">
              <a:solidFill>
                <a:sysClr val="window" lastClr="FFFFFF"/>
              </a:solidFill>
              <a:latin typeface="Arial"/>
            </a:endParaRPr>
          </a:p>
        </p:txBody>
      </p:sp>
      <p:sp>
        <p:nvSpPr>
          <p:cNvPr id="39" name="Chevron 38"/>
          <p:cNvSpPr/>
          <p:nvPr userDrawn="1"/>
        </p:nvSpPr>
        <p:spPr>
          <a:xfrm>
            <a:off x="5187753" y="740092"/>
            <a:ext cx="3590099" cy="1967249"/>
          </a:xfrm>
          <a:prstGeom prst="chevron">
            <a:avLst>
              <a:gd name="adj" fmla="val 6524"/>
            </a:avLst>
          </a:prstGeom>
          <a:solidFill>
            <a:srgbClr val="E6E6E6"/>
          </a:solidFill>
          <a:ln w="25400" cap="flat" cmpd="sng" algn="ctr">
            <a:noFill/>
            <a:prstDash val="solid"/>
          </a:ln>
          <a:effectLst>
            <a:softEdge rad="88900"/>
          </a:effectLst>
        </p:spPr>
        <p:txBody>
          <a:bodyPr rtlCol="0" anchor="ctr"/>
          <a:lstStyle/>
          <a:p>
            <a:pPr algn="ctr"/>
            <a:endParaRPr lang="en-US" kern="0">
              <a:solidFill>
                <a:sysClr val="window" lastClr="FFFFFF"/>
              </a:solidFill>
              <a:latin typeface="Arial"/>
            </a:endParaRPr>
          </a:p>
        </p:txBody>
      </p:sp>
      <p:sp>
        <p:nvSpPr>
          <p:cNvPr id="40" name="TextBox 39"/>
          <p:cNvSpPr txBox="1"/>
          <p:nvPr userDrawn="1"/>
        </p:nvSpPr>
        <p:spPr>
          <a:xfrm>
            <a:off x="4734195" y="1270081"/>
            <a:ext cx="508628" cy="769441"/>
          </a:xfrm>
          <a:prstGeom prst="rect">
            <a:avLst/>
          </a:prstGeom>
          <a:noFill/>
        </p:spPr>
        <p:txBody>
          <a:bodyPr wrap="square" rtlCol="0">
            <a:spAutoFit/>
          </a:bodyPr>
          <a:lstStyle/>
          <a:p>
            <a:r>
              <a:rPr lang="en-US" sz="4400" b="1" dirty="0">
                <a:solidFill>
                  <a:srgbClr val="FFFFFF"/>
                </a:solidFill>
                <a:effectLst>
                  <a:glow rad="127000">
                    <a:srgbClr val="7D429A">
                      <a:lumMod val="20000"/>
                      <a:lumOff val="80000"/>
                      <a:alpha val="68000"/>
                    </a:srgbClr>
                  </a:glow>
                </a:effectLst>
                <a:latin typeface="Arial"/>
              </a:rPr>
              <a:t>2</a:t>
            </a:r>
          </a:p>
        </p:txBody>
      </p:sp>
      <p:sp>
        <p:nvSpPr>
          <p:cNvPr id="41" name="Rectangle 40"/>
          <p:cNvSpPr/>
          <p:nvPr userDrawn="1"/>
        </p:nvSpPr>
        <p:spPr>
          <a:xfrm>
            <a:off x="6829246" y="4574881"/>
            <a:ext cx="2243350" cy="3787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2" name="Chevron 41"/>
          <p:cNvSpPr/>
          <p:nvPr userDrawn="1"/>
        </p:nvSpPr>
        <p:spPr>
          <a:xfrm>
            <a:off x="410955" y="2839895"/>
            <a:ext cx="4358395" cy="2006130"/>
          </a:xfrm>
          <a:prstGeom prst="chevron">
            <a:avLst>
              <a:gd name="adj" fmla="val 6524"/>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rtlCol="0" anchor="ctr"/>
          <a:lstStyle/>
          <a:p>
            <a:pPr algn="ctr"/>
            <a:endParaRPr lang="en-US" kern="0">
              <a:solidFill>
                <a:sysClr val="window" lastClr="FFFFFF"/>
              </a:solidFill>
              <a:latin typeface="Arial"/>
            </a:endParaRPr>
          </a:p>
        </p:txBody>
      </p:sp>
      <p:sp>
        <p:nvSpPr>
          <p:cNvPr id="43" name="Chevron 42"/>
          <p:cNvSpPr/>
          <p:nvPr userDrawn="1"/>
        </p:nvSpPr>
        <p:spPr>
          <a:xfrm>
            <a:off x="1140374" y="2878776"/>
            <a:ext cx="3590099" cy="1967249"/>
          </a:xfrm>
          <a:prstGeom prst="chevron">
            <a:avLst>
              <a:gd name="adj" fmla="val 6524"/>
            </a:avLst>
          </a:prstGeom>
          <a:solidFill>
            <a:srgbClr val="E6E6E6"/>
          </a:solidFill>
          <a:ln w="25400" cap="flat" cmpd="sng" algn="ctr">
            <a:noFill/>
            <a:prstDash val="solid"/>
          </a:ln>
          <a:effectLst>
            <a:softEdge rad="88900"/>
          </a:effectLst>
        </p:spPr>
        <p:txBody>
          <a:bodyPr rtlCol="0" anchor="ctr"/>
          <a:lstStyle/>
          <a:p>
            <a:pPr algn="ctr"/>
            <a:endParaRPr lang="en-US" kern="0">
              <a:solidFill>
                <a:sysClr val="window" lastClr="FFFFFF"/>
              </a:solidFill>
              <a:latin typeface="Arial"/>
            </a:endParaRPr>
          </a:p>
        </p:txBody>
      </p:sp>
      <p:sp>
        <p:nvSpPr>
          <p:cNvPr id="44" name="TextBox 43"/>
          <p:cNvSpPr txBox="1"/>
          <p:nvPr userDrawn="1"/>
        </p:nvSpPr>
        <p:spPr>
          <a:xfrm>
            <a:off x="686816" y="3382845"/>
            <a:ext cx="508628" cy="769441"/>
          </a:xfrm>
          <a:prstGeom prst="rect">
            <a:avLst/>
          </a:prstGeom>
          <a:noFill/>
        </p:spPr>
        <p:txBody>
          <a:bodyPr wrap="square" rtlCol="0">
            <a:spAutoFit/>
          </a:bodyPr>
          <a:lstStyle/>
          <a:p>
            <a:r>
              <a:rPr lang="en-US" sz="4400" b="1" dirty="0">
                <a:solidFill>
                  <a:srgbClr val="FFFFFF"/>
                </a:solidFill>
                <a:effectLst>
                  <a:glow rad="127000">
                    <a:srgbClr val="7D429A">
                      <a:lumMod val="20000"/>
                      <a:lumOff val="80000"/>
                      <a:alpha val="68000"/>
                    </a:srgbClr>
                  </a:glow>
                </a:effectLst>
                <a:latin typeface="Arial"/>
              </a:rPr>
              <a:t>3</a:t>
            </a:r>
          </a:p>
        </p:txBody>
      </p:sp>
      <p:sp>
        <p:nvSpPr>
          <p:cNvPr id="45" name="Chevron 44"/>
          <p:cNvSpPr/>
          <p:nvPr userDrawn="1"/>
        </p:nvSpPr>
        <p:spPr>
          <a:xfrm>
            <a:off x="4730475" y="2839895"/>
            <a:ext cx="4358395" cy="2006130"/>
          </a:xfrm>
          <a:prstGeom prst="chevron">
            <a:avLst>
              <a:gd name="adj" fmla="val 6524"/>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rtlCol="0" anchor="ctr"/>
          <a:lstStyle/>
          <a:p>
            <a:pPr algn="ctr"/>
            <a:endParaRPr lang="en-US" kern="0">
              <a:solidFill>
                <a:sysClr val="window" lastClr="FFFFFF"/>
              </a:solidFill>
              <a:latin typeface="Arial"/>
            </a:endParaRPr>
          </a:p>
        </p:txBody>
      </p:sp>
      <p:sp>
        <p:nvSpPr>
          <p:cNvPr id="47" name="Chevron 46"/>
          <p:cNvSpPr/>
          <p:nvPr userDrawn="1"/>
        </p:nvSpPr>
        <p:spPr>
          <a:xfrm>
            <a:off x="5459892" y="2878776"/>
            <a:ext cx="3590099" cy="1967249"/>
          </a:xfrm>
          <a:prstGeom prst="chevron">
            <a:avLst>
              <a:gd name="adj" fmla="val 6524"/>
            </a:avLst>
          </a:prstGeom>
          <a:solidFill>
            <a:srgbClr val="E6E6E6"/>
          </a:solidFill>
          <a:ln w="25400" cap="flat" cmpd="sng" algn="ctr">
            <a:noFill/>
            <a:prstDash val="solid"/>
          </a:ln>
          <a:effectLst>
            <a:softEdge rad="88900"/>
          </a:effectLst>
        </p:spPr>
        <p:txBody>
          <a:bodyPr rtlCol="0" anchor="ctr"/>
          <a:lstStyle/>
          <a:p>
            <a:pPr algn="ctr"/>
            <a:endParaRPr lang="en-US" kern="0">
              <a:solidFill>
                <a:sysClr val="window" lastClr="FFFFFF"/>
              </a:solidFill>
              <a:latin typeface="Arial"/>
            </a:endParaRPr>
          </a:p>
        </p:txBody>
      </p:sp>
      <p:sp>
        <p:nvSpPr>
          <p:cNvPr id="48" name="TextBox 47"/>
          <p:cNvSpPr txBox="1"/>
          <p:nvPr userDrawn="1"/>
        </p:nvSpPr>
        <p:spPr>
          <a:xfrm>
            <a:off x="5006334" y="3382845"/>
            <a:ext cx="508628" cy="769441"/>
          </a:xfrm>
          <a:prstGeom prst="rect">
            <a:avLst/>
          </a:prstGeom>
          <a:noFill/>
        </p:spPr>
        <p:txBody>
          <a:bodyPr wrap="square" rtlCol="0">
            <a:spAutoFit/>
          </a:bodyPr>
          <a:lstStyle/>
          <a:p>
            <a:r>
              <a:rPr lang="en-US" sz="4400" b="1" dirty="0">
                <a:solidFill>
                  <a:srgbClr val="FFFFFF"/>
                </a:solidFill>
                <a:effectLst>
                  <a:glow rad="127000">
                    <a:srgbClr val="7D429A">
                      <a:lumMod val="20000"/>
                      <a:lumOff val="80000"/>
                      <a:alpha val="68000"/>
                    </a:srgbClr>
                  </a:glow>
                </a:effectLst>
                <a:latin typeface="Arial"/>
              </a:rPr>
              <a:t>4</a:t>
            </a:r>
          </a:p>
        </p:txBody>
      </p:sp>
    </p:spTree>
    <p:extLst>
      <p:ext uri="{BB962C8B-B14F-4D97-AF65-F5344CB8AC3E}">
        <p14:creationId xmlns:p14="http://schemas.microsoft.com/office/powerpoint/2010/main" val="9827749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x Box Vertical Menu">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2" y="79950"/>
            <a:ext cx="8381999" cy="514350"/>
          </a:xfrm>
          <a:prstGeom prst="rect">
            <a:avLst/>
          </a:prstGeom>
        </p:spPr>
        <p:txBody>
          <a:bodyPr vert="horz" lIns="0" tIns="0" rIns="0" bIns="45720" rtlCol="0" anchor="b" anchorCtr="0">
            <a:normAutofit/>
          </a:bodyPr>
          <a:lstStyle>
            <a:lvl1pPr algn="ctr" defTabSz="457200" rtl="0" eaLnBrk="1" fontAlgn="base" hangingPunct="1">
              <a:lnSpc>
                <a:spcPts val="2800"/>
              </a:lnSpc>
              <a:spcBef>
                <a:spcPct val="0"/>
              </a:spcBef>
              <a:spcAft>
                <a:spcPct val="0"/>
              </a:spcAft>
              <a:defRPr lang="en-US" sz="3200" kern="1200" spc="100" dirty="0">
                <a:solidFill>
                  <a:srgbClr val="622365"/>
                </a:solidFill>
                <a:effectLst/>
                <a:latin typeface="Arial"/>
                <a:ea typeface="ＭＳ Ｐゴシック" charset="-128"/>
                <a:cs typeface="Arial"/>
              </a:defRPr>
            </a:lvl1pPr>
          </a:lstStyle>
          <a:p>
            <a:r>
              <a:rPr lang="fr-CA" smtClean="0"/>
              <a:t>Click to edit Master title style</a:t>
            </a:r>
            <a:endParaRPr lang="en-US" dirty="0"/>
          </a:p>
        </p:txBody>
      </p:sp>
      <p:cxnSp>
        <p:nvCxnSpPr>
          <p:cNvPr id="29" name="Straight Connector 28"/>
          <p:cNvCxnSpPr/>
          <p:nvPr userDrawn="1"/>
        </p:nvCxnSpPr>
        <p:spPr>
          <a:xfrm>
            <a:off x="-80529" y="551670"/>
            <a:ext cx="8908324" cy="0"/>
          </a:xfrm>
          <a:prstGeom prst="line">
            <a:avLst/>
          </a:prstGeom>
          <a:ln w="12700">
            <a:solidFill>
              <a:schemeClr val="tx1">
                <a:lumMod val="50000"/>
              </a:schemeClr>
            </a:solidFill>
          </a:ln>
          <a:effectLst>
            <a:softEdge rad="76200"/>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2959" y="4445100"/>
            <a:ext cx="2112272" cy="57042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0" name="Rectangle 19"/>
          <p:cNvSpPr/>
          <p:nvPr userDrawn="1"/>
        </p:nvSpPr>
        <p:spPr>
          <a:xfrm>
            <a:off x="6894041" y="4536001"/>
            <a:ext cx="2243350" cy="378794"/>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4" name="Chevron 3"/>
          <p:cNvSpPr/>
          <p:nvPr userDrawn="1"/>
        </p:nvSpPr>
        <p:spPr>
          <a:xfrm>
            <a:off x="2957289" y="715470"/>
            <a:ext cx="3070727" cy="2073884"/>
          </a:xfrm>
          <a:prstGeom prst="chevron">
            <a:avLst>
              <a:gd name="adj" fmla="val 6524"/>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softEdge rad="76200"/>
          </a:effectLst>
          <a:scene3d>
            <a:camera prst="orthographicFront">
              <a:rot lat="0" lon="0" rev="0"/>
            </a:camera>
            <a:lightRig rig="threePt" dir="t">
              <a:rot lat="0" lon="0" rev="1200000"/>
            </a:lightRig>
          </a:scene3d>
          <a:sp3d/>
        </p:spPr>
        <p:txBody>
          <a:bodyPr rtlCol="0" anchor="ctr"/>
          <a:lstStyle/>
          <a:p>
            <a:pPr algn="ctr"/>
            <a:endParaRPr lang="en-US" kern="0">
              <a:solidFill>
                <a:sysClr val="window" lastClr="FFFFFF"/>
              </a:solidFill>
              <a:latin typeface="Arial"/>
            </a:endParaRPr>
          </a:p>
        </p:txBody>
      </p:sp>
      <p:sp>
        <p:nvSpPr>
          <p:cNvPr id="21" name="Chevron 20"/>
          <p:cNvSpPr/>
          <p:nvPr userDrawn="1"/>
        </p:nvSpPr>
        <p:spPr>
          <a:xfrm>
            <a:off x="67987" y="715470"/>
            <a:ext cx="3070727" cy="2073884"/>
          </a:xfrm>
          <a:prstGeom prst="chevron">
            <a:avLst>
              <a:gd name="adj" fmla="val 6524"/>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softEdge rad="76200"/>
          </a:effectLst>
          <a:scene3d>
            <a:camera prst="orthographicFront">
              <a:rot lat="0" lon="0" rev="0"/>
            </a:camera>
            <a:lightRig rig="threePt" dir="t">
              <a:rot lat="0" lon="0" rev="1200000"/>
            </a:lightRig>
          </a:scene3d>
          <a:sp3d/>
        </p:spPr>
        <p:txBody>
          <a:bodyPr rtlCol="0" anchor="ctr"/>
          <a:lstStyle/>
          <a:p>
            <a:pPr algn="ctr"/>
            <a:endParaRPr lang="en-US" kern="0">
              <a:solidFill>
                <a:sysClr val="window" lastClr="FFFFFF"/>
              </a:solidFill>
              <a:latin typeface="Arial"/>
            </a:endParaRPr>
          </a:p>
        </p:txBody>
      </p:sp>
      <p:sp>
        <p:nvSpPr>
          <p:cNvPr id="22" name="Chevron 21"/>
          <p:cNvSpPr/>
          <p:nvPr userDrawn="1"/>
        </p:nvSpPr>
        <p:spPr>
          <a:xfrm>
            <a:off x="5859549" y="715470"/>
            <a:ext cx="3070727" cy="2073884"/>
          </a:xfrm>
          <a:prstGeom prst="chevron">
            <a:avLst>
              <a:gd name="adj" fmla="val 6524"/>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softEdge rad="76200"/>
          </a:effectLst>
          <a:scene3d>
            <a:camera prst="orthographicFront">
              <a:rot lat="0" lon="0" rev="0"/>
            </a:camera>
            <a:lightRig rig="threePt" dir="t">
              <a:rot lat="0" lon="0" rev="1200000"/>
            </a:lightRig>
          </a:scene3d>
          <a:sp3d/>
        </p:spPr>
        <p:txBody>
          <a:bodyPr rtlCol="0" anchor="ctr"/>
          <a:lstStyle/>
          <a:p>
            <a:pPr algn="ctr"/>
            <a:endParaRPr lang="en-US" kern="0">
              <a:solidFill>
                <a:sysClr val="window" lastClr="FFFFFF"/>
              </a:solidFill>
              <a:latin typeface="Arial"/>
            </a:endParaRPr>
          </a:p>
        </p:txBody>
      </p:sp>
      <p:sp>
        <p:nvSpPr>
          <p:cNvPr id="26" name="Chevron 25"/>
          <p:cNvSpPr/>
          <p:nvPr userDrawn="1"/>
        </p:nvSpPr>
        <p:spPr>
          <a:xfrm>
            <a:off x="3138715" y="2802030"/>
            <a:ext cx="3070727" cy="2073884"/>
          </a:xfrm>
          <a:prstGeom prst="chevron">
            <a:avLst>
              <a:gd name="adj" fmla="val 6524"/>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softEdge rad="76200"/>
          </a:effectLst>
          <a:scene3d>
            <a:camera prst="orthographicFront">
              <a:rot lat="0" lon="0" rev="0"/>
            </a:camera>
            <a:lightRig rig="threePt" dir="t">
              <a:rot lat="0" lon="0" rev="1200000"/>
            </a:lightRig>
          </a:scene3d>
          <a:sp3d/>
        </p:spPr>
        <p:txBody>
          <a:bodyPr rtlCol="0" anchor="ctr"/>
          <a:lstStyle/>
          <a:p>
            <a:pPr algn="ctr"/>
            <a:endParaRPr lang="en-US" kern="0">
              <a:solidFill>
                <a:sysClr val="window" lastClr="FFFFFF"/>
              </a:solidFill>
              <a:latin typeface="Arial"/>
            </a:endParaRPr>
          </a:p>
        </p:txBody>
      </p:sp>
      <p:sp>
        <p:nvSpPr>
          <p:cNvPr id="32" name="Chevron 31"/>
          <p:cNvSpPr/>
          <p:nvPr userDrawn="1"/>
        </p:nvSpPr>
        <p:spPr>
          <a:xfrm>
            <a:off x="249413" y="2802030"/>
            <a:ext cx="3070727" cy="2073884"/>
          </a:xfrm>
          <a:prstGeom prst="chevron">
            <a:avLst>
              <a:gd name="adj" fmla="val 6524"/>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softEdge rad="76200"/>
          </a:effectLst>
          <a:scene3d>
            <a:camera prst="orthographicFront">
              <a:rot lat="0" lon="0" rev="0"/>
            </a:camera>
            <a:lightRig rig="threePt" dir="t">
              <a:rot lat="0" lon="0" rev="1200000"/>
            </a:lightRig>
          </a:scene3d>
          <a:sp3d/>
        </p:spPr>
        <p:txBody>
          <a:bodyPr rtlCol="0" anchor="ctr"/>
          <a:lstStyle/>
          <a:p>
            <a:pPr algn="ctr"/>
            <a:endParaRPr lang="en-US" kern="0">
              <a:solidFill>
                <a:sysClr val="window" lastClr="FFFFFF"/>
              </a:solidFill>
              <a:latin typeface="Arial"/>
            </a:endParaRPr>
          </a:p>
        </p:txBody>
      </p:sp>
      <p:sp>
        <p:nvSpPr>
          <p:cNvPr id="33" name="Chevron 32"/>
          <p:cNvSpPr/>
          <p:nvPr userDrawn="1"/>
        </p:nvSpPr>
        <p:spPr>
          <a:xfrm>
            <a:off x="6040975" y="2802030"/>
            <a:ext cx="3070727" cy="2073884"/>
          </a:xfrm>
          <a:prstGeom prst="chevron">
            <a:avLst>
              <a:gd name="adj" fmla="val 6524"/>
            </a:avLst>
          </a:prstGeom>
          <a:gradFill rotWithShape="1">
            <a:gsLst>
              <a:gs pos="0">
                <a:srgbClr val="622365"/>
              </a:gs>
              <a:gs pos="99000">
                <a:srgbClr val="832C8C">
                  <a:shade val="93000"/>
                  <a:satMod val="130000"/>
                </a:srgbClr>
              </a:gs>
              <a:gs pos="100000">
                <a:srgbClr val="832C8C">
                  <a:shade val="94000"/>
                  <a:satMod val="135000"/>
                </a:srgbClr>
              </a:gs>
            </a:gsLst>
            <a:lin ang="16200000" scaled="0"/>
          </a:gradFill>
          <a:ln>
            <a:noFill/>
          </a:ln>
          <a:effectLst>
            <a:outerShdw blurRad="40000" dist="23000" dir="5400000" rotWithShape="0">
              <a:srgbClr val="000000">
                <a:alpha val="35000"/>
              </a:srgbClr>
            </a:outerShdw>
            <a:softEdge rad="76200"/>
          </a:effectLst>
          <a:scene3d>
            <a:camera prst="orthographicFront">
              <a:rot lat="0" lon="0" rev="0"/>
            </a:camera>
            <a:lightRig rig="threePt" dir="t">
              <a:rot lat="0" lon="0" rev="1200000"/>
            </a:lightRig>
          </a:scene3d>
          <a:sp3d/>
        </p:spPr>
        <p:txBody>
          <a:bodyPr rtlCol="0" anchor="ctr"/>
          <a:lstStyle/>
          <a:p>
            <a:pPr algn="ctr"/>
            <a:endParaRPr lang="en-US" kern="0">
              <a:solidFill>
                <a:sysClr val="window" lastClr="FFFFFF"/>
              </a:solidFill>
              <a:latin typeface="Arial"/>
            </a:endParaRPr>
          </a:p>
        </p:txBody>
      </p:sp>
      <p:sp>
        <p:nvSpPr>
          <p:cNvPr id="40" name="Chevron 39"/>
          <p:cNvSpPr/>
          <p:nvPr userDrawn="1"/>
        </p:nvSpPr>
        <p:spPr>
          <a:xfrm>
            <a:off x="156959" y="766012"/>
            <a:ext cx="2889301" cy="1967249"/>
          </a:xfrm>
          <a:prstGeom prst="chevron">
            <a:avLst>
              <a:gd name="adj" fmla="val 6524"/>
            </a:avLst>
          </a:prstGeom>
          <a:solidFill>
            <a:srgbClr val="E6E6E6"/>
          </a:solidFill>
          <a:ln w="25400" cap="flat" cmpd="sng" algn="ctr">
            <a:noFill/>
            <a:prstDash val="solid"/>
          </a:ln>
          <a:effectLst>
            <a:softEdge rad="88900"/>
          </a:effectLst>
        </p:spPr>
        <p:txBody>
          <a:bodyPr rtlCol="0" anchor="ctr"/>
          <a:lstStyle/>
          <a:p>
            <a:pPr algn="ctr"/>
            <a:endParaRPr lang="en-US" kern="0">
              <a:solidFill>
                <a:sysClr val="window" lastClr="FFFFFF"/>
              </a:solidFill>
              <a:latin typeface="Arial"/>
            </a:endParaRPr>
          </a:p>
        </p:txBody>
      </p:sp>
      <p:sp>
        <p:nvSpPr>
          <p:cNvPr id="41" name="Chevron 40"/>
          <p:cNvSpPr/>
          <p:nvPr userDrawn="1"/>
        </p:nvSpPr>
        <p:spPr>
          <a:xfrm>
            <a:off x="3046751" y="766012"/>
            <a:ext cx="2889301" cy="1967249"/>
          </a:xfrm>
          <a:prstGeom prst="chevron">
            <a:avLst>
              <a:gd name="adj" fmla="val 6524"/>
            </a:avLst>
          </a:prstGeom>
          <a:solidFill>
            <a:srgbClr val="E6E6E6"/>
          </a:solidFill>
          <a:ln w="25400" cap="flat" cmpd="sng" algn="ctr">
            <a:noFill/>
            <a:prstDash val="solid"/>
          </a:ln>
          <a:effectLst>
            <a:softEdge rad="88900"/>
          </a:effectLst>
        </p:spPr>
        <p:txBody>
          <a:bodyPr rtlCol="0" anchor="ctr"/>
          <a:lstStyle/>
          <a:p>
            <a:pPr algn="ctr"/>
            <a:endParaRPr lang="en-US" kern="0">
              <a:solidFill>
                <a:sysClr val="window" lastClr="FFFFFF"/>
              </a:solidFill>
              <a:latin typeface="Arial"/>
            </a:endParaRPr>
          </a:p>
        </p:txBody>
      </p:sp>
      <p:sp>
        <p:nvSpPr>
          <p:cNvPr id="42" name="Chevron 41"/>
          <p:cNvSpPr/>
          <p:nvPr userDrawn="1"/>
        </p:nvSpPr>
        <p:spPr>
          <a:xfrm>
            <a:off x="5963221" y="766012"/>
            <a:ext cx="2889301" cy="1967249"/>
          </a:xfrm>
          <a:prstGeom prst="chevron">
            <a:avLst>
              <a:gd name="adj" fmla="val 6524"/>
            </a:avLst>
          </a:prstGeom>
          <a:solidFill>
            <a:srgbClr val="E6E6E6"/>
          </a:solidFill>
          <a:ln w="25400" cap="flat" cmpd="sng" algn="ctr">
            <a:noFill/>
            <a:prstDash val="solid"/>
          </a:ln>
          <a:effectLst>
            <a:softEdge rad="88900"/>
          </a:effectLst>
        </p:spPr>
        <p:txBody>
          <a:bodyPr rtlCol="0" anchor="ctr"/>
          <a:lstStyle/>
          <a:p>
            <a:pPr algn="ctr"/>
            <a:endParaRPr lang="en-US" kern="0">
              <a:solidFill>
                <a:sysClr val="window" lastClr="FFFFFF"/>
              </a:solidFill>
              <a:latin typeface="Arial"/>
            </a:endParaRPr>
          </a:p>
        </p:txBody>
      </p:sp>
      <p:sp>
        <p:nvSpPr>
          <p:cNvPr id="43" name="Chevron 42"/>
          <p:cNvSpPr/>
          <p:nvPr userDrawn="1"/>
        </p:nvSpPr>
        <p:spPr>
          <a:xfrm>
            <a:off x="338385" y="2853871"/>
            <a:ext cx="2889301" cy="1967249"/>
          </a:xfrm>
          <a:prstGeom prst="chevron">
            <a:avLst>
              <a:gd name="adj" fmla="val 6524"/>
            </a:avLst>
          </a:prstGeom>
          <a:solidFill>
            <a:srgbClr val="E6E6E6"/>
          </a:solidFill>
          <a:ln w="25400" cap="flat" cmpd="sng" algn="ctr">
            <a:noFill/>
            <a:prstDash val="solid"/>
          </a:ln>
          <a:effectLst>
            <a:softEdge rad="88900"/>
          </a:effectLst>
        </p:spPr>
        <p:txBody>
          <a:bodyPr rtlCol="0" anchor="ctr"/>
          <a:lstStyle/>
          <a:p>
            <a:pPr algn="ctr"/>
            <a:endParaRPr lang="en-US" kern="0">
              <a:solidFill>
                <a:sysClr val="window" lastClr="FFFFFF"/>
              </a:solidFill>
              <a:latin typeface="Arial"/>
            </a:endParaRPr>
          </a:p>
        </p:txBody>
      </p:sp>
      <p:sp>
        <p:nvSpPr>
          <p:cNvPr id="44" name="Chevron 43"/>
          <p:cNvSpPr/>
          <p:nvPr userDrawn="1"/>
        </p:nvSpPr>
        <p:spPr>
          <a:xfrm>
            <a:off x="3228175" y="2853871"/>
            <a:ext cx="2889301" cy="1967249"/>
          </a:xfrm>
          <a:prstGeom prst="chevron">
            <a:avLst>
              <a:gd name="adj" fmla="val 6524"/>
            </a:avLst>
          </a:prstGeom>
          <a:solidFill>
            <a:srgbClr val="E6E6E6"/>
          </a:solidFill>
          <a:ln w="25400" cap="flat" cmpd="sng" algn="ctr">
            <a:noFill/>
            <a:prstDash val="solid"/>
          </a:ln>
          <a:effectLst>
            <a:softEdge rad="88900"/>
          </a:effectLst>
        </p:spPr>
        <p:txBody>
          <a:bodyPr rtlCol="0" anchor="ctr"/>
          <a:lstStyle/>
          <a:p>
            <a:pPr algn="ctr"/>
            <a:endParaRPr lang="en-US" kern="0">
              <a:solidFill>
                <a:sysClr val="window" lastClr="FFFFFF"/>
              </a:solidFill>
              <a:latin typeface="Arial"/>
            </a:endParaRPr>
          </a:p>
        </p:txBody>
      </p:sp>
      <p:sp>
        <p:nvSpPr>
          <p:cNvPr id="45" name="Chevron 44"/>
          <p:cNvSpPr/>
          <p:nvPr userDrawn="1"/>
        </p:nvSpPr>
        <p:spPr>
          <a:xfrm>
            <a:off x="6144647" y="2853871"/>
            <a:ext cx="2889301" cy="1967249"/>
          </a:xfrm>
          <a:prstGeom prst="chevron">
            <a:avLst>
              <a:gd name="adj" fmla="val 6524"/>
            </a:avLst>
          </a:prstGeom>
          <a:solidFill>
            <a:srgbClr val="E6E6E6"/>
          </a:solidFill>
          <a:ln w="25400" cap="flat" cmpd="sng" algn="ctr">
            <a:noFill/>
            <a:prstDash val="solid"/>
          </a:ln>
          <a:effectLst>
            <a:softEdge rad="88900"/>
          </a:effectLst>
        </p:spPr>
        <p:txBody>
          <a:bodyPr rtlCol="0" anchor="ctr"/>
          <a:lstStyle/>
          <a:p>
            <a:pPr algn="ctr"/>
            <a:endParaRPr lang="en-US" kern="0">
              <a:solidFill>
                <a:sysClr val="window" lastClr="FFFFFF"/>
              </a:solidFill>
              <a:latin typeface="Arial"/>
            </a:endParaRPr>
          </a:p>
        </p:txBody>
      </p:sp>
      <p:cxnSp>
        <p:nvCxnSpPr>
          <p:cNvPr id="46" name="Straight Connector 45"/>
          <p:cNvCxnSpPr/>
          <p:nvPr userDrawn="1"/>
        </p:nvCxnSpPr>
        <p:spPr>
          <a:xfrm>
            <a:off x="381002" y="590550"/>
            <a:ext cx="8381999" cy="0"/>
          </a:xfrm>
          <a:prstGeom prst="line">
            <a:avLst/>
          </a:prstGeom>
          <a:ln w="12700">
            <a:solidFill>
              <a:schemeClr val="tx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67944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Application 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8957" y="63249"/>
            <a:ext cx="4724400" cy="1012432"/>
          </a:xfrm>
          <a:prstGeom prst="rect">
            <a:avLst/>
          </a:prstGeom>
          <a:ln>
            <a:noFill/>
          </a:ln>
          <a:effectLst/>
        </p:spPr>
        <p:txBody>
          <a:bodyPr bIns="109728" anchor="b">
            <a:normAutofit/>
          </a:bodyPr>
          <a:lstStyle>
            <a:lvl1pPr algn="l">
              <a:lnSpc>
                <a:spcPts val="2800"/>
              </a:lnSpc>
              <a:defRPr sz="2400" b="0" cap="none" spc="0">
                <a:ln>
                  <a:noFill/>
                </a:ln>
                <a:solidFill>
                  <a:schemeClr val="bg2"/>
                </a:solidFill>
                <a:effectLst/>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68957" y="1387737"/>
            <a:ext cx="4724400" cy="1442402"/>
          </a:xfrm>
          <a:prstGeom prst="rect">
            <a:avLst/>
          </a:prstGeom>
        </p:spPr>
        <p:txBody>
          <a:bodyPr lIns="0" tIns="201168">
            <a:normAutofit/>
          </a:bodyPr>
          <a:lstStyle>
            <a:lvl1pPr marL="0" indent="0" algn="l">
              <a:buNone/>
              <a:defRPr sz="3200" b="0" cap="none" spc="0">
                <a:ln>
                  <a:noFill/>
                </a:ln>
                <a:solidFill>
                  <a:srgbClr val="622365"/>
                </a:solidFill>
                <a:effectLst/>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GV PPT titl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91588" y="3527336"/>
            <a:ext cx="3568510" cy="1264404"/>
          </a:xfrm>
          <a:prstGeom prst="rect">
            <a:avLst/>
          </a:prstGeom>
        </p:spPr>
      </p:pic>
      <p:pic>
        <p:nvPicPr>
          <p:cNvPr id="9" name="Picture 8" descr="GV PPT title.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578175" y="4584380"/>
            <a:ext cx="2415182" cy="494319"/>
          </a:xfrm>
          <a:prstGeom prst="rect">
            <a:avLst/>
          </a:prstGeom>
        </p:spPr>
      </p:pic>
      <p:pic>
        <p:nvPicPr>
          <p:cNvPr id="10" name="Picture 9" descr="GV PPT title_squares.jpg"/>
          <p:cNvPicPr>
            <a:picLocks noChangeAspect="1"/>
          </p:cNvPicPr>
          <p:nvPr userDrawn="1"/>
        </p:nvPicPr>
        <p:blipFill rotWithShape="1">
          <a:blip r:embed="rId4" cstate="screen">
            <a:clrChange>
              <a:clrFrom>
                <a:srgbClr val="EAECEB"/>
              </a:clrFrom>
              <a:clrTo>
                <a:srgbClr val="EAECEB">
                  <a:alpha val="0"/>
                </a:srgbClr>
              </a:clrTo>
            </a:clrChange>
            <a:extLst>
              <a:ext uri="{28A0092B-C50C-407E-A947-70E740481C1C}">
                <a14:useLocalDpi xmlns:a14="http://schemas.microsoft.com/office/drawing/2010/main"/>
              </a:ext>
            </a:extLst>
          </a:blip>
          <a:srcRect/>
          <a:stretch/>
        </p:blipFill>
        <p:spPr>
          <a:xfrm>
            <a:off x="0" y="928424"/>
            <a:ext cx="5204547" cy="3655956"/>
          </a:xfrm>
          <a:prstGeom prst="rect">
            <a:avLst/>
          </a:prstGeom>
          <a:effectLst>
            <a:outerShdw blurRad="50800" dist="38100" dir="5400000" algn="t" rotWithShape="0">
              <a:prstClr val="black">
                <a:alpha val="40000"/>
              </a:prstClr>
            </a:outerShdw>
            <a:softEdge rad="38100"/>
          </a:effectLst>
        </p:spPr>
      </p:pic>
      <p:sp>
        <p:nvSpPr>
          <p:cNvPr id="11" name="Rounded Rectangle 10"/>
          <p:cNvSpPr/>
          <p:nvPr userDrawn="1"/>
        </p:nvSpPr>
        <p:spPr>
          <a:xfrm>
            <a:off x="207343" y="410024"/>
            <a:ext cx="3174887" cy="4342836"/>
          </a:xfrm>
          <a:prstGeom prst="roundRect">
            <a:avLst>
              <a:gd name="adj" fmla="val 5886"/>
            </a:avLst>
          </a:prstGeom>
          <a:solidFill>
            <a:srgbClr val="FFFFFF">
              <a:alpha val="82000"/>
            </a:srgbClr>
          </a:solidFill>
          <a:ln w="9525" cap="flat" cmpd="sng" algn="ctr">
            <a:noFill/>
            <a:prstDash val="solid"/>
          </a:ln>
          <a:effectLst>
            <a:glow rad="101600">
              <a:schemeClr val="accent2">
                <a:lumMod val="20000"/>
                <a:lumOff val="80000"/>
                <a:alpha val="75000"/>
              </a:schemeClr>
            </a:glow>
          </a:effectLst>
        </p:spPr>
        <p:txBody>
          <a:bodyPr rtlCol="0" anchor="ctr"/>
          <a:lstStyle/>
          <a:p>
            <a:pPr algn="ctr" defTabSz="914400" fontAlgn="auto">
              <a:spcBef>
                <a:spcPts val="0"/>
              </a:spcBef>
              <a:spcAft>
                <a:spcPts val="0"/>
              </a:spcAft>
              <a:defRPr/>
            </a:pPr>
            <a:endParaRPr lang="en-US" sz="1800" kern="0">
              <a:solidFill>
                <a:srgbClr val="FFFFFF"/>
              </a:solidFill>
              <a:latin typeface="Arial"/>
            </a:endParaRPr>
          </a:p>
        </p:txBody>
      </p:sp>
    </p:spTree>
    <p:extLst>
      <p:ext uri="{BB962C8B-B14F-4D97-AF65-F5344CB8AC3E}">
        <p14:creationId xmlns:p14="http://schemas.microsoft.com/office/powerpoint/2010/main" val="283513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8001000" cy="3657600"/>
          </a:xfrm>
          <a:prstGeom prst="rect">
            <a:avLst/>
          </a:prstGeom>
        </p:spPr>
        <p:txBody>
          <a:bodyPr/>
          <a:lstStyle>
            <a:lvl1pPr>
              <a:buClr>
                <a:schemeClr val="accent1"/>
              </a:buClr>
              <a:defRPr>
                <a:solidFill>
                  <a:schemeClr val="tx1"/>
                </a:solidFill>
                <a:latin typeface="+mj-lt"/>
              </a:defRPr>
            </a:lvl1pPr>
            <a:lvl2pPr>
              <a:buClr>
                <a:schemeClr val="accent1"/>
              </a:buClr>
              <a:defRPr>
                <a:solidFill>
                  <a:schemeClr val="tx1"/>
                </a:solidFill>
                <a:latin typeface="+mj-lt"/>
              </a:defRPr>
            </a:lvl2pPr>
            <a:lvl3pPr>
              <a:buClr>
                <a:schemeClr val="accent1"/>
              </a:buClr>
              <a:defRPr>
                <a:solidFill>
                  <a:schemeClr val="tx1"/>
                </a:solidFill>
                <a:latin typeface="+mj-lt"/>
              </a:defRPr>
            </a:lvl3pPr>
            <a:lvl4pPr>
              <a:buClr>
                <a:schemeClr val="accent1"/>
              </a:buClr>
              <a:defRPr>
                <a:solidFill>
                  <a:schemeClr val="tx1"/>
                </a:solidFill>
                <a:latin typeface="+mj-lt"/>
              </a:defRPr>
            </a:lvl4pPr>
            <a:lvl5pPr>
              <a:buClr>
                <a:schemeClr val="accent1"/>
              </a:buClr>
              <a:defRPr>
                <a:solidFill>
                  <a:schemeClr val="tx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334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Background Only">
    <p:spTree>
      <p:nvGrpSpPr>
        <p:cNvPr id="1" name=""/>
        <p:cNvGrpSpPr/>
        <p:nvPr/>
      </p:nvGrpSpPr>
      <p:grpSpPr>
        <a:xfrm>
          <a:off x="0" y="0"/>
          <a:ext cx="0" cy="0"/>
          <a:chOff x="0" y="0"/>
          <a:chExt cx="0" cy="0"/>
        </a:xfrm>
      </p:grpSpPr>
      <p:sp>
        <p:nvSpPr>
          <p:cNvPr id="3" name="Date Placeholder 3"/>
          <p:cNvSpPr>
            <a:spLocks noGrp="1"/>
          </p:cNvSpPr>
          <p:nvPr>
            <p:ph type="dt" sz="half" idx="10"/>
          </p:nvPr>
        </p:nvSpPr>
        <p:spPr>
          <a:xfrm>
            <a:off x="762000" y="4767263"/>
            <a:ext cx="2133600" cy="273844"/>
          </a:xfrm>
          <a:prstGeom prst="rect">
            <a:avLst/>
          </a:prstGeom>
        </p:spPr>
        <p:txBody>
          <a:bodyPr/>
          <a:lstStyle/>
          <a:p>
            <a:fld id="{757B281C-5159-4971-8228-52B9A72E9ED2}" type="datetimeFigureOut">
              <a:rPr lang="en-US" smtClean="0">
                <a:solidFill>
                  <a:srgbClr val="666666"/>
                </a:solidFill>
              </a:rPr>
              <a:pPr/>
              <a:t>9/20/2018</a:t>
            </a:fld>
            <a:endParaRPr lang="en-US">
              <a:solidFill>
                <a:srgbClr val="666666"/>
              </a:solidFill>
            </a:endParaRPr>
          </a:p>
        </p:txBody>
      </p:sp>
      <p:sp>
        <p:nvSpPr>
          <p:cNvPr id="4" name="Footer Placeholder 4"/>
          <p:cNvSpPr>
            <a:spLocks noGrp="1"/>
          </p:cNvSpPr>
          <p:nvPr>
            <p:ph type="ftr" sz="quarter" idx="11"/>
          </p:nvPr>
        </p:nvSpPr>
        <p:spPr>
          <a:xfrm>
            <a:off x="3352800" y="4767263"/>
            <a:ext cx="2895600" cy="273844"/>
          </a:xfrm>
          <a:prstGeom prst="rect">
            <a:avLst/>
          </a:prstGeom>
        </p:spPr>
        <p:txBody>
          <a:bodyPr/>
          <a:lstStyle/>
          <a:p>
            <a:endParaRPr lang="en-US">
              <a:solidFill>
                <a:srgbClr val="666666"/>
              </a:solidFill>
            </a:endParaRPr>
          </a:p>
        </p:txBody>
      </p:sp>
      <p:sp>
        <p:nvSpPr>
          <p:cNvPr id="5" name="Slide Number Placeholder 5"/>
          <p:cNvSpPr>
            <a:spLocks noGrp="1"/>
          </p:cNvSpPr>
          <p:nvPr>
            <p:ph type="sldNum" sz="quarter" idx="12"/>
          </p:nvPr>
        </p:nvSpPr>
        <p:spPr>
          <a:xfrm>
            <a:off x="6705600" y="4767263"/>
            <a:ext cx="2133600" cy="273844"/>
          </a:xfrm>
          <a:prstGeom prst="rect">
            <a:avLst/>
          </a:prstGeom>
        </p:spPr>
        <p:txBody>
          <a:bodyPr/>
          <a:lstStyle/>
          <a:p>
            <a:fld id="{33D6E5A2-EC83-451F-A719-9AC1370DD5CF}" type="slidenum">
              <a:rPr lang="en-US">
                <a:solidFill>
                  <a:srgbClr val="FFFFFF"/>
                </a:solidFill>
                <a:latin typeface="Arial"/>
              </a:rPr>
              <a:pPr/>
              <a:t>‹#›</a:t>
            </a:fld>
            <a:endParaRPr lang="en-US" dirty="0">
              <a:solidFill>
                <a:srgbClr val="FFFFFF"/>
              </a:solidFill>
              <a:latin typeface="Arial"/>
            </a:endParaRPr>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5159828"/>
          </a:xfrm>
          <a:prstGeom prst="rect">
            <a:avLst/>
          </a:prstGeom>
        </p:spPr>
      </p:pic>
      <p:sp>
        <p:nvSpPr>
          <p:cNvPr id="7" name="Title 1"/>
          <p:cNvSpPr>
            <a:spLocks noGrp="1"/>
          </p:cNvSpPr>
          <p:nvPr>
            <p:ph type="title"/>
          </p:nvPr>
        </p:nvSpPr>
        <p:spPr>
          <a:xfrm>
            <a:off x="1" y="8603"/>
            <a:ext cx="9144000" cy="799477"/>
          </a:xfrm>
          <a:prstGeom prst="rect">
            <a:avLst/>
          </a:prstGeom>
        </p:spPr>
        <p:txBody>
          <a:bodyPr/>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206688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tangle 9"/>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grpSp>
        <p:nvGrpSpPr>
          <p:cNvPr id="11" name="Group 10"/>
          <p:cNvGrpSpPr/>
          <p:nvPr userDrawn="1"/>
        </p:nvGrpSpPr>
        <p:grpSpPr>
          <a:xfrm>
            <a:off x="1466853" y="3602501"/>
            <a:ext cx="6064394" cy="1464806"/>
            <a:chOff x="1466853" y="3755652"/>
            <a:chExt cx="6064394" cy="1464806"/>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0611" y="4146951"/>
              <a:ext cx="2830636" cy="748200"/>
            </a:xfrm>
            <a:prstGeom prst="rect">
              <a:avLst/>
            </a:prstGeom>
          </p:spPr>
        </p:pic>
        <p:pic>
          <p:nvPicPr>
            <p:cNvPr id="13" name="Picture 12" descr="GV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66853" y="3755652"/>
              <a:ext cx="2929610" cy="1464806"/>
            </a:xfrm>
            <a:prstGeom prst="rect">
              <a:avLst/>
            </a:prstGeom>
          </p:spPr>
        </p:pic>
      </p:grpSp>
      <p:sp>
        <p:nvSpPr>
          <p:cNvPr id="22" name="Text Placeholder 19"/>
          <p:cNvSpPr>
            <a:spLocks noGrp="1"/>
          </p:cNvSpPr>
          <p:nvPr>
            <p:ph type="body" sz="quarter" idx="11" hasCustomPrompt="1"/>
          </p:nvPr>
        </p:nvSpPr>
        <p:spPr>
          <a:xfrm>
            <a:off x="0" y="95300"/>
            <a:ext cx="9144000" cy="275134"/>
          </a:xfrm>
          <a:prstGeom prst="rect">
            <a:avLst/>
          </a:prstGeom>
        </p:spPr>
        <p:txBody>
          <a:bodyPr vert="horz"/>
          <a:lstStyle>
            <a:lvl1pPr marL="0" indent="0" algn="ctr">
              <a:buFontTx/>
              <a:buNone/>
              <a:defRPr sz="1000" b="1">
                <a:solidFill>
                  <a:srgbClr val="3F0047"/>
                </a:solidFill>
                <a:latin typeface="Arial"/>
                <a:cs typeface="Aria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noProof="0" dirty="0" smtClean="0"/>
              <a:t>Month XX, 2018</a:t>
            </a:r>
            <a:endParaRPr lang="en-US" noProof="0" dirty="0"/>
          </a:p>
        </p:txBody>
      </p:sp>
      <p:sp>
        <p:nvSpPr>
          <p:cNvPr id="3" name="Text Placeholder 2"/>
          <p:cNvSpPr>
            <a:spLocks noGrp="1"/>
          </p:cNvSpPr>
          <p:nvPr>
            <p:ph type="body" sz="quarter" idx="12" hasCustomPrompt="1"/>
          </p:nvPr>
        </p:nvSpPr>
        <p:spPr>
          <a:xfrm>
            <a:off x="0" y="1112965"/>
            <a:ext cx="9144000" cy="647700"/>
          </a:xfrm>
          <a:prstGeom prst="rect">
            <a:avLst/>
          </a:prstGeom>
        </p:spPr>
        <p:txBody>
          <a:bodyPr vert="horz"/>
          <a:lstStyle>
            <a:lvl1pPr marL="0" indent="0" algn="ctr">
              <a:buFontTx/>
              <a:buNone/>
              <a:defRPr sz="45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noProof="0" dirty="0" smtClean="0"/>
              <a:t>Title Goes Here</a:t>
            </a:r>
            <a:endParaRPr lang="en-US" noProof="0" dirty="0"/>
          </a:p>
        </p:txBody>
      </p:sp>
      <p:sp>
        <p:nvSpPr>
          <p:cNvPr id="15" name="Subtitle 2"/>
          <p:cNvSpPr>
            <a:spLocks noGrp="1"/>
          </p:cNvSpPr>
          <p:nvPr>
            <p:ph type="subTitle" idx="1"/>
          </p:nvPr>
        </p:nvSpPr>
        <p:spPr>
          <a:xfrm>
            <a:off x="0" y="1869603"/>
            <a:ext cx="9144000" cy="672669"/>
          </a:xfrm>
          <a:prstGeom prst="rect">
            <a:avLst/>
          </a:prstGeom>
        </p:spPr>
        <p:txBody>
          <a:bodyPr>
            <a:normAutofit/>
          </a:bodyPr>
          <a:lstStyle>
            <a:lvl1pPr marL="0" indent="0" algn="ctr">
              <a:buNone/>
              <a:defRPr>
                <a:solidFill>
                  <a:schemeClr val="bg1">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98053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EC59AE9D-B475-4F88-B322-F65847DF3320}" type="datetimeFigureOut">
              <a:rPr lang="nl-NL" smtClean="0">
                <a:solidFill>
                  <a:prstClr val="black">
                    <a:tint val="75000"/>
                  </a:prstClr>
                </a:solidFill>
              </a:rPr>
              <a:pPr/>
              <a:t>20-9-2018</a:t>
            </a:fld>
            <a:endParaRPr lang="nl-NL">
              <a:solidFill>
                <a:prstClr val="black">
                  <a:tint val="75000"/>
                </a:prstClr>
              </a:solidFill>
            </a:endParaRPr>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nl-NL">
              <a:solidFill>
                <a:prstClr val="black">
                  <a:tint val="75000"/>
                </a:prstClr>
              </a:solidFill>
            </a:endParaRPr>
          </a:p>
        </p:txBody>
      </p:sp>
      <p:sp>
        <p:nvSpPr>
          <p:cNvPr id="4" name="Slide Number Placeholder 3"/>
          <p:cNvSpPr>
            <a:spLocks noGrp="1"/>
          </p:cNvSpPr>
          <p:nvPr>
            <p:ph type="sldNum" sz="quarter" idx="12"/>
          </p:nvPr>
        </p:nvSpPr>
        <p:spPr/>
        <p:txBody>
          <a:bodyPr/>
          <a:lstStyle/>
          <a:p>
            <a:fld id="{6EBD6C06-9FAA-4AC2-8CB4-0DB0B85A59BB}"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82328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Title1">
    <p:spTree>
      <p:nvGrpSpPr>
        <p:cNvPr id="1" name=""/>
        <p:cNvGrpSpPr/>
        <p:nvPr/>
      </p:nvGrpSpPr>
      <p:grpSpPr>
        <a:xfrm>
          <a:off x="0" y="0"/>
          <a:ext cx="0" cy="0"/>
          <a:chOff x="0" y="0"/>
          <a:chExt cx="0" cy="0"/>
        </a:xfrm>
      </p:grpSpPr>
      <p:sp>
        <p:nvSpPr>
          <p:cNvPr id="3" name="Rectangle 2"/>
          <p:cNvSpPr/>
          <p:nvPr userDrawn="1"/>
        </p:nvSpPr>
        <p:spPr>
          <a:xfrm>
            <a:off x="12701" y="-20482"/>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normAutofit/>
          </a:bodyPr>
          <a:lstStyle/>
          <a:p>
            <a:pPr algn="ctr" fontAlgn="auto">
              <a:spcBef>
                <a:spcPts val="0"/>
              </a:spcBef>
              <a:spcAft>
                <a:spcPts val="0"/>
              </a:spcAft>
            </a:pPr>
            <a:endParaRPr lang="en-US" sz="1800">
              <a:solidFill>
                <a:prstClr val="white"/>
              </a:solidFill>
            </a:endParaRPr>
          </a:p>
        </p:txBody>
      </p:sp>
      <p:sp>
        <p:nvSpPr>
          <p:cNvPr id="13" name="Subtitle 2"/>
          <p:cNvSpPr>
            <a:spLocks noGrp="1"/>
          </p:cNvSpPr>
          <p:nvPr>
            <p:ph type="subTitle" idx="1"/>
          </p:nvPr>
        </p:nvSpPr>
        <p:spPr>
          <a:xfrm>
            <a:off x="386190" y="2484767"/>
            <a:ext cx="8757810" cy="672669"/>
          </a:xfrm>
          <a:prstGeom prst="rect">
            <a:avLst/>
          </a:prstGeom>
        </p:spPr>
        <p:txBody>
          <a:bodyPr>
            <a:normAutofit/>
          </a:bodyPr>
          <a:lstStyle>
            <a:lvl1pPr marL="0" indent="0" algn="l">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lang="en-US" dirty="0"/>
          </a:p>
        </p:txBody>
      </p:sp>
      <p:sp>
        <p:nvSpPr>
          <p:cNvPr id="19" name="Text Placeholder 19"/>
          <p:cNvSpPr>
            <a:spLocks noGrp="1"/>
          </p:cNvSpPr>
          <p:nvPr>
            <p:ph type="body" sz="quarter" idx="11" hasCustomPrompt="1"/>
          </p:nvPr>
        </p:nvSpPr>
        <p:spPr>
          <a:xfrm>
            <a:off x="386190" y="3520787"/>
            <a:ext cx="8757809" cy="275134"/>
          </a:xfrm>
          <a:prstGeom prst="rect">
            <a:avLst/>
          </a:prstGeom>
        </p:spPr>
        <p:txBody>
          <a:bodyPr vert="horz">
            <a:normAutofit/>
          </a:bodyPr>
          <a:lstStyle>
            <a:lvl1pPr marL="0" indent="0" algn="l">
              <a:buFontTx/>
              <a:buNone/>
              <a:defRPr sz="1000" b="1">
                <a:solidFill>
                  <a:schemeClr val="bg1"/>
                </a:solidFill>
                <a:latin typeface="Arial"/>
                <a:cs typeface="Aria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fr-CA" dirty="0" err="1"/>
              <a:t>Month</a:t>
            </a:r>
            <a:r>
              <a:rPr lang="fr-CA" dirty="0"/>
              <a:t> XX, 2018</a:t>
            </a:r>
            <a:endParaRPr lang="en-US" dirty="0"/>
          </a:p>
        </p:txBody>
      </p:sp>
      <p:sp>
        <p:nvSpPr>
          <p:cNvPr id="20" name="Content Placeholder 10"/>
          <p:cNvSpPr>
            <a:spLocks noGrp="1"/>
          </p:cNvSpPr>
          <p:nvPr>
            <p:ph sz="quarter" idx="12" hasCustomPrompt="1"/>
          </p:nvPr>
        </p:nvSpPr>
        <p:spPr>
          <a:xfrm>
            <a:off x="385762" y="1706892"/>
            <a:ext cx="8758237" cy="777875"/>
          </a:xfrm>
          <a:prstGeom prst="rect">
            <a:avLst/>
          </a:prstGeom>
        </p:spPr>
        <p:txBody>
          <a:bodyPr vert="horz">
            <a:normAutofit/>
          </a:bodyPr>
          <a:lstStyle>
            <a:lvl1pPr marL="0" indent="0">
              <a:buFontTx/>
              <a:buNone/>
              <a:defRPr sz="4500">
                <a:solidFill>
                  <a:srgbClr val="FFFFFF"/>
                </a:solidFill>
                <a:latin typeface="Arial"/>
                <a:cs typeface="Arial"/>
              </a:defRPr>
            </a:lvl1pPr>
          </a:lstStyle>
          <a:p>
            <a:pPr lvl="0"/>
            <a:r>
              <a:rPr lang="fr-CA" dirty="0" err="1"/>
              <a:t>Title</a:t>
            </a:r>
            <a:r>
              <a:rPr lang="fr-CA" dirty="0"/>
              <a:t> Goes </a:t>
            </a:r>
            <a:r>
              <a:rPr lang="fr-CA" dirty="0" err="1"/>
              <a:t>Here</a:t>
            </a:r>
            <a:endParaRPr lang="en-US" dirty="0"/>
          </a:p>
        </p:txBody>
      </p:sp>
      <p:pic>
        <p:nvPicPr>
          <p:cNvPr id="10" name="Picture 9"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6853" y="3768042"/>
            <a:ext cx="2929610" cy="1464806"/>
          </a:xfrm>
          <a:prstGeom prst="rect">
            <a:avLst/>
          </a:prstGeom>
        </p:spPr>
      </p:pic>
      <p:pic>
        <p:nvPicPr>
          <p:cNvPr id="11" name="Picture 10" descr="GRASS-VALLEY-NAB-2018-ASSETS_Strapline-Lockup-on-purp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0717" y="3916091"/>
            <a:ext cx="1132048" cy="1132048"/>
          </a:xfrm>
          <a:prstGeom prst="rect">
            <a:avLst/>
          </a:prstGeom>
        </p:spPr>
      </p:pic>
    </p:spTree>
    <p:extLst>
      <p:ext uri="{BB962C8B-B14F-4D97-AF65-F5344CB8AC3E}">
        <p14:creationId xmlns:p14="http://schemas.microsoft.com/office/powerpoint/2010/main" val="2415863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Tile + Logos">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Content Placeholder 17"/>
          <p:cNvSpPr>
            <a:spLocks noGrp="1"/>
          </p:cNvSpPr>
          <p:nvPr>
            <p:ph sz="quarter" idx="12" hasCustomPrompt="1"/>
          </p:nvPr>
        </p:nvSpPr>
        <p:spPr>
          <a:xfrm>
            <a:off x="726365" y="3272974"/>
            <a:ext cx="2279650" cy="632499"/>
          </a:xfrm>
          <a:prstGeom prst="rect">
            <a:avLst/>
          </a:prstGeom>
          <a:noFill/>
          <a:ln>
            <a:noFill/>
          </a:ln>
        </p:spPr>
        <p:txBody>
          <a:bodyPr vert="horz" anchor="ctr"/>
          <a:lstStyle>
            <a:lvl1pPr marL="0" indent="0" algn="ctr">
              <a:buFontTx/>
              <a:buNone/>
              <a:defRPr sz="1200">
                <a:solidFill>
                  <a:srgbClr val="FF0000"/>
                </a:solidFill>
              </a:defRPr>
            </a:lvl1pPr>
            <a:lvl2pPr marL="457200" indent="0" algn="ctr">
              <a:buFontTx/>
              <a:buNone/>
              <a:defRPr sz="1200">
                <a:solidFill>
                  <a:schemeClr val="bg1"/>
                </a:solidFill>
              </a:defRPr>
            </a:lvl2pPr>
            <a:lvl3pPr marL="914400" indent="0" algn="ctr">
              <a:buFontTx/>
              <a:buNone/>
              <a:defRPr sz="1200">
                <a:solidFill>
                  <a:schemeClr val="bg1"/>
                </a:solidFill>
              </a:defRPr>
            </a:lvl3pPr>
            <a:lvl4pPr marL="1371600" indent="0" algn="ctr">
              <a:buFontTx/>
              <a:buNone/>
              <a:defRPr sz="1200">
                <a:solidFill>
                  <a:schemeClr val="bg1"/>
                </a:solidFill>
              </a:defRPr>
            </a:lvl4pPr>
            <a:lvl5pPr marL="1828800" indent="0" algn="ctr">
              <a:buFontTx/>
              <a:buNone/>
              <a:defRPr sz="1200">
                <a:solidFill>
                  <a:schemeClr val="bg1"/>
                </a:solidFill>
              </a:defRPr>
            </a:lvl5pPr>
          </a:lstStyle>
          <a:p>
            <a:pPr lvl="0"/>
            <a:r>
              <a:rPr lang="fr-CA" dirty="0"/>
              <a:t>DRAG LOGO HERE</a:t>
            </a:r>
            <a:endParaRPr lang="en-US" dirty="0"/>
          </a:p>
        </p:txBody>
      </p:sp>
      <p:sp>
        <p:nvSpPr>
          <p:cNvPr id="9" name="Content Placeholder 17"/>
          <p:cNvSpPr>
            <a:spLocks noGrp="1"/>
          </p:cNvSpPr>
          <p:nvPr>
            <p:ph sz="quarter" idx="13" hasCustomPrompt="1"/>
          </p:nvPr>
        </p:nvSpPr>
        <p:spPr>
          <a:xfrm>
            <a:off x="3438525" y="3272974"/>
            <a:ext cx="2279650" cy="632499"/>
          </a:xfrm>
          <a:prstGeom prst="rect">
            <a:avLst/>
          </a:prstGeom>
          <a:noFill/>
          <a:ln>
            <a:noFill/>
          </a:ln>
        </p:spPr>
        <p:txBody>
          <a:bodyPr vert="horz" anchor="ctr"/>
          <a:lstStyle>
            <a:lvl1pPr marL="0" indent="0" algn="ctr">
              <a:buFontTx/>
              <a:buNone/>
              <a:defRPr sz="1200">
                <a:solidFill>
                  <a:srgbClr val="FF0000"/>
                </a:solidFill>
              </a:defRPr>
            </a:lvl1pPr>
            <a:lvl2pPr marL="457200" indent="0" algn="ctr">
              <a:buFontTx/>
              <a:buNone/>
              <a:defRPr sz="1200">
                <a:solidFill>
                  <a:schemeClr val="bg1"/>
                </a:solidFill>
              </a:defRPr>
            </a:lvl2pPr>
            <a:lvl3pPr marL="914400" indent="0" algn="ctr">
              <a:buFontTx/>
              <a:buNone/>
              <a:defRPr sz="1200">
                <a:solidFill>
                  <a:schemeClr val="bg1"/>
                </a:solidFill>
              </a:defRPr>
            </a:lvl3pPr>
            <a:lvl4pPr marL="1371600" indent="0" algn="ctr">
              <a:buFontTx/>
              <a:buNone/>
              <a:defRPr sz="1200">
                <a:solidFill>
                  <a:schemeClr val="bg1"/>
                </a:solidFill>
              </a:defRPr>
            </a:lvl4pPr>
            <a:lvl5pPr marL="1828800" indent="0" algn="ctr">
              <a:buFontTx/>
              <a:buNone/>
              <a:defRPr sz="1200">
                <a:solidFill>
                  <a:schemeClr val="bg1"/>
                </a:solidFill>
              </a:defRPr>
            </a:lvl5pPr>
          </a:lstStyle>
          <a:p>
            <a:pPr lvl="0"/>
            <a:r>
              <a:rPr lang="fr-CA" dirty="0"/>
              <a:t>DRAG LOGO HERE</a:t>
            </a:r>
            <a:endParaRPr lang="en-US" dirty="0"/>
          </a:p>
        </p:txBody>
      </p:sp>
      <p:sp>
        <p:nvSpPr>
          <p:cNvPr id="10" name="Content Placeholder 17"/>
          <p:cNvSpPr>
            <a:spLocks noGrp="1"/>
          </p:cNvSpPr>
          <p:nvPr>
            <p:ph sz="quarter" idx="14" hasCustomPrompt="1"/>
          </p:nvPr>
        </p:nvSpPr>
        <p:spPr>
          <a:xfrm>
            <a:off x="6126685" y="3272974"/>
            <a:ext cx="2279650" cy="632499"/>
          </a:xfrm>
          <a:prstGeom prst="rect">
            <a:avLst/>
          </a:prstGeom>
          <a:noFill/>
          <a:ln>
            <a:noFill/>
          </a:ln>
        </p:spPr>
        <p:txBody>
          <a:bodyPr vert="horz" anchor="ctr"/>
          <a:lstStyle>
            <a:lvl1pPr marL="0" indent="0" algn="ctr">
              <a:buFontTx/>
              <a:buNone/>
              <a:defRPr sz="1200">
                <a:solidFill>
                  <a:srgbClr val="FF0000"/>
                </a:solidFill>
              </a:defRPr>
            </a:lvl1pPr>
            <a:lvl2pPr marL="457200" indent="0" algn="ctr">
              <a:buFontTx/>
              <a:buNone/>
              <a:defRPr sz="1200">
                <a:solidFill>
                  <a:schemeClr val="bg1"/>
                </a:solidFill>
              </a:defRPr>
            </a:lvl2pPr>
            <a:lvl3pPr marL="914400" indent="0" algn="ctr">
              <a:buFontTx/>
              <a:buNone/>
              <a:defRPr sz="1200">
                <a:solidFill>
                  <a:schemeClr val="bg1"/>
                </a:solidFill>
              </a:defRPr>
            </a:lvl3pPr>
            <a:lvl4pPr marL="1371600" indent="0" algn="ctr">
              <a:buFontTx/>
              <a:buNone/>
              <a:defRPr sz="1200">
                <a:solidFill>
                  <a:schemeClr val="bg1"/>
                </a:solidFill>
              </a:defRPr>
            </a:lvl4pPr>
            <a:lvl5pPr marL="1828800" indent="0" algn="ctr">
              <a:buFontTx/>
              <a:buNone/>
              <a:defRPr sz="1200">
                <a:solidFill>
                  <a:schemeClr val="bg1"/>
                </a:solidFill>
              </a:defRPr>
            </a:lvl5pPr>
          </a:lstStyle>
          <a:p>
            <a:pPr lvl="0"/>
            <a:r>
              <a:rPr lang="fr-CA" dirty="0"/>
              <a:t>DRAG LOGO HERE</a:t>
            </a:r>
            <a:endParaRPr lang="en-US" dirty="0"/>
          </a:p>
        </p:txBody>
      </p:sp>
      <p:sp>
        <p:nvSpPr>
          <p:cNvPr id="18" name="Subtitle 2"/>
          <p:cNvSpPr>
            <a:spLocks noGrp="1"/>
          </p:cNvSpPr>
          <p:nvPr>
            <p:ph type="subTitle" idx="1"/>
          </p:nvPr>
        </p:nvSpPr>
        <p:spPr>
          <a:xfrm>
            <a:off x="386190" y="1638145"/>
            <a:ext cx="8757810" cy="672669"/>
          </a:xfrm>
          <a:prstGeom prst="rect">
            <a:avLst/>
          </a:prstGeom>
        </p:spPr>
        <p:txBody>
          <a:bodyPr>
            <a:normAutofit/>
          </a:bodyPr>
          <a:lstStyle>
            <a:lvl1pPr marL="0" indent="0" algn="l">
              <a:buNone/>
              <a:defRPr>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lang="en-US" dirty="0"/>
          </a:p>
        </p:txBody>
      </p:sp>
      <p:sp>
        <p:nvSpPr>
          <p:cNvPr id="19" name="Text Placeholder 19"/>
          <p:cNvSpPr>
            <a:spLocks noGrp="1"/>
          </p:cNvSpPr>
          <p:nvPr>
            <p:ph type="body" sz="quarter" idx="11" hasCustomPrompt="1"/>
          </p:nvPr>
        </p:nvSpPr>
        <p:spPr>
          <a:xfrm>
            <a:off x="386190" y="2674165"/>
            <a:ext cx="8757809" cy="275134"/>
          </a:xfrm>
          <a:prstGeom prst="rect">
            <a:avLst/>
          </a:prstGeom>
        </p:spPr>
        <p:txBody>
          <a:bodyPr vert="horz">
            <a:normAutofit/>
          </a:bodyPr>
          <a:lstStyle>
            <a:lvl1pPr marL="0" indent="0" algn="l">
              <a:buFontTx/>
              <a:buNone/>
              <a:defRPr sz="1000" b="1">
                <a:solidFill>
                  <a:schemeClr val="bg1"/>
                </a:solidFill>
                <a:latin typeface="Arial"/>
                <a:cs typeface="Aria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fr-CA" dirty="0" err="1"/>
              <a:t>Month</a:t>
            </a:r>
            <a:r>
              <a:rPr lang="fr-CA" dirty="0"/>
              <a:t> XX, 2018</a:t>
            </a:r>
            <a:endParaRPr lang="en-US" dirty="0"/>
          </a:p>
        </p:txBody>
      </p:sp>
      <p:sp>
        <p:nvSpPr>
          <p:cNvPr id="20" name="Content Placeholder 10"/>
          <p:cNvSpPr>
            <a:spLocks noGrp="1"/>
          </p:cNvSpPr>
          <p:nvPr>
            <p:ph sz="quarter" idx="15" hasCustomPrompt="1"/>
          </p:nvPr>
        </p:nvSpPr>
        <p:spPr>
          <a:xfrm>
            <a:off x="385762" y="860270"/>
            <a:ext cx="8758237" cy="777875"/>
          </a:xfrm>
          <a:prstGeom prst="rect">
            <a:avLst/>
          </a:prstGeom>
        </p:spPr>
        <p:txBody>
          <a:bodyPr vert="horz">
            <a:normAutofit/>
          </a:bodyPr>
          <a:lstStyle>
            <a:lvl1pPr marL="0" indent="0">
              <a:buFontTx/>
              <a:buNone/>
              <a:defRPr sz="4500">
                <a:solidFill>
                  <a:srgbClr val="FFFFFF"/>
                </a:solidFill>
                <a:latin typeface="Arial"/>
                <a:cs typeface="Arial"/>
              </a:defRPr>
            </a:lvl1pPr>
          </a:lstStyle>
          <a:p>
            <a:pPr lvl="0"/>
            <a:r>
              <a:rPr lang="fr-CA" dirty="0" err="1"/>
              <a:t>Title</a:t>
            </a:r>
            <a:r>
              <a:rPr lang="fr-CA" dirty="0"/>
              <a:t> Goes </a:t>
            </a:r>
            <a:r>
              <a:rPr lang="fr-CA" dirty="0" err="1"/>
              <a:t>Here</a:t>
            </a:r>
            <a:endParaRPr lang="en-US" dirty="0"/>
          </a:p>
        </p:txBody>
      </p:sp>
      <p:pic>
        <p:nvPicPr>
          <p:cNvPr id="11" name="Picture 10"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6853" y="3768042"/>
            <a:ext cx="2929610" cy="1464806"/>
          </a:xfrm>
          <a:prstGeom prst="rect">
            <a:avLst/>
          </a:prstGeom>
        </p:spPr>
      </p:pic>
      <p:pic>
        <p:nvPicPr>
          <p:cNvPr id="12" name="Picture 11" descr="GRASS-VALLEY-NAB-2018-ASSETS_Strapline-Lockup-on-purp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0717" y="3916091"/>
            <a:ext cx="1132048" cy="1132048"/>
          </a:xfrm>
          <a:prstGeom prst="rect">
            <a:avLst/>
          </a:prstGeom>
        </p:spPr>
      </p:pic>
    </p:spTree>
    <p:extLst>
      <p:ext uri="{BB962C8B-B14F-4D97-AF65-F5344CB8AC3E}">
        <p14:creationId xmlns:p14="http://schemas.microsoft.com/office/powerpoint/2010/main" val="13831906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Rectangle 9"/>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2" name="Text Placeholder 19"/>
          <p:cNvSpPr>
            <a:spLocks noGrp="1"/>
          </p:cNvSpPr>
          <p:nvPr>
            <p:ph type="body" sz="quarter" idx="11" hasCustomPrompt="1"/>
          </p:nvPr>
        </p:nvSpPr>
        <p:spPr>
          <a:xfrm>
            <a:off x="0" y="95300"/>
            <a:ext cx="9144000" cy="275134"/>
          </a:xfrm>
          <a:prstGeom prst="rect">
            <a:avLst/>
          </a:prstGeom>
        </p:spPr>
        <p:txBody>
          <a:bodyPr vert="horz">
            <a:normAutofit/>
          </a:bodyPr>
          <a:lstStyle>
            <a:lvl1pPr marL="0" indent="0" algn="ctr">
              <a:buFontTx/>
              <a:buNone/>
              <a:defRPr sz="1000" b="1">
                <a:solidFill>
                  <a:srgbClr val="3F0047"/>
                </a:solidFill>
                <a:latin typeface="Arial"/>
                <a:cs typeface="Aria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fr-CA" dirty="0" err="1"/>
              <a:t>Month</a:t>
            </a:r>
            <a:r>
              <a:rPr lang="fr-CA" dirty="0"/>
              <a:t> XX, 2018</a:t>
            </a:r>
            <a:endParaRPr lang="en-US" dirty="0"/>
          </a:p>
        </p:txBody>
      </p:sp>
      <p:sp>
        <p:nvSpPr>
          <p:cNvPr id="3" name="Text Placeholder 2"/>
          <p:cNvSpPr>
            <a:spLocks noGrp="1"/>
          </p:cNvSpPr>
          <p:nvPr>
            <p:ph type="body" sz="quarter" idx="12" hasCustomPrompt="1"/>
          </p:nvPr>
        </p:nvSpPr>
        <p:spPr>
          <a:xfrm>
            <a:off x="0" y="1201150"/>
            <a:ext cx="9144000" cy="647700"/>
          </a:xfrm>
          <a:prstGeom prst="rect">
            <a:avLst/>
          </a:prstGeom>
        </p:spPr>
        <p:txBody>
          <a:bodyPr vert="horz">
            <a:normAutofit/>
          </a:bodyPr>
          <a:lstStyle>
            <a:lvl1pPr marL="0" indent="0" algn="ctr">
              <a:buFontTx/>
              <a:buNone/>
              <a:defRPr sz="45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fr-CA" dirty="0" err="1"/>
              <a:t>Title</a:t>
            </a:r>
            <a:r>
              <a:rPr lang="fr-CA" dirty="0"/>
              <a:t> Goes </a:t>
            </a:r>
            <a:r>
              <a:rPr lang="fr-CA" dirty="0" err="1"/>
              <a:t>Here</a:t>
            </a:r>
            <a:endParaRPr lang="en-US" dirty="0"/>
          </a:p>
        </p:txBody>
      </p:sp>
      <p:sp>
        <p:nvSpPr>
          <p:cNvPr id="15" name="Subtitle 2"/>
          <p:cNvSpPr>
            <a:spLocks noGrp="1"/>
          </p:cNvSpPr>
          <p:nvPr>
            <p:ph type="subTitle" idx="1"/>
          </p:nvPr>
        </p:nvSpPr>
        <p:spPr>
          <a:xfrm>
            <a:off x="0" y="1957788"/>
            <a:ext cx="9144000" cy="672669"/>
          </a:xfrm>
          <a:prstGeom prst="rect">
            <a:avLst/>
          </a:prstGeom>
        </p:spPr>
        <p:txBody>
          <a:bodyPr>
            <a:normAutofit/>
          </a:bodyPr>
          <a:lstStyle>
            <a:lvl1pPr marL="0" indent="0" algn="ctr">
              <a:buNone/>
              <a:defRPr>
                <a:solidFill>
                  <a:schemeClr val="bg1">
                    <a:lumMod val="50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lang="en-US" dirty="0"/>
          </a:p>
        </p:txBody>
      </p:sp>
      <p:pic>
        <p:nvPicPr>
          <p:cNvPr id="18" name="Picture 17"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6853" y="3583322"/>
            <a:ext cx="2929610" cy="1464806"/>
          </a:xfrm>
          <a:prstGeom prst="rect">
            <a:avLst/>
          </a:prstGeom>
        </p:spPr>
      </p:pic>
      <p:pic>
        <p:nvPicPr>
          <p:cNvPr id="19" name="Picture 18" descr="GRASS-VALLEY-NAB-2018-ASSETS_Strapline-Lockup-on-purp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0717" y="3731371"/>
            <a:ext cx="1132048" cy="1132048"/>
          </a:xfrm>
          <a:prstGeom prst="rect">
            <a:avLst/>
          </a:prstGeom>
        </p:spPr>
      </p:pic>
    </p:spTree>
    <p:extLst>
      <p:ext uri="{BB962C8B-B14F-4D97-AF65-F5344CB8AC3E}">
        <p14:creationId xmlns:p14="http://schemas.microsoft.com/office/powerpoint/2010/main" val="210780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Logo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20867"/>
            <a:ext cx="9144000" cy="672669"/>
          </a:xfrm>
          <a:prstGeom prst="rect">
            <a:avLst/>
          </a:prstGeom>
        </p:spPr>
        <p:txBody>
          <a:bodyPr>
            <a:normAutofit/>
          </a:bodyPr>
          <a:lstStyle>
            <a:lvl1pPr marL="0" indent="0" algn="ctr">
              <a:buNone/>
              <a:defRPr>
                <a:solidFill>
                  <a:srgbClr val="7F7F7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a:t>Click to </a:t>
            </a:r>
            <a:r>
              <a:rPr lang="fr-CA" dirty="0" err="1"/>
              <a:t>edit</a:t>
            </a:r>
            <a:r>
              <a:rPr lang="fr-CA" dirty="0"/>
              <a:t> Master </a:t>
            </a:r>
            <a:r>
              <a:rPr lang="fr-CA" dirty="0" err="1"/>
              <a:t>subtitle</a:t>
            </a:r>
            <a:r>
              <a:rPr lang="fr-CA" dirty="0"/>
              <a:t> style</a:t>
            </a:r>
            <a:endParaRPr lang="en-US" dirty="0"/>
          </a:p>
        </p:txBody>
      </p:sp>
      <p:sp>
        <p:nvSpPr>
          <p:cNvPr id="8" name="Rectangle 7"/>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9" name="Content Placeholder 17"/>
          <p:cNvSpPr>
            <a:spLocks noGrp="1"/>
          </p:cNvSpPr>
          <p:nvPr>
            <p:ph sz="quarter" idx="12" hasCustomPrompt="1"/>
          </p:nvPr>
        </p:nvSpPr>
        <p:spPr>
          <a:xfrm>
            <a:off x="726365" y="3966488"/>
            <a:ext cx="2279650" cy="632499"/>
          </a:xfrm>
          <a:prstGeom prst="rect">
            <a:avLst/>
          </a:prstGeom>
          <a:noFill/>
          <a:ln>
            <a:noFill/>
          </a:ln>
        </p:spPr>
        <p:txBody>
          <a:bodyPr vert="horz" anchor="ctr"/>
          <a:lstStyle>
            <a:lvl1pPr marL="0" indent="0" algn="ctr">
              <a:buFontTx/>
              <a:buNone/>
              <a:defRPr sz="1200">
                <a:solidFill>
                  <a:srgbClr val="FF0000"/>
                </a:solidFill>
                <a:latin typeface="Arial"/>
                <a:cs typeface="Arial"/>
              </a:defRPr>
            </a:lvl1pPr>
            <a:lvl2pPr marL="457200" indent="0" algn="ctr">
              <a:buFontTx/>
              <a:buNone/>
              <a:defRPr sz="1200">
                <a:solidFill>
                  <a:schemeClr val="bg1"/>
                </a:solidFill>
              </a:defRPr>
            </a:lvl2pPr>
            <a:lvl3pPr marL="914400" indent="0" algn="ctr">
              <a:buFontTx/>
              <a:buNone/>
              <a:defRPr sz="1200">
                <a:solidFill>
                  <a:schemeClr val="bg1"/>
                </a:solidFill>
              </a:defRPr>
            </a:lvl3pPr>
            <a:lvl4pPr marL="1371600" indent="0" algn="ctr">
              <a:buFontTx/>
              <a:buNone/>
              <a:defRPr sz="1200">
                <a:solidFill>
                  <a:schemeClr val="bg1"/>
                </a:solidFill>
              </a:defRPr>
            </a:lvl4pPr>
            <a:lvl5pPr marL="1828800" indent="0" algn="ctr">
              <a:buFontTx/>
              <a:buNone/>
              <a:defRPr sz="1200">
                <a:solidFill>
                  <a:schemeClr val="bg1"/>
                </a:solidFill>
              </a:defRPr>
            </a:lvl5pPr>
          </a:lstStyle>
          <a:p>
            <a:pPr lvl="0"/>
            <a:r>
              <a:rPr lang="fr-CA" dirty="0"/>
              <a:t>DRAG LOGO HERE</a:t>
            </a:r>
            <a:endParaRPr lang="en-US" dirty="0"/>
          </a:p>
        </p:txBody>
      </p:sp>
      <p:sp>
        <p:nvSpPr>
          <p:cNvPr id="23" name="Content Placeholder 17"/>
          <p:cNvSpPr>
            <a:spLocks noGrp="1"/>
          </p:cNvSpPr>
          <p:nvPr>
            <p:ph sz="quarter" idx="13" hasCustomPrompt="1"/>
          </p:nvPr>
        </p:nvSpPr>
        <p:spPr>
          <a:xfrm>
            <a:off x="3423098" y="3966488"/>
            <a:ext cx="2279650" cy="632499"/>
          </a:xfrm>
          <a:prstGeom prst="rect">
            <a:avLst/>
          </a:prstGeom>
          <a:noFill/>
          <a:ln>
            <a:noFill/>
          </a:ln>
        </p:spPr>
        <p:txBody>
          <a:bodyPr vert="horz" anchor="ctr"/>
          <a:lstStyle>
            <a:lvl1pPr marL="0" indent="0" algn="ctr">
              <a:buFontTx/>
              <a:buNone/>
              <a:defRPr sz="1200">
                <a:solidFill>
                  <a:srgbClr val="FF0000"/>
                </a:solidFill>
                <a:latin typeface="Arial"/>
                <a:cs typeface="Arial"/>
              </a:defRPr>
            </a:lvl1pPr>
            <a:lvl2pPr marL="457200" indent="0" algn="ctr">
              <a:buFontTx/>
              <a:buNone/>
              <a:defRPr sz="1200">
                <a:solidFill>
                  <a:schemeClr val="bg1"/>
                </a:solidFill>
              </a:defRPr>
            </a:lvl2pPr>
            <a:lvl3pPr marL="914400" indent="0" algn="ctr">
              <a:buFontTx/>
              <a:buNone/>
              <a:defRPr sz="1200">
                <a:solidFill>
                  <a:schemeClr val="bg1"/>
                </a:solidFill>
              </a:defRPr>
            </a:lvl3pPr>
            <a:lvl4pPr marL="1371600" indent="0" algn="ctr">
              <a:buFontTx/>
              <a:buNone/>
              <a:defRPr sz="1200">
                <a:solidFill>
                  <a:schemeClr val="bg1"/>
                </a:solidFill>
              </a:defRPr>
            </a:lvl4pPr>
            <a:lvl5pPr marL="1828800" indent="0" algn="ctr">
              <a:buFontTx/>
              <a:buNone/>
              <a:defRPr sz="1200">
                <a:solidFill>
                  <a:schemeClr val="bg1"/>
                </a:solidFill>
              </a:defRPr>
            </a:lvl5pPr>
          </a:lstStyle>
          <a:p>
            <a:pPr lvl="0"/>
            <a:r>
              <a:rPr lang="fr-CA" dirty="0"/>
              <a:t>DRAG LOGO HERE</a:t>
            </a:r>
            <a:endParaRPr lang="en-US" dirty="0"/>
          </a:p>
        </p:txBody>
      </p:sp>
      <p:sp>
        <p:nvSpPr>
          <p:cNvPr id="24" name="Content Placeholder 17"/>
          <p:cNvSpPr>
            <a:spLocks noGrp="1"/>
          </p:cNvSpPr>
          <p:nvPr>
            <p:ph sz="quarter" idx="14" hasCustomPrompt="1"/>
          </p:nvPr>
        </p:nvSpPr>
        <p:spPr>
          <a:xfrm>
            <a:off x="6120990" y="3966488"/>
            <a:ext cx="2279650" cy="632499"/>
          </a:xfrm>
          <a:prstGeom prst="rect">
            <a:avLst/>
          </a:prstGeom>
          <a:noFill/>
          <a:ln>
            <a:noFill/>
          </a:ln>
        </p:spPr>
        <p:txBody>
          <a:bodyPr vert="horz" anchor="ctr"/>
          <a:lstStyle>
            <a:lvl1pPr marL="0" indent="0" algn="ctr">
              <a:buFontTx/>
              <a:buNone/>
              <a:defRPr sz="1200">
                <a:solidFill>
                  <a:srgbClr val="FF0000"/>
                </a:solidFill>
                <a:latin typeface="Arial"/>
                <a:cs typeface="Arial"/>
              </a:defRPr>
            </a:lvl1pPr>
            <a:lvl2pPr marL="457200" indent="0" algn="ctr">
              <a:buFontTx/>
              <a:buNone/>
              <a:defRPr sz="1200">
                <a:solidFill>
                  <a:schemeClr val="bg1"/>
                </a:solidFill>
              </a:defRPr>
            </a:lvl2pPr>
            <a:lvl3pPr marL="914400" indent="0" algn="ctr">
              <a:buFontTx/>
              <a:buNone/>
              <a:defRPr sz="1200">
                <a:solidFill>
                  <a:schemeClr val="bg1"/>
                </a:solidFill>
              </a:defRPr>
            </a:lvl3pPr>
            <a:lvl4pPr marL="1371600" indent="0" algn="ctr">
              <a:buFontTx/>
              <a:buNone/>
              <a:defRPr sz="1200">
                <a:solidFill>
                  <a:schemeClr val="bg1"/>
                </a:solidFill>
              </a:defRPr>
            </a:lvl4pPr>
            <a:lvl5pPr marL="1828800" indent="0" algn="ctr">
              <a:buFontTx/>
              <a:buNone/>
              <a:defRPr sz="1200">
                <a:solidFill>
                  <a:schemeClr val="bg1"/>
                </a:solidFill>
              </a:defRPr>
            </a:lvl5pPr>
          </a:lstStyle>
          <a:p>
            <a:pPr lvl="0"/>
            <a:r>
              <a:rPr lang="fr-CA" dirty="0"/>
              <a:t>DRAG LOGO HERE</a:t>
            </a:r>
            <a:endParaRPr lang="en-US" dirty="0"/>
          </a:p>
        </p:txBody>
      </p:sp>
      <p:sp>
        <p:nvSpPr>
          <p:cNvPr id="13" name="Text Placeholder 19"/>
          <p:cNvSpPr>
            <a:spLocks noGrp="1"/>
          </p:cNvSpPr>
          <p:nvPr>
            <p:ph type="body" sz="quarter" idx="11" hasCustomPrompt="1"/>
          </p:nvPr>
        </p:nvSpPr>
        <p:spPr>
          <a:xfrm>
            <a:off x="0" y="95300"/>
            <a:ext cx="9144000" cy="275134"/>
          </a:xfrm>
          <a:prstGeom prst="rect">
            <a:avLst/>
          </a:prstGeom>
        </p:spPr>
        <p:txBody>
          <a:bodyPr vert="horz">
            <a:normAutofit/>
          </a:bodyPr>
          <a:lstStyle>
            <a:lvl1pPr marL="0" indent="0" algn="ctr">
              <a:buFontTx/>
              <a:buNone/>
              <a:defRPr sz="1000" b="1">
                <a:solidFill>
                  <a:srgbClr val="3F0047"/>
                </a:solidFill>
                <a:latin typeface="Arial"/>
                <a:cs typeface="Aria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fr-CA" dirty="0" err="1"/>
              <a:t>Month</a:t>
            </a:r>
            <a:r>
              <a:rPr lang="fr-CA" dirty="0"/>
              <a:t> XX, 2018</a:t>
            </a:r>
            <a:endParaRPr lang="en-US" dirty="0"/>
          </a:p>
        </p:txBody>
      </p:sp>
      <p:sp>
        <p:nvSpPr>
          <p:cNvPr id="18" name="Text Placeholder 2"/>
          <p:cNvSpPr>
            <a:spLocks noGrp="1"/>
          </p:cNvSpPr>
          <p:nvPr>
            <p:ph type="body" sz="quarter" idx="15" hasCustomPrompt="1"/>
          </p:nvPr>
        </p:nvSpPr>
        <p:spPr>
          <a:xfrm>
            <a:off x="0" y="872868"/>
            <a:ext cx="9144000" cy="647700"/>
          </a:xfrm>
          <a:prstGeom prst="rect">
            <a:avLst/>
          </a:prstGeom>
        </p:spPr>
        <p:txBody>
          <a:bodyPr vert="horz">
            <a:normAutofit/>
          </a:bodyPr>
          <a:lstStyle>
            <a:lvl1pPr marL="0" indent="0" algn="ctr">
              <a:buFontTx/>
              <a:buNone/>
              <a:defRPr sz="45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fr-CA" dirty="0" err="1"/>
              <a:t>Title</a:t>
            </a:r>
            <a:r>
              <a:rPr lang="fr-CA" dirty="0"/>
              <a:t> Goes </a:t>
            </a:r>
            <a:r>
              <a:rPr lang="fr-CA" dirty="0" err="1"/>
              <a:t>Here</a:t>
            </a:r>
            <a:endParaRPr lang="en-US" dirty="0"/>
          </a:p>
        </p:txBody>
      </p:sp>
      <p:pic>
        <p:nvPicPr>
          <p:cNvPr id="15" name="Picture 14"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66853" y="2550139"/>
            <a:ext cx="2929610" cy="1464806"/>
          </a:xfrm>
          <a:prstGeom prst="rect">
            <a:avLst/>
          </a:prstGeom>
        </p:spPr>
      </p:pic>
      <p:pic>
        <p:nvPicPr>
          <p:cNvPr id="16" name="Picture 15" descr="GRASS-VALLEY-NAB-2018-ASSETS_Strapline-Lockup-on-purp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40717" y="2698188"/>
            <a:ext cx="1132048" cy="1132048"/>
          </a:xfrm>
          <a:prstGeom prst="rect">
            <a:avLst/>
          </a:prstGeom>
        </p:spPr>
      </p:pic>
    </p:spTree>
    <p:extLst>
      <p:ext uri="{BB962C8B-B14F-4D97-AF65-F5344CB8AC3E}">
        <p14:creationId xmlns:p14="http://schemas.microsoft.com/office/powerpoint/2010/main" val="24196312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986009"/>
            <a:ext cx="7772400" cy="1614595"/>
          </a:xfrm>
          <a:prstGeom prst="rect">
            <a:avLst/>
          </a:prstGeom>
        </p:spPr>
        <p:txBody>
          <a:bodyPr anchor="t">
            <a:normAutofit/>
          </a:bodyPr>
          <a:lstStyle>
            <a:lvl1pPr algn="ctr">
              <a:defRPr sz="4000" b="1" cap="all">
                <a:solidFill>
                  <a:srgbClr val="3F0047"/>
                </a:solidFill>
                <a:latin typeface="Arial"/>
                <a:cs typeface="Arial"/>
              </a:defRPr>
            </a:lvl1pPr>
          </a:lstStyle>
          <a:p>
            <a:r>
              <a:rPr lang="fr-CA" dirty="0"/>
              <a:t>Click to </a:t>
            </a:r>
            <a:r>
              <a:rPr lang="fr-CA" dirty="0" err="1"/>
              <a:t>edit</a:t>
            </a:r>
            <a:r>
              <a:rPr lang="fr-CA" dirty="0"/>
              <a:t> </a:t>
            </a:r>
            <a:r>
              <a:rPr lang="fr-CA" dirty="0" err="1"/>
              <a:t>title</a:t>
            </a:r>
            <a:r>
              <a:rPr lang="fr-CA" dirty="0"/>
              <a:t> style</a:t>
            </a:r>
            <a:endParaRPr lang="en-US" dirty="0"/>
          </a:p>
        </p:txBody>
      </p:sp>
      <p:sp>
        <p:nvSpPr>
          <p:cNvPr id="3" name="Text Placeholder 2"/>
          <p:cNvSpPr>
            <a:spLocks noGrp="1"/>
          </p:cNvSpPr>
          <p:nvPr>
            <p:ph type="body" idx="1" hasCustomPrompt="1"/>
          </p:nvPr>
        </p:nvSpPr>
        <p:spPr>
          <a:xfrm>
            <a:off x="722313" y="860868"/>
            <a:ext cx="7772400" cy="1125140"/>
          </a:xfrm>
          <a:prstGeom prst="rect">
            <a:avLst/>
          </a:prstGeom>
        </p:spPr>
        <p:txBody>
          <a:bodyPr anchor="b">
            <a:normAutofit/>
          </a:bodyPr>
          <a:lstStyle>
            <a:lvl1pPr marL="0" indent="0" algn="ctr">
              <a:buNone/>
              <a:defRPr sz="2000">
                <a:solidFill>
                  <a:srgbClr val="7F7F7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dirty="0"/>
              <a:t>Click to </a:t>
            </a:r>
            <a:r>
              <a:rPr lang="fr-CA" dirty="0" err="1"/>
              <a:t>edit</a:t>
            </a:r>
            <a:r>
              <a:rPr lang="fr-CA" dirty="0"/>
              <a:t> </a:t>
            </a:r>
            <a:r>
              <a:rPr lang="fr-CA" dirty="0" err="1"/>
              <a:t>text</a:t>
            </a:r>
            <a:r>
              <a:rPr lang="fr-CA" dirty="0"/>
              <a:t> styles</a:t>
            </a:r>
          </a:p>
        </p:txBody>
      </p:sp>
      <p:sp>
        <p:nvSpPr>
          <p:cNvPr id="12" name="Rectangle 11"/>
          <p:cNvSpPr/>
          <p:nvPr userDrawn="1"/>
        </p:nvSpPr>
        <p:spPr>
          <a:xfrm>
            <a:off x="0" y="4465958"/>
            <a:ext cx="9144000" cy="690544"/>
          </a:xfrm>
          <a:prstGeom prst="rect">
            <a:avLst/>
          </a:prstGeom>
          <a:solidFill>
            <a:srgbClr val="1B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 name="Rectangle 6"/>
          <p:cNvSpPr/>
          <p:nvPr userDrawn="1"/>
        </p:nvSpPr>
        <p:spPr>
          <a:xfrm>
            <a:off x="0" y="4465958"/>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0726" y="4399137"/>
            <a:ext cx="1722548" cy="861274"/>
          </a:xfrm>
          <a:prstGeom prst="rect">
            <a:avLst/>
          </a:prstGeom>
        </p:spPr>
      </p:pic>
    </p:spTree>
    <p:extLst>
      <p:ext uri="{BB962C8B-B14F-4D97-AF65-F5344CB8AC3E}">
        <p14:creationId xmlns:p14="http://schemas.microsoft.com/office/powerpoint/2010/main" val="650457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924693"/>
            <a:ext cx="8229600" cy="3394472"/>
          </a:xfrm>
          <a:prstGeom prst="rect">
            <a:avLst/>
          </a:prstGeom>
        </p:spPr>
        <p:txBody>
          <a:bodyPr>
            <a:normAutofit/>
          </a:bodyPr>
          <a:lstStyle>
            <a:lvl1pPr marL="342900" indent="-342900">
              <a:buClr>
                <a:srgbClr val="3A123E"/>
              </a:buClr>
              <a:buFont typeface="Arial"/>
              <a:buChar char="•"/>
              <a:defRPr>
                <a:solidFill>
                  <a:srgbClr val="7F7F7F"/>
                </a:solidFill>
                <a:latin typeface="Arial"/>
                <a:cs typeface="Arial"/>
              </a:defRPr>
            </a:lvl1pPr>
            <a:lvl2pPr>
              <a:buClr>
                <a:srgbClr val="3A123E"/>
              </a:buClr>
              <a:defRPr>
                <a:solidFill>
                  <a:srgbClr val="7F7F7F"/>
                </a:solidFill>
                <a:latin typeface="Arial"/>
                <a:cs typeface="Arial"/>
              </a:defRPr>
            </a:lvl2pPr>
            <a:lvl3pPr marL="1143000" indent="-228600">
              <a:buClr>
                <a:srgbClr val="3A123E"/>
              </a:buClr>
              <a:buSzPct val="80000"/>
              <a:buFont typeface="Arial"/>
              <a:buChar char="•"/>
              <a:defRPr>
                <a:solidFill>
                  <a:srgbClr val="7F7F7F"/>
                </a:solidFill>
                <a:latin typeface="Arial"/>
                <a:cs typeface="Arial"/>
              </a:defRPr>
            </a:lvl3pPr>
            <a:lvl4pPr>
              <a:buClr>
                <a:srgbClr val="3A123E"/>
              </a:buClr>
              <a:defRPr>
                <a:solidFill>
                  <a:srgbClr val="7F7F7F"/>
                </a:solidFill>
                <a:latin typeface="Arial"/>
                <a:cs typeface="Arial"/>
              </a:defRPr>
            </a:lvl4pPr>
            <a:lvl5pPr>
              <a:buClr>
                <a:srgbClr val="3A123E"/>
              </a:buClr>
              <a:defRPr>
                <a:solidFill>
                  <a:srgbClr val="7F7F7F"/>
                </a:solidFill>
                <a:latin typeface="Arial"/>
                <a:cs typeface="Arial"/>
              </a:defRPr>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7" name="Rectangle 6"/>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0" name="Picture 9" descr="GV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14"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sp>
        <p:nvSpPr>
          <p:cNvPr id="8" name="Title 1"/>
          <p:cNvSpPr>
            <a:spLocks noGrp="1"/>
          </p:cNvSpPr>
          <p:nvPr>
            <p:ph type="title"/>
          </p:nvPr>
        </p:nvSpPr>
        <p:spPr>
          <a:xfrm>
            <a:off x="454365" y="0"/>
            <a:ext cx="8229600" cy="857250"/>
          </a:xfrm>
          <a:prstGeom prst="rect">
            <a:avLst/>
          </a:prstGeom>
        </p:spPr>
        <p:txBody>
          <a:bodyPr>
            <a:normAutofit/>
          </a:bodyPr>
          <a:lstStyle>
            <a:lvl1pPr algn="l">
              <a:defRPr sz="3800">
                <a:solidFill>
                  <a:srgbClr val="3F0047"/>
                </a:solidFill>
                <a:latin typeface="+mn-lt"/>
              </a:defRPr>
            </a:lvl1pPr>
          </a:lstStyle>
          <a:p>
            <a:r>
              <a:rPr lang="fr-CA" dirty="0"/>
              <a:t>Click to </a:t>
            </a:r>
            <a:r>
              <a:rPr lang="fr-CA" dirty="0" err="1"/>
              <a:t>edit</a:t>
            </a:r>
            <a:r>
              <a:rPr lang="fr-CA" dirty="0"/>
              <a:t> Master </a:t>
            </a:r>
            <a:r>
              <a:rPr lang="fr-CA" dirty="0" err="1"/>
              <a:t>title</a:t>
            </a:r>
            <a:r>
              <a:rPr lang="fr-CA" dirty="0"/>
              <a:t> style</a:t>
            </a:r>
            <a:endParaRPr lang="en-US" dirty="0"/>
          </a:p>
        </p:txBody>
      </p:sp>
    </p:spTree>
    <p:extLst>
      <p:ext uri="{BB962C8B-B14F-4D97-AF65-F5344CB8AC3E}">
        <p14:creationId xmlns:p14="http://schemas.microsoft.com/office/powerpoint/2010/main" val="454063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ummary">
    <p:bg>
      <p:bgPr>
        <a:blipFill dpi="0" rotWithShape="1">
          <a:blip r:embed="rId2" cstate="screen">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454365" y="0"/>
            <a:ext cx="8229600" cy="857250"/>
          </a:xfrm>
          <a:prstGeom prst="rect">
            <a:avLst/>
          </a:prstGeom>
        </p:spPr>
        <p:txBody>
          <a:bodyPr>
            <a:normAutofit/>
          </a:bodyPr>
          <a:lstStyle>
            <a:lvl1pPr algn="l">
              <a:defRPr sz="3800">
                <a:solidFill>
                  <a:srgbClr val="3F0047"/>
                </a:solidFill>
                <a:latin typeface="+mn-lt"/>
              </a:defRPr>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13" name="Content Placeholder 2"/>
          <p:cNvSpPr>
            <a:spLocks noGrp="1"/>
          </p:cNvSpPr>
          <p:nvPr>
            <p:ph idx="1"/>
          </p:nvPr>
        </p:nvSpPr>
        <p:spPr>
          <a:xfrm>
            <a:off x="457200" y="927760"/>
            <a:ext cx="8229600" cy="2898491"/>
          </a:xfrm>
          <a:prstGeom prst="rect">
            <a:avLst/>
          </a:prstGeom>
        </p:spPr>
        <p:txBody>
          <a:bodyPr>
            <a:normAutofit/>
          </a:bodyPr>
          <a:lstStyle>
            <a:lvl1pPr marL="342900" indent="-342900">
              <a:buClr>
                <a:srgbClr val="3F0047"/>
              </a:buClr>
              <a:buFont typeface="Arial"/>
              <a:buChar char="•"/>
              <a:defRPr>
                <a:solidFill>
                  <a:srgbClr val="7F7F7F"/>
                </a:solidFill>
                <a:latin typeface="Arial"/>
                <a:cs typeface="Arial"/>
              </a:defRPr>
            </a:lvl1pPr>
            <a:lvl2pPr>
              <a:buClr>
                <a:srgbClr val="3F0047"/>
              </a:buClr>
              <a:defRPr>
                <a:solidFill>
                  <a:srgbClr val="7F7F7F"/>
                </a:solidFill>
                <a:latin typeface="Arial"/>
                <a:cs typeface="Arial"/>
              </a:defRPr>
            </a:lvl2pPr>
            <a:lvl3pPr marL="1143000" indent="-228600">
              <a:buClr>
                <a:srgbClr val="3F0047"/>
              </a:buClr>
              <a:buSzPct val="80000"/>
              <a:buFont typeface="Arial"/>
              <a:buChar char="•"/>
              <a:defRPr>
                <a:solidFill>
                  <a:srgbClr val="7F7F7F"/>
                </a:solidFill>
                <a:latin typeface="Arial"/>
                <a:cs typeface="Arial"/>
              </a:defRPr>
            </a:lvl3pPr>
            <a:lvl4pPr>
              <a:buClr>
                <a:srgbClr val="3F0047"/>
              </a:buClr>
              <a:defRPr>
                <a:solidFill>
                  <a:srgbClr val="7F7F7F"/>
                </a:solidFill>
                <a:latin typeface="Arial"/>
                <a:cs typeface="Arial"/>
              </a:defRPr>
            </a:lvl4pPr>
            <a:lvl5pPr>
              <a:buClr>
                <a:srgbClr val="3F0047"/>
              </a:buClr>
              <a:defRPr>
                <a:solidFill>
                  <a:srgbClr val="7F7F7F"/>
                </a:solidFill>
                <a:latin typeface="Arial"/>
                <a:cs typeface="Arial"/>
              </a:defRPr>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3" name="Content Placeholder 2"/>
          <p:cNvSpPr>
            <a:spLocks noGrp="1"/>
          </p:cNvSpPr>
          <p:nvPr>
            <p:ph sz="quarter" idx="10" hasCustomPrompt="1"/>
          </p:nvPr>
        </p:nvSpPr>
        <p:spPr>
          <a:xfrm>
            <a:off x="0" y="4834857"/>
            <a:ext cx="9144000" cy="276999"/>
          </a:xfrm>
          <a:prstGeom prst="rect">
            <a:avLst/>
          </a:prstGeom>
          <a:solidFill>
            <a:srgbClr val="0D70C0"/>
          </a:solidFill>
          <a:ln>
            <a:noFill/>
          </a:ln>
        </p:spPr>
        <p:txBody>
          <a:bodyPr vert="horz" anchor="b" anchorCtr="0">
            <a:spAutoFit/>
          </a:bodyPr>
          <a:lstStyle>
            <a:lvl1pPr marL="0" marR="0" indent="0" algn="ctr" defTabSz="457200" rtl="0" eaLnBrk="1" fontAlgn="auto" latinLnBrk="0" hangingPunct="1">
              <a:lnSpc>
                <a:spcPct val="100000"/>
              </a:lnSpc>
              <a:spcBef>
                <a:spcPct val="20000"/>
              </a:spcBef>
              <a:spcAft>
                <a:spcPts val="0"/>
              </a:spcAft>
              <a:buClrTx/>
              <a:buSzTx/>
              <a:buFontTx/>
              <a:buNone/>
              <a:tabLst/>
              <a:defRPr sz="1200" baseline="0">
                <a:solidFill>
                  <a:schemeClr val="bg1"/>
                </a:solidFill>
                <a:latin typeface="Arial"/>
                <a:cs typeface="Arial"/>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lang="fr-CA" dirty="0" err="1"/>
              <a:t>Summary</a:t>
            </a:r>
            <a:r>
              <a:rPr lang="fr-CA" dirty="0"/>
              <a:t> </a:t>
            </a:r>
            <a:r>
              <a:rPr lang="fr-CA" dirty="0" err="1"/>
              <a:t>Text</a:t>
            </a:r>
            <a:r>
              <a:rPr lang="fr-CA" dirty="0"/>
              <a:t> </a:t>
            </a:r>
            <a:r>
              <a:rPr lang="fr-CA" dirty="0" err="1"/>
              <a:t>Here</a:t>
            </a:r>
            <a:r>
              <a:rPr lang="fr-CA" dirty="0"/>
              <a:t> </a:t>
            </a:r>
            <a:endParaRPr lang="en-US" dirty="0"/>
          </a:p>
        </p:txBody>
      </p:sp>
      <p:sp>
        <p:nvSpPr>
          <p:cNvPr id="9" name="Rectangle 8"/>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918991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screen">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a:prstGeom prst="rect">
            <a:avLst/>
          </a:prstGeom>
        </p:spPr>
        <p:txBody>
          <a:bodyPr>
            <a:normAutofit/>
          </a:bodyPr>
          <a:lstStyle>
            <a:lvl1pPr algn="l">
              <a:defRPr sz="3800">
                <a:solidFill>
                  <a:srgbClr val="3F0047"/>
                </a:solidFill>
                <a:latin typeface="Arial"/>
                <a:cs typeface="Arial"/>
              </a:defRPr>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Content Placeholder 2"/>
          <p:cNvSpPr>
            <a:spLocks noGrp="1"/>
          </p:cNvSpPr>
          <p:nvPr>
            <p:ph sz="half" idx="1"/>
          </p:nvPr>
        </p:nvSpPr>
        <p:spPr>
          <a:xfrm>
            <a:off x="457200" y="875715"/>
            <a:ext cx="4038600" cy="3394472"/>
          </a:xfrm>
          <a:prstGeom prst="rect">
            <a:avLst/>
          </a:prstGeom>
        </p:spPr>
        <p:txBody>
          <a:bodyPr>
            <a:normAutofit/>
          </a:bodyPr>
          <a:lstStyle>
            <a:lvl1pPr marL="342900" indent="-342900">
              <a:buClr>
                <a:srgbClr val="3F0047"/>
              </a:buClr>
              <a:buFont typeface="Arial"/>
              <a:buChar char="•"/>
              <a:defRPr sz="2800">
                <a:solidFill>
                  <a:srgbClr val="7F7F7F"/>
                </a:solidFill>
                <a:latin typeface="Arial"/>
                <a:cs typeface="Arial"/>
              </a:defRPr>
            </a:lvl1pPr>
            <a:lvl2pPr>
              <a:buClr>
                <a:srgbClr val="3F0047"/>
              </a:buClr>
              <a:defRPr sz="2400">
                <a:solidFill>
                  <a:srgbClr val="7F7F7F"/>
                </a:solidFill>
                <a:latin typeface="Arial"/>
                <a:cs typeface="Arial"/>
              </a:defRPr>
            </a:lvl2pPr>
            <a:lvl3pPr marL="1143000" indent="-228600">
              <a:buClr>
                <a:srgbClr val="3F0047"/>
              </a:buClr>
              <a:buSzPct val="80000"/>
              <a:buFont typeface="Arial"/>
              <a:buChar char="•"/>
              <a:defRPr sz="2000">
                <a:solidFill>
                  <a:srgbClr val="7F7F7F"/>
                </a:solidFill>
                <a:latin typeface="Arial"/>
                <a:cs typeface="Arial"/>
              </a:defRPr>
            </a:lvl3pPr>
            <a:lvl4pPr>
              <a:buClr>
                <a:srgbClr val="3F0047"/>
              </a:buClr>
              <a:defRPr sz="1800">
                <a:solidFill>
                  <a:srgbClr val="7F7F7F"/>
                </a:solidFill>
                <a:latin typeface="Arial"/>
                <a:cs typeface="Arial"/>
              </a:defRPr>
            </a:lvl4pPr>
            <a:lvl5pPr>
              <a:buClr>
                <a:srgbClr val="3F0047"/>
              </a:buClr>
              <a:defRPr sz="1800">
                <a:solidFill>
                  <a:srgbClr val="7F7F7F"/>
                </a:solidFill>
                <a:latin typeface="Arial"/>
                <a:cs typeface="Arial"/>
              </a:defRPr>
            </a:lvl5pPr>
            <a:lvl6pPr>
              <a:defRPr sz="1800"/>
            </a:lvl6pPr>
            <a:lvl7pPr>
              <a:defRPr sz="1800"/>
            </a:lvl7pPr>
            <a:lvl8pPr>
              <a:defRPr sz="1800"/>
            </a:lvl8pPr>
            <a:lvl9pPr>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4" name="Content Placeholder 3"/>
          <p:cNvSpPr>
            <a:spLocks noGrp="1"/>
          </p:cNvSpPr>
          <p:nvPr>
            <p:ph sz="half" idx="2"/>
          </p:nvPr>
        </p:nvSpPr>
        <p:spPr>
          <a:xfrm>
            <a:off x="4648200" y="875715"/>
            <a:ext cx="4038600" cy="3394472"/>
          </a:xfrm>
          <a:prstGeom prst="rect">
            <a:avLst/>
          </a:prstGeom>
        </p:spPr>
        <p:txBody>
          <a:bodyPr>
            <a:normAutofit/>
          </a:bodyPr>
          <a:lstStyle>
            <a:lvl1pPr marL="342900" indent="-342900">
              <a:buClr>
                <a:srgbClr val="3F0047"/>
              </a:buClr>
              <a:buFont typeface="Arial"/>
              <a:buChar char="•"/>
              <a:defRPr sz="2800">
                <a:solidFill>
                  <a:srgbClr val="7F7F7F"/>
                </a:solidFill>
                <a:latin typeface="Arial"/>
                <a:cs typeface="Arial"/>
              </a:defRPr>
            </a:lvl1pPr>
            <a:lvl2pPr>
              <a:buClr>
                <a:srgbClr val="3F0047"/>
              </a:buClr>
              <a:defRPr sz="2400">
                <a:solidFill>
                  <a:srgbClr val="7F7F7F"/>
                </a:solidFill>
                <a:latin typeface="Arial"/>
                <a:cs typeface="Arial"/>
              </a:defRPr>
            </a:lvl2pPr>
            <a:lvl3pPr marL="1143000" indent="-228600">
              <a:buClr>
                <a:srgbClr val="3F0047"/>
              </a:buClr>
              <a:buFont typeface="Arial"/>
              <a:buChar char="•"/>
              <a:defRPr sz="2000">
                <a:solidFill>
                  <a:srgbClr val="7F7F7F"/>
                </a:solidFill>
                <a:latin typeface="Arial"/>
                <a:cs typeface="Arial"/>
              </a:defRPr>
            </a:lvl3pPr>
            <a:lvl4pPr>
              <a:buClr>
                <a:srgbClr val="3F0047"/>
              </a:buClr>
              <a:defRPr sz="1800">
                <a:solidFill>
                  <a:srgbClr val="7F7F7F"/>
                </a:solidFill>
                <a:latin typeface="Arial"/>
                <a:cs typeface="Arial"/>
              </a:defRPr>
            </a:lvl4pPr>
            <a:lvl5pPr>
              <a:buClr>
                <a:srgbClr val="3F0047"/>
              </a:buClr>
              <a:defRPr sz="1800">
                <a:solidFill>
                  <a:srgbClr val="7F7F7F"/>
                </a:solidFill>
                <a:latin typeface="Arial"/>
                <a:cs typeface="Arial"/>
              </a:defRPr>
            </a:lvl5pPr>
            <a:lvl6pPr>
              <a:defRPr sz="1800"/>
            </a:lvl6pPr>
            <a:lvl7pPr>
              <a:defRPr sz="1800"/>
            </a:lvl7pPr>
            <a:lvl8pPr>
              <a:defRPr sz="1800"/>
            </a:lvl8pPr>
            <a:lvl9pPr>
              <a:defRPr sz="18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8" name="Rectangle 7"/>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pic>
        <p:nvPicPr>
          <p:cNvPr id="12" name="Picture 11" descr="GV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Tree>
    <p:extLst>
      <p:ext uri="{BB962C8B-B14F-4D97-AF65-F5344CB8AC3E}">
        <p14:creationId xmlns:p14="http://schemas.microsoft.com/office/powerpoint/2010/main" val="1679190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screen">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780662"/>
            <a:ext cx="4040188" cy="808822"/>
          </a:xfrm>
          <a:prstGeom prst="rect">
            <a:avLst/>
          </a:prstGeom>
        </p:spPr>
        <p:txBody>
          <a:bodyPr anchor="b">
            <a:normAutofit/>
          </a:bodyPr>
          <a:lstStyle>
            <a:lvl1pPr marL="0" indent="0">
              <a:buNone/>
              <a:defRPr sz="2400" b="1">
                <a:solidFill>
                  <a:srgbClr val="3F0047"/>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Click to </a:t>
            </a:r>
            <a:r>
              <a:rPr lang="fr-CA" dirty="0" err="1"/>
              <a:t>edit</a:t>
            </a:r>
            <a:r>
              <a:rPr lang="fr-CA" dirty="0"/>
              <a:t> Master </a:t>
            </a:r>
            <a:r>
              <a:rPr lang="fr-CA" dirty="0" err="1"/>
              <a:t>text</a:t>
            </a:r>
            <a:r>
              <a:rPr lang="fr-CA" dirty="0"/>
              <a:t> styles</a:t>
            </a:r>
          </a:p>
        </p:txBody>
      </p:sp>
      <p:sp>
        <p:nvSpPr>
          <p:cNvPr id="4" name="Content Placeholder 3"/>
          <p:cNvSpPr>
            <a:spLocks noGrp="1"/>
          </p:cNvSpPr>
          <p:nvPr>
            <p:ph sz="half" idx="2"/>
          </p:nvPr>
        </p:nvSpPr>
        <p:spPr>
          <a:xfrm>
            <a:off x="457200" y="1589483"/>
            <a:ext cx="4040188" cy="2963466"/>
          </a:xfrm>
          <a:prstGeom prst="rect">
            <a:avLst/>
          </a:prstGeom>
        </p:spPr>
        <p:txBody>
          <a:bodyPr>
            <a:normAutofit/>
          </a:bodyPr>
          <a:lstStyle>
            <a:lvl1pPr marL="342900" indent="-342900">
              <a:buClr>
                <a:srgbClr val="3F0047"/>
              </a:buClr>
              <a:buFont typeface="Arial"/>
              <a:buChar char="•"/>
              <a:defRPr sz="2400">
                <a:solidFill>
                  <a:srgbClr val="7F7F7F"/>
                </a:solidFill>
                <a:latin typeface="Arial"/>
                <a:cs typeface="Arial"/>
              </a:defRPr>
            </a:lvl1pPr>
            <a:lvl2pPr>
              <a:buClr>
                <a:srgbClr val="3F0047"/>
              </a:buClr>
              <a:defRPr sz="2000">
                <a:solidFill>
                  <a:srgbClr val="7F7F7F"/>
                </a:solidFill>
                <a:latin typeface="Arial"/>
                <a:cs typeface="Arial"/>
              </a:defRPr>
            </a:lvl2pPr>
            <a:lvl3pPr marL="1143000" indent="-228600">
              <a:buClr>
                <a:srgbClr val="3F0047"/>
              </a:buClr>
              <a:buSzPct val="80000"/>
              <a:buFont typeface="Arial"/>
              <a:buChar char="•"/>
              <a:defRPr sz="1800">
                <a:solidFill>
                  <a:srgbClr val="7F7F7F"/>
                </a:solidFill>
                <a:latin typeface="Arial"/>
                <a:cs typeface="Arial"/>
              </a:defRPr>
            </a:lvl3pPr>
            <a:lvl4pPr>
              <a:buClr>
                <a:srgbClr val="3F0047"/>
              </a:buClr>
              <a:defRPr sz="1600">
                <a:solidFill>
                  <a:srgbClr val="7F7F7F"/>
                </a:solidFill>
                <a:latin typeface="Arial"/>
                <a:cs typeface="Arial"/>
              </a:defRPr>
            </a:lvl4pPr>
            <a:lvl5pPr>
              <a:buClr>
                <a:srgbClr val="3F0047"/>
              </a:buClr>
              <a:defRPr sz="1600">
                <a:solidFill>
                  <a:srgbClr val="7F7F7F"/>
                </a:solidFill>
                <a:latin typeface="Arial"/>
                <a:cs typeface="Arial"/>
              </a:defRPr>
            </a:lvl5pPr>
            <a:lvl6pPr>
              <a:defRPr sz="1600"/>
            </a:lvl6pPr>
            <a:lvl7pPr>
              <a:defRPr sz="1600"/>
            </a:lvl7pPr>
            <a:lvl8pPr>
              <a:defRPr sz="1600"/>
            </a:lvl8pPr>
            <a:lvl9pPr>
              <a:defRPr sz="1600"/>
            </a:lvl9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5" name="Text Placeholder 4"/>
          <p:cNvSpPr>
            <a:spLocks noGrp="1"/>
          </p:cNvSpPr>
          <p:nvPr>
            <p:ph type="body" sz="quarter" idx="3"/>
          </p:nvPr>
        </p:nvSpPr>
        <p:spPr>
          <a:xfrm>
            <a:off x="4645026" y="780662"/>
            <a:ext cx="4041775" cy="808822"/>
          </a:xfrm>
          <a:prstGeom prst="rect">
            <a:avLst/>
          </a:prstGeom>
        </p:spPr>
        <p:txBody>
          <a:bodyPr anchor="b">
            <a:normAutofit/>
          </a:bodyPr>
          <a:lstStyle>
            <a:lvl1pPr marL="0" indent="0">
              <a:buNone/>
              <a:defRPr sz="2400" b="1">
                <a:solidFill>
                  <a:srgbClr val="3F0047"/>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a:t>Click to </a:t>
            </a:r>
            <a:r>
              <a:rPr lang="fr-CA" dirty="0" err="1"/>
              <a:t>edit</a:t>
            </a:r>
            <a:r>
              <a:rPr lang="fr-CA" dirty="0"/>
              <a:t> Master </a:t>
            </a:r>
            <a:r>
              <a:rPr lang="fr-CA" dirty="0" err="1"/>
              <a:t>text</a:t>
            </a:r>
            <a:r>
              <a:rPr lang="fr-CA" dirty="0"/>
              <a:t> styles</a:t>
            </a:r>
          </a:p>
        </p:txBody>
      </p:sp>
      <p:sp>
        <p:nvSpPr>
          <p:cNvPr id="6" name="Content Placeholder 5"/>
          <p:cNvSpPr>
            <a:spLocks noGrp="1"/>
          </p:cNvSpPr>
          <p:nvPr>
            <p:ph sz="quarter" idx="4"/>
          </p:nvPr>
        </p:nvSpPr>
        <p:spPr>
          <a:xfrm>
            <a:off x="4645026" y="1589483"/>
            <a:ext cx="4041775" cy="2963466"/>
          </a:xfrm>
          <a:prstGeom prst="rect">
            <a:avLst/>
          </a:prstGeom>
        </p:spPr>
        <p:txBody>
          <a:bodyPr>
            <a:normAutofit/>
          </a:bodyPr>
          <a:lstStyle>
            <a:lvl1pPr marL="342900" indent="-342900">
              <a:buClr>
                <a:srgbClr val="3F0047"/>
              </a:buClr>
              <a:buFont typeface="Arial"/>
              <a:buChar char="•"/>
              <a:defRPr sz="2400">
                <a:solidFill>
                  <a:srgbClr val="7F7F7F"/>
                </a:solidFill>
                <a:latin typeface="Arial"/>
                <a:cs typeface="Arial"/>
              </a:defRPr>
            </a:lvl1pPr>
            <a:lvl2pPr>
              <a:buClr>
                <a:srgbClr val="3F0047"/>
              </a:buClr>
              <a:defRPr sz="2000">
                <a:solidFill>
                  <a:srgbClr val="7F7F7F"/>
                </a:solidFill>
                <a:latin typeface="Arial"/>
                <a:cs typeface="Arial"/>
              </a:defRPr>
            </a:lvl2pPr>
            <a:lvl3pPr marL="1143000" indent="-228600">
              <a:buClr>
                <a:srgbClr val="3F0047"/>
              </a:buClr>
              <a:buSzPct val="80000"/>
              <a:buFont typeface="Arial"/>
              <a:buChar char="•"/>
              <a:defRPr sz="1800">
                <a:solidFill>
                  <a:srgbClr val="7F7F7F"/>
                </a:solidFill>
                <a:latin typeface="Arial"/>
                <a:cs typeface="Arial"/>
              </a:defRPr>
            </a:lvl3pPr>
            <a:lvl4pPr>
              <a:buClr>
                <a:srgbClr val="3F0047"/>
              </a:buClr>
              <a:defRPr sz="1600">
                <a:solidFill>
                  <a:srgbClr val="7F7F7F"/>
                </a:solidFill>
                <a:latin typeface="Arial"/>
                <a:cs typeface="Arial"/>
              </a:defRPr>
            </a:lvl4pPr>
            <a:lvl5pPr>
              <a:buClr>
                <a:srgbClr val="3F0047"/>
              </a:buClr>
              <a:defRPr sz="1600">
                <a:solidFill>
                  <a:srgbClr val="7F7F7F"/>
                </a:solidFill>
                <a:latin typeface="Arial"/>
                <a:cs typeface="Arial"/>
              </a:defRPr>
            </a:lvl5pPr>
            <a:lvl6pPr>
              <a:defRPr sz="1600"/>
            </a:lvl6pPr>
            <a:lvl7pPr>
              <a:defRPr sz="1600"/>
            </a:lvl7pPr>
            <a:lvl8pPr>
              <a:defRPr sz="1600"/>
            </a:lvl8pPr>
            <a:lvl9pPr>
              <a:defRPr sz="1600"/>
            </a:lvl9pPr>
          </a:lstStyle>
          <a:p>
            <a:pPr lvl="0"/>
            <a:r>
              <a:rPr lang="fr-CA" dirty="0"/>
              <a:t>Click to edit Master text styles</a:t>
            </a:r>
          </a:p>
          <a:p>
            <a:pPr lvl="1"/>
            <a:r>
              <a:rPr lang="fr-CA" dirty="0"/>
              <a:t>Second level</a:t>
            </a:r>
          </a:p>
          <a:p>
            <a:pPr lvl="2"/>
            <a:r>
              <a:rPr lang="fr-CA" dirty="0"/>
              <a:t>Third level</a:t>
            </a:r>
          </a:p>
          <a:p>
            <a:pPr lvl="3"/>
            <a:r>
              <a:rPr lang="fr-CA" dirty="0"/>
              <a:t>Fourth level</a:t>
            </a:r>
          </a:p>
          <a:p>
            <a:pPr lvl="4"/>
            <a:r>
              <a:rPr lang="fr-CA" dirty="0"/>
              <a:t>Fifth level</a:t>
            </a:r>
            <a:endParaRPr lang="en-US" dirty="0"/>
          </a:p>
        </p:txBody>
      </p:sp>
      <p:sp>
        <p:nvSpPr>
          <p:cNvPr id="10" name="Rectangle 9"/>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4" name="Picture 13" descr="GV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15" name="Slide Number Placeholder 5"/>
          <p:cNvSpPr>
            <a:spLocks noGrp="1"/>
          </p:cNvSpPr>
          <p:nvPr>
            <p:ph type="sldNum" sz="quarter" idx="10"/>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sp>
        <p:nvSpPr>
          <p:cNvPr id="8" name="Text Placeholder 7"/>
          <p:cNvSpPr>
            <a:spLocks noGrp="1"/>
          </p:cNvSpPr>
          <p:nvPr>
            <p:ph type="body" sz="quarter" idx="11"/>
          </p:nvPr>
        </p:nvSpPr>
        <p:spPr>
          <a:xfrm>
            <a:off x="457200" y="0"/>
            <a:ext cx="8229600" cy="703262"/>
          </a:xfrm>
          <a:prstGeom prst="rect">
            <a:avLst/>
          </a:prstGeom>
        </p:spPr>
        <p:txBody>
          <a:bodyPr vert="horz">
            <a:normAutofit/>
          </a:bodyPr>
          <a:lstStyle>
            <a:lvl1pPr marL="0" indent="0">
              <a:buFontTx/>
              <a:buNone/>
              <a:defRPr sz="3800">
                <a:latin typeface="Arial"/>
                <a:cs typeface="Arial"/>
              </a:defRPr>
            </a:lvl1pPr>
            <a:lvl2pPr marL="457200" indent="0">
              <a:buFontTx/>
              <a:buNone/>
              <a:defRPr sz="4400">
                <a:latin typeface="Arial"/>
                <a:cs typeface="Arial"/>
              </a:defRPr>
            </a:lvl2pPr>
            <a:lvl3pPr marL="914400" indent="0">
              <a:buFontTx/>
              <a:buNone/>
              <a:defRPr sz="4400">
                <a:latin typeface="Arial"/>
                <a:cs typeface="Arial"/>
              </a:defRPr>
            </a:lvl3pPr>
            <a:lvl4pPr marL="1371600" indent="0">
              <a:buFontTx/>
              <a:buNone/>
              <a:defRPr sz="4400">
                <a:latin typeface="Arial"/>
                <a:cs typeface="Arial"/>
              </a:defRPr>
            </a:lvl4pPr>
            <a:lvl5pPr marL="1828800" indent="0">
              <a:buFontTx/>
              <a:buNone/>
              <a:defRPr sz="4400">
                <a:latin typeface="Arial"/>
                <a:cs typeface="Arial"/>
              </a:defRPr>
            </a:lvl5pPr>
          </a:lstStyle>
          <a:p>
            <a:pPr lvl="0"/>
            <a:r>
              <a:rPr lang="fr-CA" dirty="0"/>
              <a:t>Click to </a:t>
            </a:r>
            <a:r>
              <a:rPr lang="fr-CA" dirty="0" err="1"/>
              <a:t>edit</a:t>
            </a:r>
            <a:r>
              <a:rPr lang="fr-CA" dirty="0"/>
              <a:t> Master</a:t>
            </a:r>
            <a:endParaRPr lang="en-US" dirty="0"/>
          </a:p>
        </p:txBody>
      </p:sp>
    </p:spTree>
    <p:extLst>
      <p:ext uri="{BB962C8B-B14F-4D97-AF65-F5344CB8AC3E}">
        <p14:creationId xmlns:p14="http://schemas.microsoft.com/office/powerpoint/2010/main" val="318800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ogo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09175"/>
            <a:ext cx="9144000" cy="672669"/>
          </a:xfrm>
          <a:prstGeom prst="rect">
            <a:avLst/>
          </a:prstGeom>
        </p:spPr>
        <p:txBody>
          <a:bodyPr>
            <a:normAutofit/>
          </a:bodyPr>
          <a:lstStyle>
            <a:lvl1pPr marL="0" indent="0" algn="ctr">
              <a:buNone/>
              <a:defRPr>
                <a:solidFill>
                  <a:srgbClr val="7F7F7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8" name="Rectangle 7"/>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grpSp>
        <p:nvGrpSpPr>
          <p:cNvPr id="9" name="Group 8"/>
          <p:cNvGrpSpPr/>
          <p:nvPr userDrawn="1"/>
        </p:nvGrpSpPr>
        <p:grpSpPr>
          <a:xfrm>
            <a:off x="1466853" y="2544018"/>
            <a:ext cx="6064394" cy="1464806"/>
            <a:chOff x="1466853" y="3755652"/>
            <a:chExt cx="6064394" cy="1464806"/>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0611" y="4146951"/>
              <a:ext cx="2830636" cy="748200"/>
            </a:xfrm>
            <a:prstGeom prst="rect">
              <a:avLst/>
            </a:prstGeom>
          </p:spPr>
        </p:pic>
        <p:pic>
          <p:nvPicPr>
            <p:cNvPr id="11" name="Picture 10" descr="GV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66853" y="3755652"/>
              <a:ext cx="2929610" cy="1464806"/>
            </a:xfrm>
            <a:prstGeom prst="rect">
              <a:avLst/>
            </a:prstGeom>
          </p:spPr>
        </p:pic>
      </p:grpSp>
      <p:sp>
        <p:nvSpPr>
          <p:cNvPr id="19" name="Content Placeholder 17"/>
          <p:cNvSpPr>
            <a:spLocks noGrp="1"/>
          </p:cNvSpPr>
          <p:nvPr>
            <p:ph sz="quarter" idx="12" hasCustomPrompt="1"/>
          </p:nvPr>
        </p:nvSpPr>
        <p:spPr>
          <a:xfrm>
            <a:off x="726365" y="3966488"/>
            <a:ext cx="2279650" cy="632499"/>
          </a:xfrm>
          <a:prstGeom prst="rect">
            <a:avLst/>
          </a:prstGeom>
          <a:noFill/>
          <a:ln>
            <a:noFill/>
          </a:ln>
        </p:spPr>
        <p:txBody>
          <a:bodyPr vert="horz" anchor="ctr"/>
          <a:lstStyle>
            <a:lvl1pPr marL="0" indent="0" algn="ctr">
              <a:buFontTx/>
              <a:buNone/>
              <a:defRPr sz="1200">
                <a:solidFill>
                  <a:srgbClr val="FF0000"/>
                </a:solidFill>
                <a:latin typeface="Arial"/>
                <a:cs typeface="Arial"/>
              </a:defRPr>
            </a:lvl1pPr>
            <a:lvl2pPr marL="457200" indent="0" algn="ctr">
              <a:buFontTx/>
              <a:buNone/>
              <a:defRPr sz="1200">
                <a:solidFill>
                  <a:schemeClr val="bg1"/>
                </a:solidFill>
              </a:defRPr>
            </a:lvl2pPr>
            <a:lvl3pPr marL="914400" indent="0" algn="ctr">
              <a:buFontTx/>
              <a:buNone/>
              <a:defRPr sz="1200">
                <a:solidFill>
                  <a:schemeClr val="bg1"/>
                </a:solidFill>
              </a:defRPr>
            </a:lvl3pPr>
            <a:lvl4pPr marL="1371600" indent="0" algn="ctr">
              <a:buFontTx/>
              <a:buNone/>
              <a:defRPr sz="1200">
                <a:solidFill>
                  <a:schemeClr val="bg1"/>
                </a:solidFill>
              </a:defRPr>
            </a:lvl4pPr>
            <a:lvl5pPr marL="1828800" indent="0" algn="ctr">
              <a:buFontTx/>
              <a:buNone/>
              <a:defRPr sz="1200">
                <a:solidFill>
                  <a:schemeClr val="bg1"/>
                </a:solidFill>
              </a:defRPr>
            </a:lvl5pPr>
          </a:lstStyle>
          <a:p>
            <a:pPr lvl="0"/>
            <a:r>
              <a:rPr lang="en-US" noProof="0" dirty="0" smtClean="0"/>
              <a:t>DRAG LOGO HERE</a:t>
            </a:r>
            <a:endParaRPr lang="en-US" noProof="0" dirty="0"/>
          </a:p>
        </p:txBody>
      </p:sp>
      <p:sp>
        <p:nvSpPr>
          <p:cNvPr id="23" name="Content Placeholder 17"/>
          <p:cNvSpPr>
            <a:spLocks noGrp="1"/>
          </p:cNvSpPr>
          <p:nvPr>
            <p:ph sz="quarter" idx="13" hasCustomPrompt="1"/>
          </p:nvPr>
        </p:nvSpPr>
        <p:spPr>
          <a:xfrm>
            <a:off x="3423098" y="3966488"/>
            <a:ext cx="2279650" cy="632499"/>
          </a:xfrm>
          <a:prstGeom prst="rect">
            <a:avLst/>
          </a:prstGeom>
          <a:noFill/>
          <a:ln>
            <a:noFill/>
          </a:ln>
        </p:spPr>
        <p:txBody>
          <a:bodyPr vert="horz" anchor="ctr"/>
          <a:lstStyle>
            <a:lvl1pPr marL="0" indent="0" algn="ctr">
              <a:buFontTx/>
              <a:buNone/>
              <a:defRPr sz="1200">
                <a:solidFill>
                  <a:srgbClr val="FF0000"/>
                </a:solidFill>
                <a:latin typeface="Arial"/>
                <a:cs typeface="Arial"/>
              </a:defRPr>
            </a:lvl1pPr>
            <a:lvl2pPr marL="457200" indent="0" algn="ctr">
              <a:buFontTx/>
              <a:buNone/>
              <a:defRPr sz="1200">
                <a:solidFill>
                  <a:schemeClr val="bg1"/>
                </a:solidFill>
              </a:defRPr>
            </a:lvl2pPr>
            <a:lvl3pPr marL="914400" indent="0" algn="ctr">
              <a:buFontTx/>
              <a:buNone/>
              <a:defRPr sz="1200">
                <a:solidFill>
                  <a:schemeClr val="bg1"/>
                </a:solidFill>
              </a:defRPr>
            </a:lvl3pPr>
            <a:lvl4pPr marL="1371600" indent="0" algn="ctr">
              <a:buFontTx/>
              <a:buNone/>
              <a:defRPr sz="1200">
                <a:solidFill>
                  <a:schemeClr val="bg1"/>
                </a:solidFill>
              </a:defRPr>
            </a:lvl4pPr>
            <a:lvl5pPr marL="1828800" indent="0" algn="ctr">
              <a:buFontTx/>
              <a:buNone/>
              <a:defRPr sz="1200">
                <a:solidFill>
                  <a:schemeClr val="bg1"/>
                </a:solidFill>
              </a:defRPr>
            </a:lvl5pPr>
          </a:lstStyle>
          <a:p>
            <a:pPr lvl="0"/>
            <a:r>
              <a:rPr lang="en-US" noProof="0" dirty="0" smtClean="0"/>
              <a:t>DRAG LOGO HERE</a:t>
            </a:r>
            <a:endParaRPr lang="en-US" noProof="0" dirty="0"/>
          </a:p>
        </p:txBody>
      </p:sp>
      <p:sp>
        <p:nvSpPr>
          <p:cNvPr id="24" name="Content Placeholder 17"/>
          <p:cNvSpPr>
            <a:spLocks noGrp="1"/>
          </p:cNvSpPr>
          <p:nvPr>
            <p:ph sz="quarter" idx="14" hasCustomPrompt="1"/>
          </p:nvPr>
        </p:nvSpPr>
        <p:spPr>
          <a:xfrm>
            <a:off x="6120990" y="3966488"/>
            <a:ext cx="2279650" cy="632499"/>
          </a:xfrm>
          <a:prstGeom prst="rect">
            <a:avLst/>
          </a:prstGeom>
          <a:noFill/>
          <a:ln>
            <a:noFill/>
          </a:ln>
        </p:spPr>
        <p:txBody>
          <a:bodyPr vert="horz" anchor="ctr"/>
          <a:lstStyle>
            <a:lvl1pPr marL="0" indent="0" algn="ctr">
              <a:buFontTx/>
              <a:buNone/>
              <a:defRPr sz="1200">
                <a:solidFill>
                  <a:srgbClr val="FF0000"/>
                </a:solidFill>
                <a:latin typeface="Arial"/>
                <a:cs typeface="Arial"/>
              </a:defRPr>
            </a:lvl1pPr>
            <a:lvl2pPr marL="457200" indent="0" algn="ctr">
              <a:buFontTx/>
              <a:buNone/>
              <a:defRPr sz="1200">
                <a:solidFill>
                  <a:schemeClr val="bg1"/>
                </a:solidFill>
              </a:defRPr>
            </a:lvl2pPr>
            <a:lvl3pPr marL="914400" indent="0" algn="ctr">
              <a:buFontTx/>
              <a:buNone/>
              <a:defRPr sz="1200">
                <a:solidFill>
                  <a:schemeClr val="bg1"/>
                </a:solidFill>
              </a:defRPr>
            </a:lvl3pPr>
            <a:lvl4pPr marL="1371600" indent="0" algn="ctr">
              <a:buFontTx/>
              <a:buNone/>
              <a:defRPr sz="1200">
                <a:solidFill>
                  <a:schemeClr val="bg1"/>
                </a:solidFill>
              </a:defRPr>
            </a:lvl4pPr>
            <a:lvl5pPr marL="1828800" indent="0" algn="ctr">
              <a:buFontTx/>
              <a:buNone/>
              <a:defRPr sz="1200">
                <a:solidFill>
                  <a:schemeClr val="bg1"/>
                </a:solidFill>
              </a:defRPr>
            </a:lvl5pPr>
          </a:lstStyle>
          <a:p>
            <a:pPr lvl="0"/>
            <a:r>
              <a:rPr lang="en-US" noProof="0" dirty="0" smtClean="0"/>
              <a:t>DRAG LOGO HERE</a:t>
            </a:r>
            <a:endParaRPr lang="en-US" noProof="0" dirty="0"/>
          </a:p>
        </p:txBody>
      </p:sp>
      <p:sp>
        <p:nvSpPr>
          <p:cNvPr id="13" name="Text Placeholder 19"/>
          <p:cNvSpPr>
            <a:spLocks noGrp="1"/>
          </p:cNvSpPr>
          <p:nvPr>
            <p:ph type="body" sz="quarter" idx="11" hasCustomPrompt="1"/>
          </p:nvPr>
        </p:nvSpPr>
        <p:spPr>
          <a:xfrm>
            <a:off x="0" y="95300"/>
            <a:ext cx="9144000" cy="275134"/>
          </a:xfrm>
          <a:prstGeom prst="rect">
            <a:avLst/>
          </a:prstGeom>
        </p:spPr>
        <p:txBody>
          <a:bodyPr vert="horz"/>
          <a:lstStyle>
            <a:lvl1pPr marL="0" indent="0" algn="ctr">
              <a:buFontTx/>
              <a:buNone/>
              <a:defRPr sz="1000" b="1">
                <a:solidFill>
                  <a:srgbClr val="3F0047"/>
                </a:solidFill>
                <a:latin typeface="Arial"/>
                <a:cs typeface="Arial"/>
              </a:defRPr>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noProof="0" dirty="0" smtClean="0"/>
              <a:t>Month XX, 2018</a:t>
            </a:r>
            <a:endParaRPr lang="en-US" noProof="0" dirty="0"/>
          </a:p>
        </p:txBody>
      </p:sp>
      <p:sp>
        <p:nvSpPr>
          <p:cNvPr id="18" name="Text Placeholder 2"/>
          <p:cNvSpPr>
            <a:spLocks noGrp="1"/>
          </p:cNvSpPr>
          <p:nvPr>
            <p:ph type="body" sz="quarter" idx="15" hasCustomPrompt="1"/>
          </p:nvPr>
        </p:nvSpPr>
        <p:spPr>
          <a:xfrm>
            <a:off x="0" y="661176"/>
            <a:ext cx="9144000" cy="647700"/>
          </a:xfrm>
          <a:prstGeom prst="rect">
            <a:avLst/>
          </a:prstGeom>
        </p:spPr>
        <p:txBody>
          <a:bodyPr vert="horz"/>
          <a:lstStyle>
            <a:lvl1pPr marL="0" indent="0" algn="ctr">
              <a:buFontTx/>
              <a:buNone/>
              <a:defRPr sz="4500">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noProof="0" dirty="0" smtClean="0"/>
              <a:t>Title Goes Here</a:t>
            </a:r>
            <a:endParaRPr lang="en-US" noProof="0" dirty="0"/>
          </a:p>
        </p:txBody>
      </p:sp>
      <p:sp>
        <p:nvSpPr>
          <p:cNvPr id="20" name="TextBox 19"/>
          <p:cNvSpPr txBox="1"/>
          <p:nvPr userDrawn="1"/>
        </p:nvSpPr>
        <p:spPr>
          <a:xfrm>
            <a:off x="0" y="2269790"/>
            <a:ext cx="9143999" cy="369332"/>
          </a:xfrm>
          <a:prstGeom prst="rect">
            <a:avLst/>
          </a:prstGeom>
          <a:noFill/>
        </p:spPr>
        <p:txBody>
          <a:bodyPr wrap="square" rtlCol="0">
            <a:spAutoFit/>
          </a:bodyPr>
          <a:lstStyle/>
          <a:p>
            <a:pPr algn="ctr" fontAlgn="auto">
              <a:spcBef>
                <a:spcPts val="0"/>
              </a:spcBef>
              <a:spcAft>
                <a:spcPts val="0"/>
              </a:spcAft>
            </a:pPr>
            <a:r>
              <a:rPr lang="en-US" sz="1800" b="1" noProof="0" dirty="0">
                <a:solidFill>
                  <a:srgbClr val="FF0000"/>
                </a:solidFill>
                <a:latin typeface="Arial"/>
                <a:ea typeface="+mn-ea"/>
              </a:rPr>
              <a:t>COMPANY CONFIDENTIAL – INTERNAL USE ONLY</a:t>
            </a:r>
            <a:endParaRPr lang="en-US" sz="1800" b="1" cap="all" noProof="0" dirty="0">
              <a:solidFill>
                <a:srgbClr val="FF0000"/>
              </a:solidFill>
              <a:latin typeface="Arial"/>
              <a:ea typeface="+mn-ea"/>
            </a:endParaRPr>
          </a:p>
        </p:txBody>
      </p:sp>
    </p:spTree>
    <p:extLst>
      <p:ext uri="{BB962C8B-B14F-4D97-AF65-F5344CB8AC3E}">
        <p14:creationId xmlns:p14="http://schemas.microsoft.com/office/powerpoint/2010/main" val="8417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screen">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normAutofit/>
          </a:bodyPr>
          <a:lstStyle>
            <a:lvl1pPr algn="l">
              <a:defRPr sz="2000" b="1">
                <a:solidFill>
                  <a:srgbClr val="3F0047"/>
                </a:solidFill>
                <a:latin typeface="Arial"/>
                <a:cs typeface="Arial"/>
              </a:defRPr>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normAutofit/>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dirty="0"/>
              <a:t>Drag </a:t>
            </a:r>
            <a:r>
              <a:rPr lang="fr-CA" dirty="0" err="1"/>
              <a:t>picture</a:t>
            </a:r>
            <a:r>
              <a:rPr lang="fr-CA" dirty="0"/>
              <a:t> to </a:t>
            </a:r>
            <a:r>
              <a:rPr lang="fr-CA" dirty="0" err="1"/>
              <a:t>placeholder</a:t>
            </a:r>
            <a:r>
              <a:rPr lang="fr-CA" dirty="0"/>
              <a:t> or click </a:t>
            </a:r>
            <a:r>
              <a:rPr lang="fr-CA" dirty="0" err="1"/>
              <a:t>icon</a:t>
            </a:r>
            <a:r>
              <a:rPr lang="fr-CA" dirty="0"/>
              <a:t> to </a:t>
            </a:r>
            <a:r>
              <a:rPr lang="fr-CA" dirty="0" err="1"/>
              <a:t>add</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norm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dirty="0"/>
              <a:t>Click to </a:t>
            </a:r>
            <a:r>
              <a:rPr lang="fr-CA" dirty="0" err="1"/>
              <a:t>edit</a:t>
            </a:r>
            <a:r>
              <a:rPr lang="fr-CA" dirty="0"/>
              <a:t> Master </a:t>
            </a:r>
            <a:r>
              <a:rPr lang="fr-CA" dirty="0" err="1"/>
              <a:t>text</a:t>
            </a:r>
            <a:r>
              <a:rPr lang="fr-CA" dirty="0"/>
              <a:t> styles</a:t>
            </a:r>
          </a:p>
        </p:txBody>
      </p:sp>
      <p:sp>
        <p:nvSpPr>
          <p:cNvPr id="8" name="Rectangle 7"/>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2" name="Picture 11" descr="GV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13"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spTree>
    <p:extLst>
      <p:ext uri="{BB962C8B-B14F-4D97-AF65-F5344CB8AC3E}">
        <p14:creationId xmlns:p14="http://schemas.microsoft.com/office/powerpoint/2010/main" val="1480945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cstate="screen">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normAutofit/>
          </a:bodyPr>
          <a:lstStyle>
            <a:lvl1pPr algn="l">
              <a:defRPr sz="2000" b="1">
                <a:solidFill>
                  <a:srgbClr val="3F0047"/>
                </a:solidFill>
                <a:latin typeface="Arial"/>
                <a:cs typeface="Arial"/>
              </a:defRPr>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normAutofit/>
          </a:bodyPr>
          <a:lstStyle>
            <a:lvl1pPr marL="0" indent="0">
              <a:buNone/>
              <a:defRPr sz="1400">
                <a:solidFill>
                  <a:srgbClr val="7F7F7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dirty="0"/>
              <a:t>Click to </a:t>
            </a:r>
            <a:r>
              <a:rPr lang="fr-CA" dirty="0" err="1"/>
              <a:t>edit</a:t>
            </a:r>
            <a:r>
              <a:rPr lang="fr-CA" dirty="0"/>
              <a:t> Master </a:t>
            </a:r>
            <a:r>
              <a:rPr lang="fr-CA" dirty="0" err="1"/>
              <a:t>text</a:t>
            </a:r>
            <a:r>
              <a:rPr lang="fr-CA" dirty="0"/>
              <a:t> styles</a:t>
            </a:r>
          </a:p>
        </p:txBody>
      </p:sp>
      <p:sp>
        <p:nvSpPr>
          <p:cNvPr id="8" name="Rectangle 7"/>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2" name="Picture 11" descr="GV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13"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sp>
        <p:nvSpPr>
          <p:cNvPr id="10" name="Content Placeholder 2"/>
          <p:cNvSpPr>
            <a:spLocks noGrp="1"/>
          </p:cNvSpPr>
          <p:nvPr>
            <p:ph idx="10"/>
          </p:nvPr>
        </p:nvSpPr>
        <p:spPr>
          <a:xfrm>
            <a:off x="3575049" y="204787"/>
            <a:ext cx="5156621" cy="4389835"/>
          </a:xfrm>
          <a:prstGeom prst="rect">
            <a:avLst/>
          </a:prstGeom>
        </p:spPr>
        <p:txBody>
          <a:bodyPr>
            <a:normAutofit/>
          </a:bodyPr>
          <a:lstStyle>
            <a:lvl1pPr marL="342900" indent="-342900">
              <a:buClr>
                <a:srgbClr val="3F0047"/>
              </a:buClr>
              <a:buFont typeface="Arial"/>
              <a:buChar char="•"/>
              <a:defRPr>
                <a:solidFill>
                  <a:srgbClr val="7F7F7F"/>
                </a:solidFill>
                <a:latin typeface="Arial"/>
                <a:cs typeface="Arial"/>
              </a:defRPr>
            </a:lvl1pPr>
            <a:lvl2pPr>
              <a:buClr>
                <a:srgbClr val="3F0047"/>
              </a:buClr>
              <a:defRPr>
                <a:solidFill>
                  <a:srgbClr val="7F7F7F"/>
                </a:solidFill>
                <a:latin typeface="Arial"/>
                <a:cs typeface="Arial"/>
              </a:defRPr>
            </a:lvl2pPr>
            <a:lvl3pPr marL="1143000" indent="-228600">
              <a:buClr>
                <a:srgbClr val="3F0047"/>
              </a:buClr>
              <a:buSzPct val="80000"/>
              <a:buFont typeface="Arial"/>
              <a:buChar char="•"/>
              <a:defRPr>
                <a:solidFill>
                  <a:srgbClr val="7F7F7F"/>
                </a:solidFill>
                <a:latin typeface="Arial"/>
                <a:cs typeface="Arial"/>
              </a:defRPr>
            </a:lvl3pPr>
            <a:lvl4pPr>
              <a:buClr>
                <a:srgbClr val="3F0047"/>
              </a:buClr>
              <a:defRPr>
                <a:solidFill>
                  <a:srgbClr val="7F7F7F"/>
                </a:solidFill>
                <a:latin typeface="Arial"/>
                <a:cs typeface="Arial"/>
              </a:defRPr>
            </a:lvl4pPr>
            <a:lvl5pPr>
              <a:buClr>
                <a:srgbClr val="3F0047"/>
              </a:buClr>
              <a:defRPr>
                <a:solidFill>
                  <a:srgbClr val="7F7F7F"/>
                </a:solidFill>
                <a:latin typeface="Arial"/>
                <a:cs typeface="Arial"/>
              </a:defRPr>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Tree>
    <p:extLst>
      <p:ext uri="{BB962C8B-B14F-4D97-AF65-F5344CB8AC3E}">
        <p14:creationId xmlns:p14="http://schemas.microsoft.com/office/powerpoint/2010/main" val="12183650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8229600" cy="857250"/>
          </a:xfrm>
          <a:prstGeom prst="rect">
            <a:avLst/>
          </a:prstGeom>
        </p:spPr>
        <p:txBody>
          <a:bodyPr>
            <a:normAutofit/>
          </a:bodyPr>
          <a:lstStyle>
            <a:lvl1pPr algn="l">
              <a:defRPr sz="3800">
                <a:solidFill>
                  <a:srgbClr val="3F0047"/>
                </a:solidFill>
                <a:latin typeface="Arial"/>
                <a:cs typeface="Arial"/>
              </a:defRPr>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13" name="Content Placeholder 2"/>
          <p:cNvSpPr>
            <a:spLocks noGrp="1"/>
          </p:cNvSpPr>
          <p:nvPr>
            <p:ph idx="1"/>
          </p:nvPr>
        </p:nvSpPr>
        <p:spPr>
          <a:xfrm>
            <a:off x="457200" y="927760"/>
            <a:ext cx="8229600" cy="3394472"/>
          </a:xfrm>
          <a:prstGeom prst="rect">
            <a:avLst/>
          </a:prstGeom>
        </p:spPr>
        <p:txBody>
          <a:bodyPr>
            <a:normAutofit/>
          </a:bodyPr>
          <a:lstStyle>
            <a:lvl1pPr marL="342900" indent="-342900">
              <a:buClr>
                <a:srgbClr val="3F0047"/>
              </a:buClr>
              <a:buFont typeface="Arial"/>
              <a:buChar char="•"/>
              <a:defRPr>
                <a:solidFill>
                  <a:srgbClr val="7F7F7F"/>
                </a:solidFill>
                <a:latin typeface="Arial"/>
                <a:cs typeface="Arial"/>
              </a:defRPr>
            </a:lvl1pPr>
            <a:lvl2pPr>
              <a:buClr>
                <a:srgbClr val="3F0047"/>
              </a:buClr>
              <a:defRPr>
                <a:solidFill>
                  <a:srgbClr val="7F7F7F"/>
                </a:solidFill>
                <a:latin typeface="Arial"/>
                <a:cs typeface="Arial"/>
              </a:defRPr>
            </a:lvl2pPr>
            <a:lvl3pPr marL="1143000" indent="-228600">
              <a:buClr>
                <a:srgbClr val="3F0047"/>
              </a:buClr>
              <a:buSzPct val="80000"/>
              <a:buFont typeface="Arial"/>
              <a:buChar char="•"/>
              <a:defRPr>
                <a:solidFill>
                  <a:srgbClr val="7F7F7F"/>
                </a:solidFill>
                <a:latin typeface="Arial"/>
                <a:cs typeface="Arial"/>
              </a:defRPr>
            </a:lvl3pPr>
            <a:lvl4pPr>
              <a:buClr>
                <a:srgbClr val="3F0047"/>
              </a:buClr>
              <a:defRPr>
                <a:solidFill>
                  <a:srgbClr val="7F7F7F"/>
                </a:solidFill>
                <a:latin typeface="Arial"/>
                <a:cs typeface="Arial"/>
              </a:defRPr>
            </a:lvl4pPr>
            <a:lvl5pPr>
              <a:buClr>
                <a:srgbClr val="3F0047"/>
              </a:buClr>
              <a:defRPr>
                <a:solidFill>
                  <a:srgbClr val="7F7F7F"/>
                </a:solidFill>
                <a:latin typeface="Arial"/>
                <a:cs typeface="Arial"/>
              </a:defRPr>
            </a:lvl5pPr>
          </a:lstStyle>
          <a:p>
            <a:pPr lvl="0"/>
            <a:r>
              <a:rPr lang="fr-CA" dirty="0"/>
              <a:t>Click to </a:t>
            </a:r>
            <a:r>
              <a:rPr lang="fr-CA" dirty="0" err="1"/>
              <a:t>edit</a:t>
            </a:r>
            <a:r>
              <a:rPr lang="fr-CA" dirty="0"/>
              <a:t> Master </a:t>
            </a:r>
            <a:r>
              <a:rPr lang="fr-CA" dirty="0" err="1"/>
              <a:t>text</a:t>
            </a:r>
            <a:r>
              <a:rPr lang="fr-CA" dirty="0"/>
              <a:t> styles</a:t>
            </a:r>
          </a:p>
          <a:p>
            <a:pPr lvl="1"/>
            <a:r>
              <a:rPr lang="fr-CA" dirty="0"/>
              <a:t>Second </a:t>
            </a:r>
            <a:r>
              <a:rPr lang="fr-CA" dirty="0" err="1"/>
              <a:t>level</a:t>
            </a:r>
            <a:endParaRPr lang="fr-CA" dirty="0"/>
          </a:p>
          <a:p>
            <a:pPr lvl="2"/>
            <a:r>
              <a:rPr lang="fr-CA" dirty="0" err="1"/>
              <a:t>Third</a:t>
            </a:r>
            <a:r>
              <a:rPr lang="fr-CA" dirty="0"/>
              <a:t> </a:t>
            </a:r>
            <a:r>
              <a:rPr lang="fr-CA" dirty="0" err="1"/>
              <a:t>level</a:t>
            </a:r>
            <a:endParaRPr lang="fr-CA" dirty="0"/>
          </a:p>
          <a:p>
            <a:pPr lvl="3"/>
            <a:r>
              <a:rPr lang="fr-CA" dirty="0" err="1"/>
              <a:t>Fourth</a:t>
            </a:r>
            <a:r>
              <a:rPr lang="fr-CA" dirty="0"/>
              <a:t> </a:t>
            </a:r>
            <a:r>
              <a:rPr lang="fr-CA" dirty="0" err="1"/>
              <a:t>level</a:t>
            </a:r>
            <a:endParaRPr lang="fr-CA" dirty="0"/>
          </a:p>
          <a:p>
            <a:pPr lvl="4"/>
            <a:r>
              <a:rPr lang="fr-CA" dirty="0" err="1"/>
              <a:t>Fifth</a:t>
            </a:r>
            <a:r>
              <a:rPr lang="fr-CA" dirty="0"/>
              <a:t> </a:t>
            </a:r>
            <a:r>
              <a:rPr lang="fr-CA" dirty="0" err="1"/>
              <a:t>level</a:t>
            </a:r>
            <a:endParaRPr lang="en-US" dirty="0"/>
          </a:p>
        </p:txBody>
      </p:sp>
      <p:sp>
        <p:nvSpPr>
          <p:cNvPr id="7" name="Rectangle 6"/>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9" name="Picture 8" descr="GV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11"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spTree>
    <p:extLst>
      <p:ext uri="{BB962C8B-B14F-4D97-AF65-F5344CB8AC3E}">
        <p14:creationId xmlns:p14="http://schemas.microsoft.com/office/powerpoint/2010/main" val="2393566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licated Graphic">
    <p:bg>
      <p:bgPr>
        <a:blipFill dpi="0" rotWithShape="1">
          <a:blip r:embed="rId2" cstate="screen">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0"/>
            <a:ext cx="8229600" cy="857250"/>
          </a:xfrm>
          <a:prstGeom prst="rect">
            <a:avLst/>
          </a:prstGeom>
        </p:spPr>
        <p:txBody>
          <a:bodyPr>
            <a:normAutofit/>
          </a:bodyPr>
          <a:lstStyle>
            <a:lvl1pPr algn="ctr">
              <a:defRPr sz="3800">
                <a:solidFill>
                  <a:srgbClr val="3F0047"/>
                </a:solidFill>
                <a:latin typeface="Arial"/>
                <a:cs typeface="Arial"/>
              </a:defRPr>
            </a:lvl1pPr>
          </a:lstStyle>
          <a:p>
            <a:r>
              <a:rPr lang="fr-CA" dirty="0" err="1"/>
              <a:t>Complicated</a:t>
            </a:r>
            <a:r>
              <a:rPr lang="fr-CA" dirty="0"/>
              <a:t> </a:t>
            </a:r>
            <a:r>
              <a:rPr lang="fr-CA" dirty="0" err="1"/>
              <a:t>Graphic</a:t>
            </a:r>
            <a:endParaRPr lang="en-US" dirty="0"/>
          </a:p>
        </p:txBody>
      </p:sp>
    </p:spTree>
    <p:extLst>
      <p:ext uri="{BB962C8B-B14F-4D97-AF65-F5344CB8AC3E}">
        <p14:creationId xmlns:p14="http://schemas.microsoft.com/office/powerpoint/2010/main" val="24792933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Thumbnails">
    <p:bg>
      <p:bgPr>
        <a:blipFill dpi="0" rotWithShape="1">
          <a:blip r:embed="rId2" cstate="screen">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a:prstGeom prst="rect">
            <a:avLst/>
          </a:prstGeom>
        </p:spPr>
        <p:txBody>
          <a:bodyPr vert="horz">
            <a:normAutofit/>
          </a:bodyPr>
          <a:lstStyle>
            <a:lvl1pPr>
              <a:defRPr sz="3800">
                <a:solidFill>
                  <a:srgbClr val="3F0047"/>
                </a:solidFill>
                <a:latin typeface="Arial"/>
                <a:cs typeface="Arial"/>
              </a:defRPr>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11" name="Picture Placeholder 10"/>
          <p:cNvSpPr>
            <a:spLocks noGrp="1"/>
          </p:cNvSpPr>
          <p:nvPr>
            <p:ph type="pic" sz="quarter" idx="11"/>
          </p:nvPr>
        </p:nvSpPr>
        <p:spPr>
          <a:xfrm>
            <a:off x="457200" y="979488"/>
            <a:ext cx="2482850" cy="1550987"/>
          </a:xfrm>
          <a:prstGeom prst="rect">
            <a:avLst/>
          </a:prstGeom>
          <a:solidFill>
            <a:schemeClr val="bg1">
              <a:lumMod val="75000"/>
            </a:schemeClr>
          </a:solidFill>
        </p:spPr>
        <p:txBody>
          <a:bodyPr vert="horz" anchor="ctr"/>
          <a:lstStyle>
            <a:lvl1pPr marL="0" indent="0" algn="ctr">
              <a:buFontTx/>
              <a:buNone/>
              <a:defRPr sz="1200">
                <a:solidFill>
                  <a:schemeClr val="bg1"/>
                </a:solidFill>
                <a:latin typeface="Arial"/>
                <a:cs typeface="Arial"/>
              </a:defRPr>
            </a:lvl1pPr>
          </a:lstStyle>
          <a:p>
            <a:endParaRPr lang="en-US" dirty="0"/>
          </a:p>
        </p:txBody>
      </p:sp>
      <p:sp>
        <p:nvSpPr>
          <p:cNvPr id="12" name="Picture Placeholder 10"/>
          <p:cNvSpPr>
            <a:spLocks noGrp="1"/>
          </p:cNvSpPr>
          <p:nvPr>
            <p:ph type="pic" sz="quarter" idx="12"/>
          </p:nvPr>
        </p:nvSpPr>
        <p:spPr>
          <a:xfrm>
            <a:off x="3330575" y="979488"/>
            <a:ext cx="2482850" cy="1550987"/>
          </a:xfrm>
          <a:prstGeom prst="rect">
            <a:avLst/>
          </a:prstGeom>
          <a:solidFill>
            <a:schemeClr val="bg1">
              <a:lumMod val="75000"/>
            </a:schemeClr>
          </a:solidFill>
        </p:spPr>
        <p:txBody>
          <a:bodyPr vert="horz" anchor="ctr"/>
          <a:lstStyle>
            <a:lvl1pPr marL="0" indent="0" algn="ctr">
              <a:buFontTx/>
              <a:buNone/>
              <a:defRPr sz="1200">
                <a:solidFill>
                  <a:schemeClr val="bg1"/>
                </a:solidFill>
                <a:latin typeface="Arial"/>
                <a:cs typeface="Arial"/>
              </a:defRPr>
            </a:lvl1pPr>
          </a:lstStyle>
          <a:p>
            <a:endParaRPr lang="en-US" dirty="0"/>
          </a:p>
        </p:txBody>
      </p:sp>
      <p:sp>
        <p:nvSpPr>
          <p:cNvPr id="13" name="Picture Placeholder 10"/>
          <p:cNvSpPr>
            <a:spLocks noGrp="1"/>
          </p:cNvSpPr>
          <p:nvPr>
            <p:ph type="pic" sz="quarter" idx="13"/>
          </p:nvPr>
        </p:nvSpPr>
        <p:spPr>
          <a:xfrm>
            <a:off x="6203949" y="979488"/>
            <a:ext cx="2482850" cy="1550987"/>
          </a:xfrm>
          <a:prstGeom prst="rect">
            <a:avLst/>
          </a:prstGeom>
          <a:solidFill>
            <a:schemeClr val="bg1">
              <a:lumMod val="75000"/>
            </a:schemeClr>
          </a:solidFill>
        </p:spPr>
        <p:txBody>
          <a:bodyPr vert="horz" anchor="ctr"/>
          <a:lstStyle>
            <a:lvl1pPr marL="0" indent="0" algn="ctr">
              <a:buFontTx/>
              <a:buNone/>
              <a:defRPr sz="1200">
                <a:solidFill>
                  <a:schemeClr val="bg1"/>
                </a:solidFill>
                <a:latin typeface="Arial"/>
                <a:cs typeface="Arial"/>
              </a:defRPr>
            </a:lvl1pPr>
          </a:lstStyle>
          <a:p>
            <a:endParaRPr lang="en-US" dirty="0"/>
          </a:p>
        </p:txBody>
      </p:sp>
      <p:sp>
        <p:nvSpPr>
          <p:cNvPr id="17" name="Text Placeholder 16"/>
          <p:cNvSpPr>
            <a:spLocks noGrp="1"/>
          </p:cNvSpPr>
          <p:nvPr>
            <p:ph type="body" sz="quarter" idx="14"/>
          </p:nvPr>
        </p:nvSpPr>
        <p:spPr>
          <a:xfrm>
            <a:off x="457200" y="3122254"/>
            <a:ext cx="2482850" cy="1193489"/>
          </a:xfrm>
          <a:prstGeom prst="rect">
            <a:avLst/>
          </a:prstGeom>
        </p:spPr>
        <p:txBody>
          <a:bodyPr vert="horz">
            <a:normAutofit/>
          </a:bodyPr>
          <a:lstStyle>
            <a:lvl1pPr marL="0" indent="0">
              <a:buFontTx/>
              <a:buNone/>
              <a:defRPr sz="1200">
                <a:latin typeface="Arial"/>
                <a:cs typeface="Arial"/>
              </a:defRPr>
            </a:lvl1pPr>
            <a:lvl2pPr>
              <a:defRPr sz="1200"/>
            </a:lvl2pPr>
            <a:lvl3pPr>
              <a:defRPr sz="1200"/>
            </a:lvl3pPr>
            <a:lvl4pPr>
              <a:defRPr sz="1200"/>
            </a:lvl4pPr>
            <a:lvl5pPr>
              <a:defRPr sz="1200"/>
            </a:lvl5pPr>
          </a:lstStyle>
          <a:p>
            <a:pPr lvl="0"/>
            <a:r>
              <a:rPr lang="fr-CA" dirty="0"/>
              <a:t>Click to </a:t>
            </a:r>
            <a:r>
              <a:rPr lang="fr-CA" dirty="0" err="1"/>
              <a:t>edit</a:t>
            </a:r>
            <a:r>
              <a:rPr lang="fr-CA" dirty="0"/>
              <a:t> Master </a:t>
            </a:r>
            <a:r>
              <a:rPr lang="fr-CA" dirty="0" err="1"/>
              <a:t>text</a:t>
            </a:r>
            <a:r>
              <a:rPr lang="fr-CA" dirty="0"/>
              <a:t> styles</a:t>
            </a:r>
            <a:endParaRPr lang="en-US" dirty="0"/>
          </a:p>
        </p:txBody>
      </p:sp>
      <p:sp>
        <p:nvSpPr>
          <p:cNvPr id="35" name="Text Placeholder 34"/>
          <p:cNvSpPr>
            <a:spLocks noGrp="1"/>
          </p:cNvSpPr>
          <p:nvPr>
            <p:ph type="body" sz="quarter" idx="15"/>
          </p:nvPr>
        </p:nvSpPr>
        <p:spPr>
          <a:xfrm>
            <a:off x="457200" y="2530475"/>
            <a:ext cx="2482850" cy="504825"/>
          </a:xfrm>
          <a:prstGeom prst="rect">
            <a:avLst/>
          </a:prstGeom>
          <a:solidFill>
            <a:srgbClr val="0D70C0"/>
          </a:solidFill>
          <a:ln>
            <a:noFill/>
          </a:ln>
        </p:spPr>
        <p:txBody>
          <a:bodyPr vert="horz" anchor="ctr">
            <a:normAutofit/>
          </a:bodyPr>
          <a:lstStyle>
            <a:lvl1pPr marL="0" indent="0" algn="ctr">
              <a:buFontTx/>
              <a:buNone/>
              <a:defRPr sz="1200" b="1">
                <a:solidFill>
                  <a:schemeClr val="bg1">
                    <a:lumMod val="95000"/>
                  </a:schemeClr>
                </a:solidFill>
                <a:latin typeface="Arial"/>
                <a:cs typeface="Arial"/>
              </a:defRPr>
            </a:lvl1pPr>
          </a:lstStyle>
          <a:p>
            <a:pPr lvl="0"/>
            <a:r>
              <a:rPr lang="fr-CA" dirty="0"/>
              <a:t>Click to </a:t>
            </a:r>
            <a:r>
              <a:rPr lang="fr-CA" dirty="0" err="1"/>
              <a:t>edit</a:t>
            </a:r>
            <a:r>
              <a:rPr lang="fr-CA" dirty="0"/>
              <a:t> Master </a:t>
            </a:r>
            <a:r>
              <a:rPr lang="fr-CA" dirty="0" err="1"/>
              <a:t>text</a:t>
            </a:r>
            <a:r>
              <a:rPr lang="fr-CA" dirty="0"/>
              <a:t> styles</a:t>
            </a:r>
            <a:endParaRPr lang="en-US" dirty="0"/>
          </a:p>
        </p:txBody>
      </p:sp>
      <p:sp>
        <p:nvSpPr>
          <p:cNvPr id="36" name="Text Placeholder 16"/>
          <p:cNvSpPr>
            <a:spLocks noGrp="1"/>
          </p:cNvSpPr>
          <p:nvPr>
            <p:ph type="body" sz="quarter" idx="16"/>
          </p:nvPr>
        </p:nvSpPr>
        <p:spPr>
          <a:xfrm>
            <a:off x="3330575" y="3122254"/>
            <a:ext cx="2482850" cy="1193489"/>
          </a:xfrm>
          <a:prstGeom prst="rect">
            <a:avLst/>
          </a:prstGeom>
        </p:spPr>
        <p:txBody>
          <a:bodyPr vert="horz">
            <a:normAutofit/>
          </a:bodyPr>
          <a:lstStyle>
            <a:lvl1pPr marL="0" indent="0">
              <a:buFontTx/>
              <a:buNone/>
              <a:defRPr sz="1200"/>
            </a:lvl1pPr>
            <a:lvl2pPr>
              <a:defRPr sz="1200"/>
            </a:lvl2pPr>
            <a:lvl3pPr>
              <a:defRPr sz="1200"/>
            </a:lvl3pPr>
            <a:lvl4pPr>
              <a:defRPr sz="1200"/>
            </a:lvl4pPr>
            <a:lvl5pPr>
              <a:defRPr sz="1200"/>
            </a:lvl5pPr>
          </a:lstStyle>
          <a:p>
            <a:pPr lvl="0"/>
            <a:r>
              <a:rPr lang="fr-CA" dirty="0"/>
              <a:t>Click to </a:t>
            </a:r>
            <a:r>
              <a:rPr lang="fr-CA" dirty="0" err="1"/>
              <a:t>edit</a:t>
            </a:r>
            <a:r>
              <a:rPr lang="fr-CA" dirty="0"/>
              <a:t> Master </a:t>
            </a:r>
            <a:r>
              <a:rPr lang="fr-CA" dirty="0" err="1"/>
              <a:t>text</a:t>
            </a:r>
            <a:r>
              <a:rPr lang="fr-CA" dirty="0"/>
              <a:t> styles</a:t>
            </a:r>
            <a:endParaRPr lang="en-US" dirty="0"/>
          </a:p>
        </p:txBody>
      </p:sp>
      <p:sp>
        <p:nvSpPr>
          <p:cNvPr id="37" name="Text Placeholder 34"/>
          <p:cNvSpPr>
            <a:spLocks noGrp="1"/>
          </p:cNvSpPr>
          <p:nvPr>
            <p:ph type="body" sz="quarter" idx="17"/>
          </p:nvPr>
        </p:nvSpPr>
        <p:spPr>
          <a:xfrm>
            <a:off x="3330575" y="2530475"/>
            <a:ext cx="2482850" cy="504825"/>
          </a:xfrm>
          <a:prstGeom prst="rect">
            <a:avLst/>
          </a:prstGeom>
          <a:solidFill>
            <a:srgbClr val="0D70C0"/>
          </a:solidFill>
          <a:ln>
            <a:noFill/>
          </a:ln>
        </p:spPr>
        <p:txBody>
          <a:bodyPr vert="horz" anchor="ctr">
            <a:normAutofit/>
          </a:bodyPr>
          <a:lstStyle>
            <a:lvl1pPr marL="0" indent="0" algn="ctr">
              <a:buFontTx/>
              <a:buNone/>
              <a:defRPr sz="1200" b="1">
                <a:solidFill>
                  <a:schemeClr val="bg1">
                    <a:lumMod val="95000"/>
                  </a:schemeClr>
                </a:solidFill>
                <a:latin typeface="Arial"/>
                <a:cs typeface="Arial"/>
              </a:defRPr>
            </a:lvl1pPr>
          </a:lstStyle>
          <a:p>
            <a:pPr lvl="0"/>
            <a:r>
              <a:rPr lang="fr-CA" dirty="0"/>
              <a:t>Click to </a:t>
            </a:r>
            <a:r>
              <a:rPr lang="fr-CA" dirty="0" err="1"/>
              <a:t>edit</a:t>
            </a:r>
            <a:r>
              <a:rPr lang="fr-CA" dirty="0"/>
              <a:t> Master </a:t>
            </a:r>
            <a:r>
              <a:rPr lang="fr-CA" dirty="0" err="1"/>
              <a:t>text</a:t>
            </a:r>
            <a:r>
              <a:rPr lang="fr-CA" dirty="0"/>
              <a:t> styles</a:t>
            </a:r>
            <a:endParaRPr lang="en-US" dirty="0"/>
          </a:p>
        </p:txBody>
      </p:sp>
      <p:sp>
        <p:nvSpPr>
          <p:cNvPr id="38" name="Text Placeholder 16"/>
          <p:cNvSpPr>
            <a:spLocks noGrp="1"/>
          </p:cNvSpPr>
          <p:nvPr>
            <p:ph type="body" sz="quarter" idx="18"/>
          </p:nvPr>
        </p:nvSpPr>
        <p:spPr>
          <a:xfrm>
            <a:off x="6203950" y="3122254"/>
            <a:ext cx="2482850" cy="1193489"/>
          </a:xfrm>
          <a:prstGeom prst="rect">
            <a:avLst/>
          </a:prstGeom>
        </p:spPr>
        <p:txBody>
          <a:bodyPr vert="horz">
            <a:normAutofit/>
          </a:bodyPr>
          <a:lstStyle>
            <a:lvl1pPr marL="0" indent="0">
              <a:buFontTx/>
              <a:buNone/>
              <a:defRPr sz="1200"/>
            </a:lvl1pPr>
            <a:lvl2pPr>
              <a:defRPr sz="1200"/>
            </a:lvl2pPr>
            <a:lvl3pPr>
              <a:defRPr sz="1200"/>
            </a:lvl3pPr>
            <a:lvl4pPr>
              <a:defRPr sz="1200"/>
            </a:lvl4pPr>
            <a:lvl5pPr>
              <a:defRPr sz="1200"/>
            </a:lvl5pPr>
          </a:lstStyle>
          <a:p>
            <a:pPr lvl="0"/>
            <a:r>
              <a:rPr lang="fr-CA" dirty="0"/>
              <a:t>Click to </a:t>
            </a:r>
            <a:r>
              <a:rPr lang="fr-CA" dirty="0" err="1"/>
              <a:t>edit</a:t>
            </a:r>
            <a:r>
              <a:rPr lang="fr-CA" dirty="0"/>
              <a:t> Master </a:t>
            </a:r>
            <a:r>
              <a:rPr lang="fr-CA" dirty="0" err="1"/>
              <a:t>text</a:t>
            </a:r>
            <a:r>
              <a:rPr lang="fr-CA" dirty="0"/>
              <a:t> styles</a:t>
            </a:r>
            <a:endParaRPr lang="en-US" dirty="0"/>
          </a:p>
        </p:txBody>
      </p:sp>
      <p:sp>
        <p:nvSpPr>
          <p:cNvPr id="39" name="Text Placeholder 34"/>
          <p:cNvSpPr>
            <a:spLocks noGrp="1"/>
          </p:cNvSpPr>
          <p:nvPr>
            <p:ph type="body" sz="quarter" idx="19"/>
          </p:nvPr>
        </p:nvSpPr>
        <p:spPr>
          <a:xfrm>
            <a:off x="6203950" y="2530475"/>
            <a:ext cx="2482850" cy="504825"/>
          </a:xfrm>
          <a:prstGeom prst="rect">
            <a:avLst/>
          </a:prstGeom>
          <a:solidFill>
            <a:srgbClr val="0D70C0"/>
          </a:solidFill>
          <a:ln>
            <a:noFill/>
          </a:ln>
        </p:spPr>
        <p:txBody>
          <a:bodyPr vert="horz" anchor="ctr">
            <a:normAutofit/>
          </a:bodyPr>
          <a:lstStyle>
            <a:lvl1pPr marL="0" indent="0" algn="ctr">
              <a:buFontTx/>
              <a:buNone/>
              <a:defRPr sz="1200" b="1">
                <a:solidFill>
                  <a:schemeClr val="bg1">
                    <a:lumMod val="95000"/>
                  </a:schemeClr>
                </a:solidFill>
                <a:latin typeface="Arial"/>
                <a:cs typeface="Arial"/>
              </a:defRPr>
            </a:lvl1pPr>
          </a:lstStyle>
          <a:p>
            <a:pPr lvl="0"/>
            <a:r>
              <a:rPr lang="fr-CA" dirty="0"/>
              <a:t>Click to </a:t>
            </a:r>
            <a:r>
              <a:rPr lang="fr-CA" dirty="0" err="1"/>
              <a:t>edit</a:t>
            </a:r>
            <a:r>
              <a:rPr lang="fr-CA" dirty="0"/>
              <a:t> Master </a:t>
            </a:r>
            <a:r>
              <a:rPr lang="fr-CA" dirty="0" err="1"/>
              <a:t>text</a:t>
            </a:r>
            <a:r>
              <a:rPr lang="fr-CA" dirty="0"/>
              <a:t> styles</a:t>
            </a:r>
            <a:endParaRPr lang="en-US" dirty="0"/>
          </a:p>
        </p:txBody>
      </p:sp>
      <p:pic>
        <p:nvPicPr>
          <p:cNvPr id="14" name="Picture 13" descr="GV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15" name="Rectangle 14"/>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8"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spTree>
    <p:extLst>
      <p:ext uri="{BB962C8B-B14F-4D97-AF65-F5344CB8AC3E}">
        <p14:creationId xmlns:p14="http://schemas.microsoft.com/office/powerpoint/2010/main" val="3628906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4" cstate="screen">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a:prstGeom prst="rect">
            <a:avLst/>
          </a:prstGeom>
        </p:spPr>
        <p:txBody>
          <a:bodyPr vert="horz">
            <a:normAutofit/>
          </a:bodyPr>
          <a:lstStyle>
            <a:lvl1pPr>
              <a:defRPr sz="3800">
                <a:solidFill>
                  <a:srgbClr val="3F0047"/>
                </a:solidFill>
                <a:latin typeface="Arial"/>
                <a:cs typeface="Arial"/>
              </a:defRPr>
            </a:lvl1pPr>
          </a:lstStyle>
          <a:p>
            <a:r>
              <a:rPr lang="fr-CA" dirty="0"/>
              <a:t>Click to </a:t>
            </a:r>
            <a:r>
              <a:rPr lang="fr-CA" dirty="0" err="1"/>
              <a:t>edit</a:t>
            </a:r>
            <a:r>
              <a:rPr lang="fr-CA" dirty="0"/>
              <a:t> Master </a:t>
            </a:r>
            <a:r>
              <a:rPr lang="fr-CA" dirty="0" err="1"/>
              <a:t>title</a:t>
            </a:r>
            <a:r>
              <a:rPr lang="fr-CA" dirty="0"/>
              <a:t> style</a:t>
            </a:r>
            <a:endParaRPr lang="en-US" dirty="0"/>
          </a:p>
        </p:txBody>
      </p:sp>
      <p:sp>
        <p:nvSpPr>
          <p:cNvPr id="14" name="Picture Placeholder 13"/>
          <p:cNvSpPr>
            <a:spLocks noGrp="1"/>
          </p:cNvSpPr>
          <p:nvPr>
            <p:ph type="pic" sz="quarter" idx="11"/>
          </p:nvPr>
        </p:nvSpPr>
        <p:spPr>
          <a:xfrm>
            <a:off x="457200" y="1310909"/>
            <a:ext cx="2444750" cy="2444750"/>
          </a:xfrm>
          <a:prstGeom prst="ellipse">
            <a:avLst/>
          </a:prstGeom>
          <a:solidFill>
            <a:schemeClr val="bg1">
              <a:lumMod val="75000"/>
            </a:schemeClr>
          </a:solidFill>
          <a:ln>
            <a:noFill/>
          </a:ln>
        </p:spPr>
        <p:txBody>
          <a:bodyPr vert="horz" anchor="ctr"/>
          <a:lstStyle>
            <a:lvl1pPr marL="0" indent="0" algn="ctr">
              <a:buFontTx/>
              <a:buNone/>
              <a:defRPr sz="2000">
                <a:solidFill>
                  <a:srgbClr val="F2F2F2"/>
                </a:solidFill>
                <a:latin typeface="Arial"/>
                <a:cs typeface="Arial"/>
              </a:defRPr>
            </a:lvl1pPr>
          </a:lstStyle>
          <a:p>
            <a:endParaRPr lang="en-US" dirty="0"/>
          </a:p>
        </p:txBody>
      </p:sp>
      <p:sp>
        <p:nvSpPr>
          <p:cNvPr id="35" name="Text Placeholder 34"/>
          <p:cNvSpPr>
            <a:spLocks noGrp="1"/>
          </p:cNvSpPr>
          <p:nvPr>
            <p:ph type="body" sz="quarter" idx="12" hasCustomPrompt="1"/>
          </p:nvPr>
        </p:nvSpPr>
        <p:spPr>
          <a:xfrm>
            <a:off x="2373312" y="3565158"/>
            <a:ext cx="3692674" cy="357187"/>
          </a:xfrm>
          <a:prstGeom prst="rect">
            <a:avLst/>
          </a:prstGeom>
        </p:spPr>
        <p:txBody>
          <a:bodyPr vert="horz">
            <a:normAutofit/>
          </a:bodyPr>
          <a:lstStyle>
            <a:lvl1pPr marL="0" indent="0">
              <a:buFontTx/>
              <a:buNone/>
              <a:defRPr sz="1200">
                <a:solidFill>
                  <a:schemeClr val="bg1">
                    <a:lumMod val="50000"/>
                  </a:schemeClr>
                </a:solidFill>
                <a:latin typeface="Arial"/>
                <a:cs typeface="Arial"/>
              </a:defRPr>
            </a:lvl1pPr>
          </a:lstStyle>
          <a:p>
            <a:pPr lvl="0"/>
            <a:r>
              <a:rPr lang="fr-CA" dirty="0"/>
              <a:t>- Name</a:t>
            </a:r>
            <a:endParaRPr lang="en-US" dirty="0"/>
          </a:p>
        </p:txBody>
      </p:sp>
      <p:sp>
        <p:nvSpPr>
          <p:cNvPr id="38" name="Text Placeholder 36"/>
          <p:cNvSpPr>
            <a:spLocks noGrp="1"/>
          </p:cNvSpPr>
          <p:nvPr>
            <p:ph type="body" sz="quarter" idx="13" hasCustomPrompt="1"/>
          </p:nvPr>
        </p:nvSpPr>
        <p:spPr>
          <a:xfrm>
            <a:off x="3049181" y="2239596"/>
            <a:ext cx="5176838" cy="785812"/>
          </a:xfrm>
          <a:prstGeom prst="rect">
            <a:avLst/>
          </a:prstGeom>
        </p:spPr>
        <p:txBody>
          <a:bodyPr vert="horz">
            <a:normAutofit/>
          </a:bodyPr>
          <a:lstStyle>
            <a:lvl1pPr marL="0" indent="0">
              <a:buFontTx/>
              <a:buNone/>
              <a:defRPr>
                <a:solidFill>
                  <a:srgbClr val="7F7F7F"/>
                </a:solidFill>
                <a:latin typeface="Arial"/>
                <a:cs typeface="Aria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CA" dirty="0" err="1"/>
              <a:t>Quote</a:t>
            </a:r>
            <a:endParaRPr lang="en-US" dirty="0"/>
          </a:p>
        </p:txBody>
      </p:sp>
      <p:pic>
        <p:nvPicPr>
          <p:cNvPr id="7" name="Picture 6" descr="GV_Logo.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8" name="Rectangle 7"/>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pic>
        <p:nvPicPr>
          <p:cNvPr id="13" name="Picture 6" descr="Image result for icon quotation mark"/>
          <p:cNvPicPr>
            <a:picLocks noChangeAspect="1" noChangeArrowheads="1"/>
          </p:cNvPicPr>
          <p:nvPr userDrawn="1">
            <p:custDataLst>
              <p:tags r:id="rId1"/>
            </p:custDataLst>
          </p:nvPr>
        </p:nvPicPr>
        <p:blipFill>
          <a:blip r:embed="rId6" cstate="screen">
            <a:alphaModFix amt="27000"/>
            <a:extLst>
              <a:ext uri="{28A0092B-C50C-407E-A947-70E740481C1C}">
                <a14:useLocalDpi xmlns:a14="http://schemas.microsoft.com/office/drawing/2010/main"/>
              </a:ext>
            </a:extLst>
          </a:blip>
          <a:srcRect/>
          <a:stretch>
            <a:fillRect/>
          </a:stretch>
        </p:blipFill>
        <p:spPr bwMode="auto">
          <a:xfrm>
            <a:off x="2779173" y="1589494"/>
            <a:ext cx="1080000" cy="1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Image result for icon quotation mark"/>
          <p:cNvPicPr>
            <a:picLocks noChangeAspect="1" noChangeArrowheads="1"/>
          </p:cNvPicPr>
          <p:nvPr userDrawn="1">
            <p:custDataLst>
              <p:tags r:id="rId2"/>
            </p:custDataLst>
          </p:nvPr>
        </p:nvPicPr>
        <p:blipFill>
          <a:blip r:embed="rId7" cstate="screen">
            <a:alphaModFix amt="27000"/>
            <a:extLst>
              <a:ext uri="{28A0092B-C50C-407E-A947-70E740481C1C}">
                <a14:useLocalDpi xmlns:a14="http://schemas.microsoft.com/office/drawing/2010/main"/>
              </a:ext>
            </a:extLst>
          </a:blip>
          <a:srcRect/>
          <a:stretch>
            <a:fillRect/>
          </a:stretch>
        </p:blipFill>
        <p:spPr bwMode="auto">
          <a:xfrm>
            <a:off x="7663644" y="2818056"/>
            <a:ext cx="747102" cy="7471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032847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ite Background">
    <p:bg>
      <p:bgPr>
        <a:blipFill dpi="0" rotWithShape="1">
          <a:blip r:embed="rId2" cstate="screen">
            <a:alphaModFix amt="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descr="GV_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6" name="Rectangle 5"/>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spTree>
    <p:extLst>
      <p:ext uri="{BB962C8B-B14F-4D97-AF65-F5344CB8AC3E}">
        <p14:creationId xmlns:p14="http://schemas.microsoft.com/office/powerpoint/2010/main" val="1599338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34069128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ackground &amp; Gradient">
    <p:spTree>
      <p:nvGrpSpPr>
        <p:cNvPr id="1" name=""/>
        <p:cNvGrpSpPr/>
        <p:nvPr/>
      </p:nvGrpSpPr>
      <p:grpSpPr>
        <a:xfrm>
          <a:off x="0" y="0"/>
          <a:ext cx="0" cy="0"/>
          <a:chOff x="0" y="0"/>
          <a:chExt cx="0" cy="0"/>
        </a:xfrm>
      </p:grpSpPr>
      <p:sp>
        <p:nvSpPr>
          <p:cNvPr id="4" name="Rectangle 3"/>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6" name="Picture 5"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7"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spTree>
    <p:extLst>
      <p:ext uri="{BB962C8B-B14F-4D97-AF65-F5344CB8AC3E}">
        <p14:creationId xmlns:p14="http://schemas.microsoft.com/office/powerpoint/2010/main" val="25862918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 Gradient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67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986009"/>
            <a:ext cx="7772400" cy="1614595"/>
          </a:xfrm>
          <a:prstGeom prst="rect">
            <a:avLst/>
          </a:prstGeom>
        </p:spPr>
        <p:txBody>
          <a:bodyPr anchor="t">
            <a:normAutofit/>
          </a:bodyPr>
          <a:lstStyle>
            <a:lvl1pPr algn="ctr">
              <a:defRPr sz="4000" b="1" cap="all">
                <a:solidFill>
                  <a:srgbClr val="3F0047"/>
                </a:solidFill>
                <a:latin typeface="Arial"/>
                <a:cs typeface="Arial"/>
              </a:defRPr>
            </a:lvl1pPr>
          </a:lstStyle>
          <a:p>
            <a:r>
              <a:rPr lang="en-US" noProof="0" dirty="0" smtClean="0"/>
              <a:t>Click to edit title style</a:t>
            </a:r>
            <a:endParaRPr lang="en-US" noProof="0" dirty="0"/>
          </a:p>
        </p:txBody>
      </p:sp>
      <p:sp>
        <p:nvSpPr>
          <p:cNvPr id="3" name="Text Placeholder 2"/>
          <p:cNvSpPr>
            <a:spLocks noGrp="1"/>
          </p:cNvSpPr>
          <p:nvPr>
            <p:ph type="body" idx="1" hasCustomPrompt="1"/>
          </p:nvPr>
        </p:nvSpPr>
        <p:spPr>
          <a:xfrm>
            <a:off x="722313" y="860868"/>
            <a:ext cx="7772400" cy="1125140"/>
          </a:xfrm>
          <a:prstGeom prst="rect">
            <a:avLst/>
          </a:prstGeom>
        </p:spPr>
        <p:txBody>
          <a:bodyPr anchor="b">
            <a:normAutofit/>
          </a:bodyPr>
          <a:lstStyle>
            <a:lvl1pPr marL="0" indent="0" algn="ctr">
              <a:buNone/>
              <a:defRPr sz="2000">
                <a:solidFill>
                  <a:srgbClr val="7F7F7F"/>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Click to edit text styles</a:t>
            </a:r>
            <a:endParaRPr lang="en-US" noProof="0" dirty="0"/>
          </a:p>
        </p:txBody>
      </p:sp>
      <p:sp>
        <p:nvSpPr>
          <p:cNvPr id="12" name="Rectangle 11"/>
          <p:cNvSpPr/>
          <p:nvPr userDrawn="1"/>
        </p:nvSpPr>
        <p:spPr>
          <a:xfrm>
            <a:off x="0" y="4465958"/>
            <a:ext cx="9144000" cy="690544"/>
          </a:xfrm>
          <a:prstGeom prst="rect">
            <a:avLst/>
          </a:prstGeom>
          <a:solidFill>
            <a:srgbClr val="1B00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sp>
        <p:nvSpPr>
          <p:cNvPr id="7" name="Rectangle 6"/>
          <p:cNvSpPr/>
          <p:nvPr userDrawn="1"/>
        </p:nvSpPr>
        <p:spPr>
          <a:xfrm>
            <a:off x="0" y="4465958"/>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10726" y="4399137"/>
            <a:ext cx="1722548" cy="861274"/>
          </a:xfrm>
          <a:prstGeom prst="rect">
            <a:avLst/>
          </a:prstGeom>
        </p:spPr>
      </p:pic>
    </p:spTree>
    <p:extLst>
      <p:ext uri="{BB962C8B-B14F-4D97-AF65-F5344CB8AC3E}">
        <p14:creationId xmlns:p14="http://schemas.microsoft.com/office/powerpoint/2010/main" val="156693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067"/>
            <a:ext cx="8229600" cy="769441"/>
          </a:xfrm>
          <a:prstGeom prst="rect">
            <a:avLst/>
          </a:prstGeom>
        </p:spPr>
        <p:txBody>
          <a:bodyPr wrap="none">
            <a:normAutofit/>
          </a:bodyPr>
          <a:lstStyle>
            <a:lvl1pPr algn="l">
              <a:defRPr baseline="0">
                <a:solidFill>
                  <a:srgbClr val="3F0047"/>
                </a:solidFill>
                <a:latin typeface="Arial"/>
                <a:cs typeface="Arial"/>
              </a:defRPr>
            </a:lvl1pPr>
          </a:lstStyle>
          <a:p>
            <a:r>
              <a:rPr lang="en-US" noProof="0" dirty="0" smtClean="0"/>
              <a:t>Click to edit Master title style.</a:t>
            </a:r>
            <a:br>
              <a:rPr lang="en-US" noProof="0" dirty="0" smtClean="0"/>
            </a:br>
            <a:r>
              <a:rPr lang="en-US" noProof="0" dirty="0" smtClean="0"/>
              <a:t>	</a:t>
            </a:r>
            <a:endParaRPr lang="en-US" noProof="0" dirty="0"/>
          </a:p>
        </p:txBody>
      </p:sp>
      <p:sp>
        <p:nvSpPr>
          <p:cNvPr id="3" name="Content Placeholder 2"/>
          <p:cNvSpPr>
            <a:spLocks noGrp="1"/>
          </p:cNvSpPr>
          <p:nvPr>
            <p:ph idx="1"/>
          </p:nvPr>
        </p:nvSpPr>
        <p:spPr>
          <a:xfrm>
            <a:off x="457199" y="924693"/>
            <a:ext cx="8229600" cy="3394472"/>
          </a:xfrm>
          <a:prstGeom prst="rect">
            <a:avLst/>
          </a:prstGeom>
        </p:spPr>
        <p:txBody>
          <a:bodyPr>
            <a:normAutofit/>
          </a:bodyPr>
          <a:lstStyle>
            <a:lvl1pPr marL="342900" indent="-342900">
              <a:buClr>
                <a:srgbClr val="3A123E"/>
              </a:buClr>
              <a:buFont typeface="Arial"/>
              <a:buChar char="•"/>
              <a:defRPr>
                <a:solidFill>
                  <a:srgbClr val="7F7F7F"/>
                </a:solidFill>
                <a:latin typeface="Arial"/>
                <a:cs typeface="Arial"/>
              </a:defRPr>
            </a:lvl1pPr>
            <a:lvl2pPr>
              <a:buClr>
                <a:srgbClr val="3A123E"/>
              </a:buClr>
              <a:defRPr>
                <a:solidFill>
                  <a:srgbClr val="7F7F7F"/>
                </a:solidFill>
                <a:latin typeface="Arial"/>
                <a:cs typeface="Arial"/>
              </a:defRPr>
            </a:lvl2pPr>
            <a:lvl3pPr marL="1143000" indent="-228600">
              <a:buClr>
                <a:srgbClr val="3A123E"/>
              </a:buClr>
              <a:buSzPct val="80000"/>
              <a:buFont typeface="Arial"/>
              <a:buChar char="•"/>
              <a:defRPr>
                <a:solidFill>
                  <a:srgbClr val="7F7F7F"/>
                </a:solidFill>
                <a:latin typeface="Arial"/>
                <a:cs typeface="Arial"/>
              </a:defRPr>
            </a:lvl3pPr>
            <a:lvl4pPr>
              <a:buClr>
                <a:srgbClr val="3A123E"/>
              </a:buClr>
              <a:defRPr>
                <a:solidFill>
                  <a:srgbClr val="7F7F7F"/>
                </a:solidFill>
                <a:latin typeface="Arial"/>
                <a:cs typeface="Arial"/>
              </a:defRPr>
            </a:lvl4pPr>
            <a:lvl5pPr>
              <a:buClr>
                <a:srgbClr val="3A123E"/>
              </a:buClr>
              <a:defRPr>
                <a:solidFill>
                  <a:srgbClr val="7F7F7F"/>
                </a:solidFill>
                <a:latin typeface="Arial"/>
                <a:cs typeface="Aria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Rectangle 6"/>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pic>
        <p:nvPicPr>
          <p:cNvPr id="10" name="Picture 9"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14"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noProof="0" smtClean="0"/>
              <a:pPr/>
              <a:t>‹#›</a:t>
            </a:fld>
            <a:endParaRPr lang="en-US" noProof="0" dirty="0"/>
          </a:p>
        </p:txBody>
      </p:sp>
    </p:spTree>
    <p:extLst>
      <p:ext uri="{BB962C8B-B14F-4D97-AF65-F5344CB8AC3E}">
        <p14:creationId xmlns:p14="http://schemas.microsoft.com/office/powerpoint/2010/main" val="1489590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mmary">
    <p:bg>
      <p:bgRef idx="1001">
        <a:schemeClr val="bg1"/>
      </p:bgRef>
    </p:bg>
    <p:spTree>
      <p:nvGrpSpPr>
        <p:cNvPr id="1" name=""/>
        <p:cNvGrpSpPr/>
        <p:nvPr/>
      </p:nvGrpSpPr>
      <p:grpSpPr>
        <a:xfrm>
          <a:off x="0" y="0"/>
          <a:ext cx="0" cy="0"/>
          <a:chOff x="0" y="0"/>
          <a:chExt cx="0" cy="0"/>
        </a:xfrm>
      </p:grpSpPr>
      <p:sp>
        <p:nvSpPr>
          <p:cNvPr id="12" name="Title 1"/>
          <p:cNvSpPr>
            <a:spLocks noGrp="1"/>
          </p:cNvSpPr>
          <p:nvPr>
            <p:ph type="title"/>
          </p:nvPr>
        </p:nvSpPr>
        <p:spPr>
          <a:xfrm>
            <a:off x="457200" y="0"/>
            <a:ext cx="8229600" cy="857250"/>
          </a:xfrm>
          <a:prstGeom prst="rect">
            <a:avLst/>
          </a:prstGeom>
        </p:spPr>
        <p:txBody>
          <a:bodyPr>
            <a:normAutofit/>
          </a:bodyPr>
          <a:lstStyle>
            <a:lvl1pPr algn="l">
              <a:defRPr>
                <a:solidFill>
                  <a:srgbClr val="3F0047"/>
                </a:solidFill>
                <a:latin typeface="+mn-lt"/>
              </a:defRPr>
            </a:lvl1pPr>
          </a:lstStyle>
          <a:p>
            <a:r>
              <a:rPr lang="en-US" noProof="0" dirty="0" smtClean="0"/>
              <a:t>Click to edit Master title style</a:t>
            </a:r>
            <a:endParaRPr lang="en-US" noProof="0" dirty="0"/>
          </a:p>
        </p:txBody>
      </p:sp>
      <p:sp>
        <p:nvSpPr>
          <p:cNvPr id="13" name="Content Placeholder 2"/>
          <p:cNvSpPr>
            <a:spLocks noGrp="1"/>
          </p:cNvSpPr>
          <p:nvPr>
            <p:ph idx="1"/>
          </p:nvPr>
        </p:nvSpPr>
        <p:spPr>
          <a:xfrm>
            <a:off x="457200" y="927760"/>
            <a:ext cx="8229600" cy="2898491"/>
          </a:xfrm>
          <a:prstGeom prst="rect">
            <a:avLst/>
          </a:prstGeom>
        </p:spPr>
        <p:txBody>
          <a:bodyPr>
            <a:normAutofit/>
          </a:bodyPr>
          <a:lstStyle>
            <a:lvl1pPr marL="342900" indent="-342900">
              <a:buClr>
                <a:srgbClr val="3F0047"/>
              </a:buClr>
              <a:buFont typeface="Arial"/>
              <a:buChar char="•"/>
              <a:defRPr>
                <a:solidFill>
                  <a:srgbClr val="7F7F7F"/>
                </a:solidFill>
                <a:latin typeface="Arial"/>
                <a:cs typeface="Arial"/>
              </a:defRPr>
            </a:lvl1pPr>
            <a:lvl2pPr>
              <a:buClr>
                <a:srgbClr val="3F0047"/>
              </a:buClr>
              <a:defRPr>
                <a:solidFill>
                  <a:srgbClr val="7F7F7F"/>
                </a:solidFill>
                <a:latin typeface="Arial"/>
                <a:cs typeface="Arial"/>
              </a:defRPr>
            </a:lvl2pPr>
            <a:lvl3pPr marL="1143000" indent="-228600">
              <a:buClr>
                <a:srgbClr val="3F0047"/>
              </a:buClr>
              <a:buSzPct val="80000"/>
              <a:buFont typeface="Arial"/>
              <a:buChar char="•"/>
              <a:defRPr>
                <a:solidFill>
                  <a:srgbClr val="7F7F7F"/>
                </a:solidFill>
                <a:latin typeface="Arial"/>
                <a:cs typeface="Arial"/>
              </a:defRPr>
            </a:lvl3pPr>
            <a:lvl4pPr>
              <a:buClr>
                <a:srgbClr val="3F0047"/>
              </a:buClr>
              <a:defRPr>
                <a:solidFill>
                  <a:srgbClr val="7F7F7F"/>
                </a:solidFill>
                <a:latin typeface="Arial"/>
                <a:cs typeface="Arial"/>
              </a:defRPr>
            </a:lvl4pPr>
            <a:lvl5pPr>
              <a:buClr>
                <a:srgbClr val="3F0047"/>
              </a:buClr>
              <a:defRPr>
                <a:solidFill>
                  <a:srgbClr val="7F7F7F"/>
                </a:solidFill>
                <a:latin typeface="Arial"/>
                <a:cs typeface="Aria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 name="Content Placeholder 2"/>
          <p:cNvSpPr>
            <a:spLocks noGrp="1"/>
          </p:cNvSpPr>
          <p:nvPr>
            <p:ph sz="quarter" idx="10" hasCustomPrompt="1"/>
          </p:nvPr>
        </p:nvSpPr>
        <p:spPr>
          <a:xfrm>
            <a:off x="0" y="4834857"/>
            <a:ext cx="9144000" cy="276999"/>
          </a:xfrm>
          <a:prstGeom prst="rect">
            <a:avLst/>
          </a:prstGeom>
          <a:solidFill>
            <a:srgbClr val="0D70C0"/>
          </a:solidFill>
          <a:ln>
            <a:noFill/>
          </a:ln>
        </p:spPr>
        <p:txBody>
          <a:bodyPr vert="horz" anchor="b" anchorCtr="0">
            <a:spAutoFit/>
          </a:bodyPr>
          <a:lstStyle>
            <a:lvl1pPr marL="0" marR="0" indent="0" algn="ctr" defTabSz="457200" rtl="0" eaLnBrk="1" fontAlgn="auto" latinLnBrk="0" hangingPunct="1">
              <a:lnSpc>
                <a:spcPct val="100000"/>
              </a:lnSpc>
              <a:spcBef>
                <a:spcPct val="20000"/>
              </a:spcBef>
              <a:spcAft>
                <a:spcPts val="0"/>
              </a:spcAft>
              <a:buClrTx/>
              <a:buSzTx/>
              <a:buFontTx/>
              <a:buNone/>
              <a:tabLst/>
              <a:defRPr lang="en-US" sz="1200" b="1" kern="1200">
                <a:solidFill>
                  <a:srgbClr val="FFFFFF"/>
                </a:solidFill>
                <a:latin typeface="+mn-lt"/>
              </a:defRPr>
            </a:lvl1pPr>
            <a:lvl2pPr algn="ctr">
              <a:defRPr sz="1200">
                <a:solidFill>
                  <a:schemeClr val="bg1"/>
                </a:solidFill>
              </a:defRPr>
            </a:lvl2pPr>
            <a:lvl3pPr algn="ctr">
              <a:defRPr sz="1200">
                <a:solidFill>
                  <a:schemeClr val="bg1"/>
                </a:solidFill>
              </a:defRPr>
            </a:lvl3pPr>
            <a:lvl4pPr algn="ctr">
              <a:defRPr sz="1200">
                <a:solidFill>
                  <a:schemeClr val="bg1"/>
                </a:solidFill>
              </a:defRPr>
            </a:lvl4pPr>
            <a:lvl5pPr algn="ctr">
              <a:defRPr sz="1200">
                <a:solidFill>
                  <a:schemeClr val="bg1"/>
                </a:solidFill>
              </a:defRPr>
            </a:lvl5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lang="en-US" noProof="0" dirty="0" smtClean="0"/>
              <a:t>Summary Text Here</a:t>
            </a:r>
            <a:endParaRPr lang="en-US" noProof="0" dirty="0"/>
          </a:p>
        </p:txBody>
      </p:sp>
      <p:sp>
        <p:nvSpPr>
          <p:cNvPr id="9" name="Rectangle 8"/>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noProof="0" dirty="0">
              <a:solidFill>
                <a:prstClr val="white"/>
              </a:solidFill>
            </a:endParaRPr>
          </a:p>
        </p:txBody>
      </p:sp>
    </p:spTree>
    <p:extLst>
      <p:ext uri="{BB962C8B-B14F-4D97-AF65-F5344CB8AC3E}">
        <p14:creationId xmlns:p14="http://schemas.microsoft.com/office/powerpoint/2010/main" val="26748042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a:prstGeom prst="rect">
            <a:avLst/>
          </a:prstGeom>
        </p:spPr>
        <p:txBody>
          <a:bodyPr/>
          <a:lstStyle>
            <a:lvl1pPr>
              <a:defRPr>
                <a:solidFill>
                  <a:srgbClr val="3F0047"/>
                </a:solidFill>
                <a:latin typeface="Arial"/>
                <a:cs typeface="Arial"/>
              </a:defRPr>
            </a:lvl1pPr>
          </a:lstStyle>
          <a:p>
            <a:r>
              <a:rPr lang="en-US" noProof="0" dirty="0" smtClean="0"/>
              <a:t>Click to edit Master title style</a:t>
            </a:r>
            <a:endParaRPr lang="en-US" noProof="0" dirty="0"/>
          </a:p>
        </p:txBody>
      </p:sp>
      <p:sp>
        <p:nvSpPr>
          <p:cNvPr id="3" name="Content Placeholder 2"/>
          <p:cNvSpPr>
            <a:spLocks noGrp="1"/>
          </p:cNvSpPr>
          <p:nvPr>
            <p:ph sz="half" idx="1"/>
          </p:nvPr>
        </p:nvSpPr>
        <p:spPr>
          <a:xfrm>
            <a:off x="457200" y="875715"/>
            <a:ext cx="4038600" cy="3394472"/>
          </a:xfrm>
          <a:prstGeom prst="rect">
            <a:avLst/>
          </a:prstGeom>
        </p:spPr>
        <p:txBody>
          <a:bodyPr/>
          <a:lstStyle>
            <a:lvl1pPr marL="342900" indent="-342900">
              <a:buClr>
                <a:srgbClr val="3F0047"/>
              </a:buClr>
              <a:buFont typeface="Arial"/>
              <a:buChar char="•"/>
              <a:defRPr sz="2800">
                <a:solidFill>
                  <a:srgbClr val="928989"/>
                </a:solidFill>
                <a:latin typeface="Arial"/>
                <a:cs typeface="Arial"/>
              </a:defRPr>
            </a:lvl1pPr>
            <a:lvl2pPr>
              <a:buClr>
                <a:srgbClr val="3F0047"/>
              </a:buClr>
              <a:defRPr sz="2400">
                <a:solidFill>
                  <a:srgbClr val="928989"/>
                </a:solidFill>
                <a:latin typeface="Arial"/>
                <a:cs typeface="Arial"/>
              </a:defRPr>
            </a:lvl2pPr>
            <a:lvl3pPr marL="1143000" indent="-228600">
              <a:buClr>
                <a:srgbClr val="3F0047"/>
              </a:buClr>
              <a:buSzPct val="80000"/>
              <a:buFont typeface="Arial"/>
              <a:buChar char="•"/>
              <a:defRPr sz="2000">
                <a:solidFill>
                  <a:srgbClr val="928989"/>
                </a:solidFill>
                <a:latin typeface="Arial"/>
                <a:cs typeface="Arial"/>
              </a:defRPr>
            </a:lvl3pPr>
            <a:lvl4pPr>
              <a:buClr>
                <a:srgbClr val="3F0047"/>
              </a:buClr>
              <a:defRPr sz="1800">
                <a:solidFill>
                  <a:srgbClr val="928989"/>
                </a:solidFill>
                <a:latin typeface="Arial"/>
                <a:cs typeface="Arial"/>
              </a:defRPr>
            </a:lvl4pPr>
            <a:lvl5pPr>
              <a:buClr>
                <a:srgbClr val="3F0047"/>
              </a:buClr>
              <a:defRPr sz="1800">
                <a:solidFill>
                  <a:srgbClr val="928989"/>
                </a:solidFill>
                <a:latin typeface="Arial"/>
                <a:cs typeface="Arial"/>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ontent Placeholder 3"/>
          <p:cNvSpPr>
            <a:spLocks noGrp="1"/>
          </p:cNvSpPr>
          <p:nvPr>
            <p:ph sz="half" idx="2"/>
          </p:nvPr>
        </p:nvSpPr>
        <p:spPr>
          <a:xfrm>
            <a:off x="4648200" y="875715"/>
            <a:ext cx="4038600" cy="3394472"/>
          </a:xfrm>
          <a:prstGeom prst="rect">
            <a:avLst/>
          </a:prstGeom>
        </p:spPr>
        <p:txBody>
          <a:bodyPr/>
          <a:lstStyle>
            <a:lvl1pPr marL="342900" indent="-342900">
              <a:buClr>
                <a:srgbClr val="3F0047"/>
              </a:buClr>
              <a:buFont typeface="Arial"/>
              <a:buChar char="•"/>
              <a:defRPr sz="2800">
                <a:solidFill>
                  <a:srgbClr val="7F7F7F"/>
                </a:solidFill>
                <a:latin typeface="Arial"/>
                <a:cs typeface="Arial"/>
              </a:defRPr>
            </a:lvl1pPr>
            <a:lvl2pPr>
              <a:buClr>
                <a:srgbClr val="3F0047"/>
              </a:buClr>
              <a:defRPr sz="2400">
                <a:solidFill>
                  <a:srgbClr val="7F7F7F"/>
                </a:solidFill>
                <a:latin typeface="Arial"/>
                <a:cs typeface="Arial"/>
              </a:defRPr>
            </a:lvl2pPr>
            <a:lvl3pPr marL="1143000" indent="-228600">
              <a:buClr>
                <a:srgbClr val="3F0047"/>
              </a:buClr>
              <a:buFont typeface="Arial"/>
              <a:buChar char="•"/>
              <a:defRPr sz="2000">
                <a:solidFill>
                  <a:srgbClr val="7F7F7F"/>
                </a:solidFill>
                <a:latin typeface="Arial"/>
                <a:cs typeface="Arial"/>
              </a:defRPr>
            </a:lvl3pPr>
            <a:lvl4pPr>
              <a:buClr>
                <a:srgbClr val="3F0047"/>
              </a:buClr>
              <a:defRPr sz="1800">
                <a:solidFill>
                  <a:srgbClr val="7F7F7F"/>
                </a:solidFill>
                <a:latin typeface="Arial"/>
                <a:cs typeface="Arial"/>
              </a:defRPr>
            </a:lvl4pPr>
            <a:lvl5pPr>
              <a:buClr>
                <a:srgbClr val="3F0047"/>
              </a:buClr>
              <a:defRPr sz="1800">
                <a:solidFill>
                  <a:srgbClr val="7F7F7F"/>
                </a:solidFill>
                <a:latin typeface="Arial"/>
                <a:cs typeface="Arial"/>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Rectangle 7"/>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smtClean="0"/>
              <a:pPr/>
              <a:t>‹#›</a:t>
            </a:fld>
            <a:endParaRPr lang="en-US" dirty="0"/>
          </a:p>
        </p:txBody>
      </p:sp>
      <p:pic>
        <p:nvPicPr>
          <p:cNvPr id="12" name="Picture 11"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Tree>
    <p:extLst>
      <p:ext uri="{BB962C8B-B14F-4D97-AF65-F5344CB8AC3E}">
        <p14:creationId xmlns:p14="http://schemas.microsoft.com/office/powerpoint/2010/main" val="38573878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20"/>
            <a:ext cx="8229600" cy="857250"/>
          </a:xfrm>
          <a:prstGeom prst="rect">
            <a:avLst/>
          </a:prstGeom>
        </p:spPr>
        <p:txBody>
          <a:bodyPr>
            <a:normAutofit/>
          </a:bodyPr>
          <a:lstStyle>
            <a:lvl1pPr>
              <a:defRPr>
                <a:solidFill>
                  <a:srgbClr val="3F0047"/>
                </a:solidFill>
                <a:latin typeface="Arial"/>
                <a:cs typeface="Arial"/>
              </a:defRPr>
            </a:lvl1p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457200" y="780662"/>
            <a:ext cx="4040188" cy="808822"/>
          </a:xfrm>
          <a:prstGeom prst="rect">
            <a:avLst/>
          </a:prstGeom>
        </p:spPr>
        <p:txBody>
          <a:bodyPr anchor="b">
            <a:normAutofit/>
          </a:bodyPr>
          <a:lstStyle>
            <a:lvl1pPr marL="0" indent="0">
              <a:buNone/>
              <a:defRPr sz="2400" b="1">
                <a:solidFill>
                  <a:srgbClr val="3F0047"/>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endParaRPr lang="en-US" noProof="0" dirty="0"/>
          </a:p>
        </p:txBody>
      </p:sp>
      <p:sp>
        <p:nvSpPr>
          <p:cNvPr id="4" name="Content Placeholder 3"/>
          <p:cNvSpPr>
            <a:spLocks noGrp="1"/>
          </p:cNvSpPr>
          <p:nvPr>
            <p:ph sz="half" idx="2"/>
          </p:nvPr>
        </p:nvSpPr>
        <p:spPr>
          <a:xfrm>
            <a:off x="457200" y="1589483"/>
            <a:ext cx="4040188" cy="2963466"/>
          </a:xfrm>
          <a:prstGeom prst="rect">
            <a:avLst/>
          </a:prstGeom>
        </p:spPr>
        <p:txBody>
          <a:bodyPr>
            <a:normAutofit/>
          </a:bodyPr>
          <a:lstStyle>
            <a:lvl1pPr marL="342900" indent="-342900">
              <a:buClr>
                <a:srgbClr val="3F0047"/>
              </a:buClr>
              <a:buFont typeface="Arial"/>
              <a:buChar char="•"/>
              <a:defRPr sz="2400">
                <a:solidFill>
                  <a:srgbClr val="7F7F7F"/>
                </a:solidFill>
                <a:latin typeface="Arial"/>
                <a:cs typeface="Arial"/>
              </a:defRPr>
            </a:lvl1pPr>
            <a:lvl2pPr>
              <a:buClr>
                <a:srgbClr val="3F0047"/>
              </a:buClr>
              <a:defRPr sz="2000">
                <a:solidFill>
                  <a:srgbClr val="7F7F7F"/>
                </a:solidFill>
                <a:latin typeface="Arial"/>
                <a:cs typeface="Arial"/>
              </a:defRPr>
            </a:lvl2pPr>
            <a:lvl3pPr marL="1143000" indent="-228600">
              <a:buClr>
                <a:srgbClr val="3F0047"/>
              </a:buClr>
              <a:buSzPct val="80000"/>
              <a:buFont typeface="Arial"/>
              <a:buChar char="•"/>
              <a:defRPr sz="1800">
                <a:solidFill>
                  <a:srgbClr val="7F7F7F"/>
                </a:solidFill>
                <a:latin typeface="Arial"/>
                <a:cs typeface="Arial"/>
              </a:defRPr>
            </a:lvl3pPr>
            <a:lvl4pPr>
              <a:buClr>
                <a:srgbClr val="3F0047"/>
              </a:buClr>
              <a:defRPr sz="1600">
                <a:solidFill>
                  <a:srgbClr val="7F7F7F"/>
                </a:solidFill>
                <a:latin typeface="Arial"/>
                <a:cs typeface="Arial"/>
              </a:defRPr>
            </a:lvl4pPr>
            <a:lvl5pPr>
              <a:buClr>
                <a:srgbClr val="3F0047"/>
              </a:buClr>
              <a:defRPr sz="1600">
                <a:solidFill>
                  <a:srgbClr val="7F7F7F"/>
                </a:solidFill>
                <a:latin typeface="Arial"/>
                <a:cs typeface="Arial"/>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Text Placeholder 4"/>
          <p:cNvSpPr>
            <a:spLocks noGrp="1"/>
          </p:cNvSpPr>
          <p:nvPr>
            <p:ph type="body" sz="quarter" idx="3"/>
          </p:nvPr>
        </p:nvSpPr>
        <p:spPr>
          <a:xfrm>
            <a:off x="4645026" y="780662"/>
            <a:ext cx="4041775" cy="808822"/>
          </a:xfrm>
          <a:prstGeom prst="rect">
            <a:avLst/>
          </a:prstGeom>
        </p:spPr>
        <p:txBody>
          <a:bodyPr anchor="b">
            <a:normAutofit/>
          </a:bodyPr>
          <a:lstStyle>
            <a:lvl1pPr marL="0" indent="0">
              <a:buNone/>
              <a:defRPr sz="2400" b="1">
                <a:solidFill>
                  <a:srgbClr val="3F0047"/>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smtClean="0"/>
              <a:t>Click to edit Master text styles</a:t>
            </a:r>
            <a:endParaRPr lang="en-US" noProof="0" dirty="0"/>
          </a:p>
        </p:txBody>
      </p:sp>
      <p:sp>
        <p:nvSpPr>
          <p:cNvPr id="6" name="Content Placeholder 5"/>
          <p:cNvSpPr>
            <a:spLocks noGrp="1"/>
          </p:cNvSpPr>
          <p:nvPr>
            <p:ph sz="quarter" idx="4"/>
          </p:nvPr>
        </p:nvSpPr>
        <p:spPr>
          <a:xfrm>
            <a:off x="4645026" y="1589483"/>
            <a:ext cx="4041775" cy="2963466"/>
          </a:xfrm>
          <a:prstGeom prst="rect">
            <a:avLst/>
          </a:prstGeom>
        </p:spPr>
        <p:txBody>
          <a:bodyPr>
            <a:normAutofit/>
          </a:bodyPr>
          <a:lstStyle>
            <a:lvl1pPr marL="342900" indent="-342900">
              <a:buClr>
                <a:srgbClr val="3F0047"/>
              </a:buClr>
              <a:buFont typeface="Arial"/>
              <a:buChar char="•"/>
              <a:defRPr sz="2400">
                <a:solidFill>
                  <a:srgbClr val="7F7F7F"/>
                </a:solidFill>
                <a:latin typeface="Arial"/>
                <a:cs typeface="Arial"/>
              </a:defRPr>
            </a:lvl1pPr>
            <a:lvl2pPr>
              <a:buClr>
                <a:srgbClr val="3F0047"/>
              </a:buClr>
              <a:defRPr sz="2000">
                <a:solidFill>
                  <a:srgbClr val="7F7F7F"/>
                </a:solidFill>
                <a:latin typeface="Arial"/>
                <a:cs typeface="Arial"/>
              </a:defRPr>
            </a:lvl2pPr>
            <a:lvl3pPr marL="1143000" indent="-228600">
              <a:buClr>
                <a:srgbClr val="3F0047"/>
              </a:buClr>
              <a:buSzPct val="80000"/>
              <a:buFont typeface="Arial"/>
              <a:buChar char="•"/>
              <a:defRPr sz="1800">
                <a:solidFill>
                  <a:srgbClr val="7F7F7F"/>
                </a:solidFill>
                <a:latin typeface="Arial"/>
                <a:cs typeface="Arial"/>
              </a:defRPr>
            </a:lvl3pPr>
            <a:lvl4pPr>
              <a:buClr>
                <a:srgbClr val="3F0047"/>
              </a:buClr>
              <a:defRPr sz="1600">
                <a:solidFill>
                  <a:srgbClr val="7F7F7F"/>
                </a:solidFill>
                <a:latin typeface="Arial"/>
                <a:cs typeface="Arial"/>
              </a:defRPr>
            </a:lvl4pPr>
            <a:lvl5pPr>
              <a:buClr>
                <a:srgbClr val="3F0047"/>
              </a:buClr>
              <a:defRPr sz="1600">
                <a:solidFill>
                  <a:srgbClr val="7F7F7F"/>
                </a:solidFill>
                <a:latin typeface="Arial"/>
                <a:cs typeface="Arial"/>
              </a:defRPr>
            </a:lvl5pPr>
            <a:lvl6pPr>
              <a:defRPr sz="1600"/>
            </a:lvl6pPr>
            <a:lvl7pPr>
              <a:defRPr sz="1600"/>
            </a:lvl7pPr>
            <a:lvl8pPr>
              <a:defRPr sz="1600"/>
            </a:lvl8pPr>
            <a:lvl9pPr>
              <a:defRPr sz="16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0" name="Rectangle 9"/>
          <p:cNvSpPr/>
          <p:nvPr userDrawn="1"/>
        </p:nvSpPr>
        <p:spPr>
          <a:xfrm>
            <a:off x="0" y="5111857"/>
            <a:ext cx="9144000" cy="41999"/>
          </a:xfrm>
          <a:prstGeom prst="rect">
            <a:avLst/>
          </a:prstGeom>
          <a:gradFill flip="none" rotWithShape="1">
            <a:gsLst>
              <a:gs pos="31000">
                <a:srgbClr val="61B733"/>
              </a:gs>
              <a:gs pos="48000">
                <a:srgbClr val="1D777C"/>
              </a:gs>
              <a:gs pos="65000">
                <a:srgbClr val="603285"/>
              </a:gs>
              <a:gs pos="78000">
                <a:srgbClr val="AE317D"/>
              </a:gs>
              <a:gs pos="100000">
                <a:srgbClr val="FF6600"/>
              </a:gs>
              <a:gs pos="90000">
                <a:srgbClr val="FF0000"/>
              </a:gs>
              <a:gs pos="18000">
                <a:srgbClr val="0086CC"/>
              </a:gs>
              <a:gs pos="0">
                <a:srgbClr val="481056"/>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4" name="Picture 13" descr="GV_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488" y="4373861"/>
            <a:ext cx="2019417" cy="1009709"/>
          </a:xfrm>
          <a:prstGeom prst="rect">
            <a:avLst/>
          </a:prstGeom>
        </p:spPr>
      </p:pic>
      <p:sp>
        <p:nvSpPr>
          <p:cNvPr id="15" name="Slide Number Placeholder 5"/>
          <p:cNvSpPr>
            <a:spLocks noGrp="1"/>
          </p:cNvSpPr>
          <p:nvPr>
            <p:ph type="sldNum" sz="quarter" idx="10"/>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fld id="{A381C399-CEAA-9D4D-8730-8244DD06CD15}" type="slidenum">
              <a:rPr lang="en-US" noProof="0" smtClean="0"/>
              <a:pPr/>
              <a:t>‹#›</a:t>
            </a:fld>
            <a:endParaRPr lang="en-US" noProof="0" dirty="0"/>
          </a:p>
        </p:txBody>
      </p:sp>
    </p:spTree>
    <p:extLst>
      <p:ext uri="{BB962C8B-B14F-4D97-AF65-F5344CB8AC3E}">
        <p14:creationId xmlns:p14="http://schemas.microsoft.com/office/powerpoint/2010/main" val="3524670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1.jpe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2" cstate="screen">
            <a:alphaModFix amt="58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pPr fontAlgn="auto">
              <a:spcBef>
                <a:spcPts val="0"/>
              </a:spcBef>
              <a:spcAft>
                <a:spcPts val="0"/>
              </a:spcAft>
            </a:pPr>
            <a:fld id="{A381C399-CEAA-9D4D-8730-8244DD06CD15}" type="slidenum">
              <a:rPr lang="en-US" smtClean="0">
                <a:ea typeface="+mn-ea"/>
              </a:rPr>
              <a:pPr fontAlgn="auto">
                <a:spcBef>
                  <a:spcPts val="0"/>
                </a:spcBef>
                <a:spcAft>
                  <a:spcPts val="0"/>
                </a:spcAft>
              </a:pPr>
              <a:t>‹#›</a:t>
            </a:fld>
            <a:endParaRPr lang="en-US" dirty="0">
              <a:ea typeface="+mn-ea"/>
            </a:endParaRPr>
          </a:p>
        </p:txBody>
      </p:sp>
    </p:spTree>
    <p:extLst>
      <p:ext uri="{BB962C8B-B14F-4D97-AF65-F5344CB8AC3E}">
        <p14:creationId xmlns:p14="http://schemas.microsoft.com/office/powerpoint/2010/main" val="1313617811"/>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 id="2147484303" r:id="rId15"/>
    <p:sldLayoutId id="2147484304" r:id="rId16"/>
    <p:sldLayoutId id="2147484305" r:id="rId17"/>
    <p:sldLayoutId id="2147484306" r:id="rId18"/>
    <p:sldLayoutId id="2147484307" r:id="rId19"/>
    <p:sldLayoutId id="2147484375" r:id="rId20"/>
    <p:sldLayoutId id="2147484459" r:id="rId21"/>
    <p:sldLayoutId id="2147484463" r:id="rId22"/>
    <p:sldLayoutId id="2147484464" r:id="rId23"/>
    <p:sldLayoutId id="2147484466" r:id="rId24"/>
    <p:sldLayoutId id="2147484467" r:id="rId25"/>
    <p:sldLayoutId id="2147484468" r:id="rId26"/>
    <p:sldLayoutId id="2147484470" r:id="rId27"/>
    <p:sldLayoutId id="2147484472" r:id="rId28"/>
    <p:sldLayoutId id="2147484473" r:id="rId29"/>
    <p:sldLayoutId id="2147484487"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457200" rtl="0" eaLnBrk="1" latinLnBrk="0" hangingPunct="1">
        <a:spcBef>
          <a:spcPct val="0"/>
        </a:spcBef>
        <a:buNone/>
        <a:defRPr sz="4400" kern="1200">
          <a:solidFill>
            <a:srgbClr val="660066"/>
          </a:solidFill>
          <a:latin typeface="Roboto Regular"/>
          <a:ea typeface="+mj-ea"/>
          <a:cs typeface="Robo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950" indent="-285750" algn="l" defTabSz="457200"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3000" indent="-228600" algn="l" defTabSz="457200" rtl="0" eaLnBrk="1" latinLnBrk="0" hangingPunct="1">
        <a:spcBef>
          <a:spcPct val="20000"/>
        </a:spcBef>
        <a:buFont typeface="Arial"/>
        <a:buChar char="•"/>
        <a:defRPr sz="2400" kern="1200">
          <a:solidFill>
            <a:schemeClr val="tx1"/>
          </a:solidFill>
          <a:latin typeface="Roboto Regular"/>
          <a:ea typeface="+mn-ea"/>
          <a:cs typeface="Roboto Regular"/>
        </a:defRPr>
      </a:lvl3pPr>
      <a:lvl4pPr marL="1600200" indent="-228600" algn="l" defTabSz="457200" rtl="0" eaLnBrk="1" latinLnBrk="0" hangingPunct="1">
        <a:spcBef>
          <a:spcPct val="20000"/>
        </a:spcBef>
        <a:buFont typeface="Arial"/>
        <a:buChar char="–"/>
        <a:defRPr sz="2000" kern="1200">
          <a:solidFill>
            <a:schemeClr val="tx1"/>
          </a:solidFill>
          <a:latin typeface="Roboto Regular"/>
          <a:ea typeface="+mn-ea"/>
          <a:cs typeface="Roboto Regular"/>
        </a:defRPr>
      </a:lvl4pPr>
      <a:lvl5pPr marL="2057400" indent="-228600" algn="l" defTabSz="457200" rtl="0" eaLnBrk="1" latinLnBrk="0" hangingPunct="1">
        <a:spcBef>
          <a:spcPct val="20000"/>
        </a:spcBef>
        <a:buFont typeface="Arial"/>
        <a:buChar char="»"/>
        <a:defRPr sz="2000" kern="1200">
          <a:solidFill>
            <a:schemeClr val="tx1"/>
          </a:solidFill>
          <a:latin typeface="Roboto Regular"/>
          <a:ea typeface="+mn-ea"/>
          <a:cs typeface="Robo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screen">
            <a:alphaModFix amt="58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Slide Number Placeholder 5"/>
          <p:cNvSpPr>
            <a:spLocks noGrp="1"/>
          </p:cNvSpPr>
          <p:nvPr>
            <p:ph type="sldNum" sz="quarter" idx="4"/>
          </p:nvPr>
        </p:nvSpPr>
        <p:spPr>
          <a:xfrm>
            <a:off x="8410746" y="4883370"/>
            <a:ext cx="680277" cy="194405"/>
          </a:xfrm>
          <a:prstGeom prst="rect">
            <a:avLst/>
          </a:prstGeom>
        </p:spPr>
        <p:txBody>
          <a:bodyPr anchor="ctr"/>
          <a:lstStyle>
            <a:lvl1pPr algn="r">
              <a:defRPr sz="800" baseline="0">
                <a:solidFill>
                  <a:srgbClr val="3F0047"/>
                </a:solidFill>
                <a:latin typeface="Roboto Light"/>
              </a:defRPr>
            </a:lvl1pPr>
          </a:lstStyle>
          <a:p>
            <a:pPr fontAlgn="auto">
              <a:spcBef>
                <a:spcPts val="0"/>
              </a:spcBef>
              <a:spcAft>
                <a:spcPts val="0"/>
              </a:spcAft>
            </a:pPr>
            <a:fld id="{A381C399-CEAA-9D4D-8730-8244DD06CD15}" type="slidenum">
              <a:rPr lang="en-US" smtClean="0">
                <a:ea typeface="+mn-ea"/>
              </a:rPr>
              <a:pPr fontAlgn="auto">
                <a:spcBef>
                  <a:spcPts val="0"/>
                </a:spcBef>
                <a:spcAft>
                  <a:spcPts val="0"/>
                </a:spcAft>
              </a:pPr>
              <a:t>‹#›</a:t>
            </a:fld>
            <a:endParaRPr lang="en-US" dirty="0">
              <a:ea typeface="+mn-ea"/>
            </a:endParaRPr>
          </a:p>
        </p:txBody>
      </p:sp>
    </p:spTree>
    <p:extLst>
      <p:ext uri="{BB962C8B-B14F-4D97-AF65-F5344CB8AC3E}">
        <p14:creationId xmlns:p14="http://schemas.microsoft.com/office/powerpoint/2010/main" val="778306207"/>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 id="2147484501" r:id="rId13"/>
    <p:sldLayoutId id="2147484502" r:id="rId14"/>
    <p:sldLayoutId id="2147484503" r:id="rId15"/>
    <p:sldLayoutId id="2147484504" r:id="rId16"/>
    <p:sldLayoutId id="2147484505" r:id="rId17"/>
    <p:sldLayoutId id="2147484506" r:id="rId18"/>
    <p:sldLayoutId id="2147484507" r:id="rId19"/>
  </p:sldLayoutIdLst>
  <p:hf hdr="0"/>
  <p:txStyles>
    <p:titleStyle>
      <a:lvl1pPr algn="ctr" defTabSz="457200" rtl="0" eaLnBrk="1" latinLnBrk="0" hangingPunct="1">
        <a:spcBef>
          <a:spcPct val="0"/>
        </a:spcBef>
        <a:buNone/>
        <a:defRPr sz="4400" kern="1200">
          <a:solidFill>
            <a:srgbClr val="660066"/>
          </a:solidFill>
          <a:latin typeface="Roboto Regular"/>
          <a:ea typeface="+mj-ea"/>
          <a:cs typeface="Robo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Roboto Regular"/>
          <a:ea typeface="+mn-ea"/>
          <a:cs typeface="Roboto Regular"/>
        </a:defRPr>
      </a:lvl1pPr>
      <a:lvl2pPr marL="742950" indent="-285750" algn="l" defTabSz="457200" rtl="0" eaLnBrk="1" latinLnBrk="0" hangingPunct="1">
        <a:spcBef>
          <a:spcPct val="20000"/>
        </a:spcBef>
        <a:buFont typeface="Arial"/>
        <a:buChar char="–"/>
        <a:defRPr sz="2800" kern="1200">
          <a:solidFill>
            <a:schemeClr val="tx1"/>
          </a:solidFill>
          <a:latin typeface="Roboto Regular"/>
          <a:ea typeface="+mn-ea"/>
          <a:cs typeface="Roboto Regular"/>
        </a:defRPr>
      </a:lvl2pPr>
      <a:lvl3pPr marL="1143000" indent="-228600" algn="l" defTabSz="457200" rtl="0" eaLnBrk="1" latinLnBrk="0" hangingPunct="1">
        <a:spcBef>
          <a:spcPct val="20000"/>
        </a:spcBef>
        <a:buFont typeface="Arial"/>
        <a:buChar char="•"/>
        <a:defRPr sz="2400" kern="1200">
          <a:solidFill>
            <a:schemeClr val="tx1"/>
          </a:solidFill>
          <a:latin typeface="Roboto Regular"/>
          <a:ea typeface="+mn-ea"/>
          <a:cs typeface="Roboto Regular"/>
        </a:defRPr>
      </a:lvl3pPr>
      <a:lvl4pPr marL="1600200" indent="-228600" algn="l" defTabSz="457200" rtl="0" eaLnBrk="1" latinLnBrk="0" hangingPunct="1">
        <a:spcBef>
          <a:spcPct val="20000"/>
        </a:spcBef>
        <a:buFont typeface="Arial"/>
        <a:buChar char="–"/>
        <a:defRPr sz="2000" kern="1200">
          <a:solidFill>
            <a:schemeClr val="tx1"/>
          </a:solidFill>
          <a:latin typeface="Roboto Regular"/>
          <a:ea typeface="+mn-ea"/>
          <a:cs typeface="Roboto Regular"/>
        </a:defRPr>
      </a:lvl4pPr>
      <a:lvl5pPr marL="2057400" indent="-228600" algn="l" defTabSz="457200" rtl="0" eaLnBrk="1" latinLnBrk="0" hangingPunct="1">
        <a:spcBef>
          <a:spcPct val="20000"/>
        </a:spcBef>
        <a:buFont typeface="Arial"/>
        <a:buChar char="»"/>
        <a:defRPr sz="2000" kern="1200">
          <a:solidFill>
            <a:schemeClr val="tx1"/>
          </a:solidFill>
          <a:latin typeface="Roboto Regular"/>
          <a:ea typeface="+mn-ea"/>
          <a:cs typeface="Robo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microsoft.com/office/2007/relationships/hdphoto" Target="../media/hdphoto2.wdp"/><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7.jpe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0.jpe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1.jpe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hyperlink" Target="https://www.google.de/url?sa=i&amp;rct=j&amp;q=&amp;esrc=s&amp;source=images&amp;cd=&amp;cad=rja&amp;uact=8&amp;ved=2ahUKEwiprKrb8sDaAhVMyqQKHWKxAD0QjRx6BAgAEAU&amp;url=https://www.spirig-rhv.ch/de/cloud-loesungen/it-infrastruktur-in-der-cloud&amp;psig=AOvVaw3j2Bx9F62VwnBMZ1HNPWqr&amp;ust=1524040271804261" TargetMode="External"/><Relationship Id="rId5" Type="http://schemas.openxmlformats.org/officeDocument/2006/relationships/image" Target="../media/image66.jpeg"/><Relationship Id="rId10"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image" Target="../media/image69.png"/></Relationships>
</file>

<file path=ppt/slides/_rels/slide3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71.jpeg"/><Relationship Id="rId5" Type="http://schemas.openxmlformats.org/officeDocument/2006/relationships/hyperlink" Target="https://www.google.de/url?sa=i&amp;rct=j&amp;q=&amp;esrc=s&amp;source=images&amp;cd=&amp;cad=rja&amp;uact=8&amp;ved=2ahUKEwiprKrb8sDaAhVMyqQKHWKxAD0QjRx6BAgAEAU&amp;url=https://www.spirig-rhv.ch/de/cloud-loesungen/it-infrastruktur-in-der-cloud&amp;psig=AOvVaw3j2Bx9F62VwnBMZ1HNPWqr&amp;ust=1524040271804261" TargetMode="External"/><Relationship Id="rId10" Type="http://schemas.openxmlformats.org/officeDocument/2006/relationships/image" Target="../media/image67.png"/><Relationship Id="rId4" Type="http://schemas.openxmlformats.org/officeDocument/2006/relationships/image" Target="../media/image65.png"/><Relationship Id="rId9" Type="http://schemas.openxmlformats.org/officeDocument/2006/relationships/image" Target="../media/image66.jpeg"/></Relationships>
</file>

<file path=ppt/slides/_rels/slide3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6.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85.png"/></Relationships>
</file>

<file path=ppt/slides/_rels/slide3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png"/><Relationship Id="rId1" Type="http://schemas.openxmlformats.org/officeDocument/2006/relationships/slideLayout" Target="../slideLayouts/slideLayout6.xml"/><Relationship Id="rId4" Type="http://schemas.openxmlformats.org/officeDocument/2006/relationships/image" Target="../media/image88.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au/url?sa=i&amp;rct=j&amp;q=&amp;esrc=s&amp;source=images&amp;cd=&amp;ved=0ahUKEwjf5-uyybHOAhXEFpQKHcGtBHQQjRwIBw&amp;url=http://igniteyourthinking.beca.com/author/katharinag/&amp;bvm=bv.129391328,d.dGo&amp;psig=AFQjCNH6mBbErIwDECXkV_FqAQY-FSlr6A&amp;ust=1470737260131088"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 Id="rId9" Type="http://schemas.openxmlformats.org/officeDocument/2006/relationships/image" Target="../media/image98.png"/></Relationships>
</file>

<file path=ppt/slides/_rels/slide4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4.png"/><Relationship Id="rId7" Type="http://schemas.openxmlformats.org/officeDocument/2006/relationships/image" Target="../media/image70.pn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71.jpeg"/><Relationship Id="rId11" Type="http://schemas.microsoft.com/office/2007/relationships/hdphoto" Target="../media/hdphoto4.wdp"/><Relationship Id="rId5" Type="http://schemas.openxmlformats.org/officeDocument/2006/relationships/hyperlink" Target="https://www.google.de/url?sa=i&amp;rct=j&amp;q=&amp;esrc=s&amp;source=images&amp;cd=&amp;cad=rja&amp;uact=8&amp;ved=2ahUKEwiprKrb8sDaAhVMyqQKHWKxAD0QjRx6BAgAEAU&amp;url=https://www.spirig-rhv.ch/de/cloud-loesungen/it-infrastruktur-in-der-cloud&amp;psig=AOvVaw3j2Bx9F62VwnBMZ1HNPWqr&amp;ust=1524040271804261" TargetMode="External"/><Relationship Id="rId10" Type="http://schemas.openxmlformats.org/officeDocument/2006/relationships/image" Target="../media/image68.png"/><Relationship Id="rId4" Type="http://schemas.openxmlformats.org/officeDocument/2006/relationships/image" Target="../media/image65.png"/><Relationship Id="rId9" Type="http://schemas.openxmlformats.org/officeDocument/2006/relationships/image" Target="../media/image6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50.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4.png"/><Relationship Id="rId7" Type="http://schemas.openxmlformats.org/officeDocument/2006/relationships/image" Target="../media/image70.png"/><Relationship Id="rId12" Type="http://schemas.openxmlformats.org/officeDocument/2006/relationships/image" Target="../media/image69.pn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71.jpeg"/><Relationship Id="rId11" Type="http://schemas.microsoft.com/office/2007/relationships/hdphoto" Target="../media/hdphoto4.wdp"/><Relationship Id="rId5" Type="http://schemas.openxmlformats.org/officeDocument/2006/relationships/hyperlink" Target="https://www.google.de/url?sa=i&amp;rct=j&amp;q=&amp;esrc=s&amp;source=images&amp;cd=&amp;cad=rja&amp;uact=8&amp;ved=2ahUKEwiprKrb8sDaAhVMyqQKHWKxAD0QjRx6BAgAEAU&amp;url=https://www.spirig-rhv.ch/de/cloud-loesungen/it-infrastruktur-in-der-cloud&amp;psig=AOvVaw3j2Bx9F62VwnBMZ1HNPWqr&amp;ust=1524040271804261" TargetMode="External"/><Relationship Id="rId10" Type="http://schemas.openxmlformats.org/officeDocument/2006/relationships/image" Target="../media/image68.png"/><Relationship Id="rId4" Type="http://schemas.openxmlformats.org/officeDocument/2006/relationships/image" Target="../media/image65.png"/><Relationship Id="rId9" Type="http://schemas.openxmlformats.org/officeDocument/2006/relationships/image" Target="../media/image67.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September 2018</a:t>
            </a:r>
            <a:endParaRPr lang="en-US" dirty="0"/>
          </a:p>
        </p:txBody>
      </p:sp>
      <p:sp>
        <p:nvSpPr>
          <p:cNvPr id="3" name="Text Placeholder 2"/>
          <p:cNvSpPr>
            <a:spLocks noGrp="1"/>
          </p:cNvSpPr>
          <p:nvPr>
            <p:ph type="body" sz="quarter" idx="12"/>
          </p:nvPr>
        </p:nvSpPr>
        <p:spPr/>
        <p:txBody>
          <a:bodyPr>
            <a:normAutofit fontScale="92500" lnSpcReduction="20000"/>
          </a:bodyPr>
          <a:lstStyle/>
          <a:p>
            <a:r>
              <a:rPr lang="nl-NL" dirty="0">
                <a:latin typeface="Arial" pitchFamily="34" charset="0"/>
                <a:ea typeface="ＭＳ Ｐゴシック" charset="-128"/>
                <a:cs typeface="Arial" pitchFamily="34" charset="0"/>
              </a:rPr>
              <a:t>IP Camera Signal Transmission</a:t>
            </a:r>
            <a:endParaRPr lang="en-US" dirty="0"/>
          </a:p>
          <a:p>
            <a:endParaRPr lang="en-US" dirty="0"/>
          </a:p>
        </p:txBody>
      </p:sp>
      <p:sp>
        <p:nvSpPr>
          <p:cNvPr id="4" name="Subtitle 3"/>
          <p:cNvSpPr>
            <a:spLocks noGrp="1"/>
          </p:cNvSpPr>
          <p:nvPr>
            <p:ph type="subTitle" idx="1"/>
          </p:nvPr>
        </p:nvSpPr>
        <p:spPr/>
        <p:txBody>
          <a:bodyPr>
            <a:normAutofit fontScale="62500" lnSpcReduction="20000"/>
          </a:bodyPr>
          <a:lstStyle/>
          <a:p>
            <a:r>
              <a:rPr lang="en-US" dirty="0"/>
              <a:t>XCU Concept, XCU UXF, including  DirectIP and DirectIP</a:t>
            </a:r>
            <a:r>
              <a:rPr lang="en-US" baseline="30000" dirty="0" smtClean="0"/>
              <a:t>+</a:t>
            </a:r>
            <a:r>
              <a:rPr lang="en-US" dirty="0" smtClean="0"/>
              <a:t> </a:t>
            </a:r>
            <a:endParaRPr lang="en-US" dirty="0"/>
          </a:p>
          <a:p>
            <a:r>
              <a:rPr lang="en-US" dirty="0"/>
              <a:t>Changing the landscape for LIVE remote productions</a:t>
            </a:r>
          </a:p>
          <a:p>
            <a:endParaRPr lang="en-US" dirty="0"/>
          </a:p>
        </p:txBody>
      </p:sp>
    </p:spTree>
    <p:extLst>
      <p:ext uri="{BB962C8B-B14F-4D97-AF65-F5344CB8AC3E}">
        <p14:creationId xmlns:p14="http://schemas.microsoft.com/office/powerpoint/2010/main" val="3949713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IP - Fundamentals </a:t>
            </a:r>
            <a:r>
              <a:rPr lang="en-US" sz="2400" dirty="0"/>
              <a:t>– </a:t>
            </a:r>
            <a:r>
              <a:rPr lang="en-US" sz="2400" dirty="0" smtClean="0"/>
              <a:t>SMPTE 2022-6 signal structure </a:t>
            </a:r>
            <a:endParaRPr lang="en-US" dirty="0"/>
          </a:p>
        </p:txBody>
      </p:sp>
      <p:sp>
        <p:nvSpPr>
          <p:cNvPr id="5" name="Content Placeholder 4"/>
          <p:cNvSpPr>
            <a:spLocks noGrp="1"/>
          </p:cNvSpPr>
          <p:nvPr>
            <p:ph idx="1"/>
          </p:nvPr>
        </p:nvSpPr>
        <p:spPr>
          <a:xfrm>
            <a:off x="457199" y="663538"/>
            <a:ext cx="8229600" cy="785409"/>
          </a:xfrm>
        </p:spPr>
        <p:txBody>
          <a:bodyPr>
            <a:normAutofit/>
          </a:bodyPr>
          <a:lstStyle/>
          <a:p>
            <a:r>
              <a:rPr lang="en-US" sz="2000" dirty="0"/>
              <a:t>SMPTE 2022-6 is like converting “SDI into the IP world</a:t>
            </a:r>
            <a:r>
              <a:rPr lang="en-US" sz="2000" dirty="0" smtClean="0"/>
              <a:t>”</a:t>
            </a:r>
            <a:endParaRPr lang="en-US" sz="2000" dirty="0"/>
          </a:p>
        </p:txBody>
      </p:sp>
      <p:sp>
        <p:nvSpPr>
          <p:cNvPr id="12" name="Rectangle 11"/>
          <p:cNvSpPr/>
          <p:nvPr/>
        </p:nvSpPr>
        <p:spPr>
          <a:xfrm>
            <a:off x="3797914" y="3826130"/>
            <a:ext cx="270030" cy="1797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4" name="Right Brace 13"/>
          <p:cNvSpPr/>
          <p:nvPr/>
        </p:nvSpPr>
        <p:spPr>
          <a:xfrm rot="16200000">
            <a:off x="3854555" y="3580573"/>
            <a:ext cx="142301" cy="2430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sz="1350" dirty="0">
              <a:solidFill>
                <a:prstClr val="black"/>
              </a:solidFill>
            </a:endParaRPr>
          </a:p>
        </p:txBody>
      </p:sp>
      <p:sp>
        <p:nvSpPr>
          <p:cNvPr id="15" name="Rectangle 14"/>
          <p:cNvSpPr/>
          <p:nvPr/>
        </p:nvSpPr>
        <p:spPr>
          <a:xfrm>
            <a:off x="5015145" y="2746010"/>
            <a:ext cx="2833218" cy="179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6" name="Rectangle 15"/>
          <p:cNvSpPr/>
          <p:nvPr/>
        </p:nvSpPr>
        <p:spPr>
          <a:xfrm>
            <a:off x="4058297" y="2746010"/>
            <a:ext cx="956848" cy="1797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7" name="Rectangle 16"/>
          <p:cNvSpPr/>
          <p:nvPr/>
        </p:nvSpPr>
        <p:spPr>
          <a:xfrm>
            <a:off x="4544351" y="2747124"/>
            <a:ext cx="162018" cy="16201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8" name="Right Brace 17"/>
          <p:cNvSpPr/>
          <p:nvPr/>
        </p:nvSpPr>
        <p:spPr>
          <a:xfrm rot="16200000">
            <a:off x="4437575" y="1796428"/>
            <a:ext cx="198291" cy="9568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sz="1350" dirty="0">
              <a:solidFill>
                <a:prstClr val="black"/>
              </a:solidFill>
            </a:endParaRPr>
          </a:p>
        </p:txBody>
      </p:sp>
      <p:sp>
        <p:nvSpPr>
          <p:cNvPr id="19" name="Right Brace 18"/>
          <p:cNvSpPr/>
          <p:nvPr/>
        </p:nvSpPr>
        <p:spPr>
          <a:xfrm rot="16200000">
            <a:off x="6359137" y="1216679"/>
            <a:ext cx="147479" cy="280539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sz="1350" dirty="0">
              <a:solidFill>
                <a:prstClr val="black"/>
              </a:solidFill>
            </a:endParaRPr>
          </a:p>
        </p:txBody>
      </p:sp>
      <p:sp>
        <p:nvSpPr>
          <p:cNvPr id="20" name="TextBox 19"/>
          <p:cNvSpPr txBox="1"/>
          <p:nvPr/>
        </p:nvSpPr>
        <p:spPr>
          <a:xfrm>
            <a:off x="4229730" y="1995686"/>
            <a:ext cx="630301" cy="230832"/>
          </a:xfrm>
          <a:prstGeom prst="rect">
            <a:avLst/>
          </a:prstGeom>
          <a:noFill/>
        </p:spPr>
        <p:txBody>
          <a:bodyPr wrap="none" rtlCol="0">
            <a:spAutoFit/>
          </a:bodyPr>
          <a:lstStyle/>
          <a:p>
            <a:pPr algn="ctr" defTabSz="685800" fontAlgn="auto">
              <a:spcBef>
                <a:spcPts val="0"/>
              </a:spcBef>
              <a:spcAft>
                <a:spcPts val="0"/>
              </a:spcAft>
            </a:pPr>
            <a:r>
              <a:rPr lang="en-US" sz="900" dirty="0" smtClean="0">
                <a:solidFill>
                  <a:prstClr val="black"/>
                </a:solidFill>
                <a:latin typeface="Calibri"/>
                <a:ea typeface="+mn-ea"/>
              </a:rPr>
              <a:t>ANC Data</a:t>
            </a:r>
            <a:endParaRPr lang="en-US" sz="750" dirty="0">
              <a:solidFill>
                <a:prstClr val="black"/>
              </a:solidFill>
              <a:latin typeface="Calibri"/>
              <a:ea typeface="+mn-ea"/>
            </a:endParaRPr>
          </a:p>
        </p:txBody>
      </p:sp>
      <p:sp>
        <p:nvSpPr>
          <p:cNvPr id="21" name="TextBox 20"/>
          <p:cNvSpPr txBox="1"/>
          <p:nvPr/>
        </p:nvSpPr>
        <p:spPr>
          <a:xfrm>
            <a:off x="6203055" y="2355726"/>
            <a:ext cx="457176" cy="230832"/>
          </a:xfrm>
          <a:prstGeom prst="rect">
            <a:avLst/>
          </a:prstGeom>
          <a:noFill/>
        </p:spPr>
        <p:txBody>
          <a:bodyPr wrap="none" rtlCol="0">
            <a:spAutoFit/>
          </a:bodyPr>
          <a:lstStyle/>
          <a:p>
            <a:pPr algn="ctr" defTabSz="685800" fontAlgn="auto">
              <a:spcBef>
                <a:spcPts val="0"/>
              </a:spcBef>
              <a:spcAft>
                <a:spcPts val="0"/>
              </a:spcAft>
            </a:pPr>
            <a:r>
              <a:rPr lang="en-US" sz="900" dirty="0" smtClean="0">
                <a:solidFill>
                  <a:prstClr val="black"/>
                </a:solidFill>
                <a:latin typeface="Calibri"/>
                <a:ea typeface="+mn-ea"/>
              </a:rPr>
              <a:t>Video</a:t>
            </a:r>
            <a:endParaRPr lang="en-US" sz="900" dirty="0">
              <a:solidFill>
                <a:prstClr val="black"/>
              </a:solidFill>
              <a:latin typeface="Calibri"/>
              <a:ea typeface="+mn-ea"/>
            </a:endParaRPr>
          </a:p>
        </p:txBody>
      </p:sp>
      <p:sp>
        <p:nvSpPr>
          <p:cNvPr id="26" name="TextBox 25"/>
          <p:cNvSpPr txBox="1"/>
          <p:nvPr/>
        </p:nvSpPr>
        <p:spPr>
          <a:xfrm>
            <a:off x="3404819" y="3435846"/>
            <a:ext cx="1095173" cy="230832"/>
          </a:xfrm>
          <a:prstGeom prst="rect">
            <a:avLst/>
          </a:prstGeom>
          <a:noFill/>
        </p:spPr>
        <p:txBody>
          <a:bodyPr wrap="none" rtlCol="0">
            <a:spAutoFit/>
          </a:bodyPr>
          <a:lstStyle/>
          <a:p>
            <a:pPr algn="ctr" defTabSz="685800" fontAlgn="auto">
              <a:spcBef>
                <a:spcPts val="0"/>
              </a:spcBef>
              <a:spcAft>
                <a:spcPts val="0"/>
              </a:spcAft>
            </a:pPr>
            <a:r>
              <a:rPr lang="en-US" sz="900" dirty="0" smtClean="0">
                <a:solidFill>
                  <a:prstClr val="black"/>
                </a:solidFill>
                <a:latin typeface="Calibri"/>
                <a:ea typeface="+mn-ea"/>
              </a:rPr>
              <a:t>IP &amp; 2022-6 Header</a:t>
            </a:r>
            <a:endParaRPr lang="en-US" sz="900" dirty="0">
              <a:solidFill>
                <a:prstClr val="black"/>
              </a:solidFill>
              <a:latin typeface="Calibri"/>
              <a:ea typeface="+mn-ea"/>
            </a:endParaRPr>
          </a:p>
        </p:txBody>
      </p:sp>
      <p:sp>
        <p:nvSpPr>
          <p:cNvPr id="27" name="Right Brace 26"/>
          <p:cNvSpPr/>
          <p:nvPr/>
        </p:nvSpPr>
        <p:spPr>
          <a:xfrm rot="5400000" flipH="1">
            <a:off x="5647292" y="23427"/>
            <a:ext cx="599287" cy="3777278"/>
          </a:xfrm>
          <a:prstGeom prst="rightBrace">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sz="1350" dirty="0">
              <a:solidFill>
                <a:prstClr val="black"/>
              </a:solidFill>
            </a:endParaRPr>
          </a:p>
        </p:txBody>
      </p:sp>
      <p:sp>
        <p:nvSpPr>
          <p:cNvPr id="28" name="TextBox 27"/>
          <p:cNvSpPr txBox="1"/>
          <p:nvPr/>
        </p:nvSpPr>
        <p:spPr>
          <a:xfrm>
            <a:off x="3986289" y="1286639"/>
            <a:ext cx="3934083" cy="261610"/>
          </a:xfrm>
          <a:prstGeom prst="rect">
            <a:avLst/>
          </a:prstGeom>
          <a:noFill/>
          <a:ln w="9525">
            <a:noFill/>
          </a:ln>
        </p:spPr>
        <p:txBody>
          <a:bodyPr wrap="square" rtlCol="0">
            <a:spAutoFit/>
          </a:bodyPr>
          <a:lstStyle/>
          <a:p>
            <a:pPr algn="ctr" defTabSz="685800" fontAlgn="auto">
              <a:spcBef>
                <a:spcPts val="0"/>
              </a:spcBef>
              <a:spcAft>
                <a:spcPts val="0"/>
              </a:spcAft>
            </a:pPr>
            <a:r>
              <a:rPr lang="en-US" sz="1100" dirty="0" smtClean="0">
                <a:solidFill>
                  <a:prstClr val="black"/>
                </a:solidFill>
                <a:latin typeface="Calibri"/>
                <a:ea typeface="+mn-ea"/>
              </a:rPr>
              <a:t>All “info” available in the SDI stream about video, audio, etc.</a:t>
            </a:r>
            <a:endParaRPr lang="en-US" sz="1100" dirty="0">
              <a:solidFill>
                <a:prstClr val="black"/>
              </a:solidFill>
              <a:latin typeface="Calibri"/>
              <a:ea typeface="+mn-ea"/>
            </a:endParaRPr>
          </a:p>
        </p:txBody>
      </p:sp>
      <p:sp>
        <p:nvSpPr>
          <p:cNvPr id="30" name="Right Brace 29"/>
          <p:cNvSpPr/>
          <p:nvPr/>
        </p:nvSpPr>
        <p:spPr>
          <a:xfrm rot="16200000">
            <a:off x="4554210" y="2540958"/>
            <a:ext cx="142301" cy="1620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sz="1350" dirty="0">
              <a:solidFill>
                <a:prstClr val="black"/>
              </a:solidFill>
            </a:endParaRPr>
          </a:p>
        </p:txBody>
      </p:sp>
      <p:sp>
        <p:nvSpPr>
          <p:cNvPr id="31" name="TextBox 30"/>
          <p:cNvSpPr txBox="1"/>
          <p:nvPr/>
        </p:nvSpPr>
        <p:spPr>
          <a:xfrm>
            <a:off x="4179719" y="2355726"/>
            <a:ext cx="870751" cy="230832"/>
          </a:xfrm>
          <a:prstGeom prst="rect">
            <a:avLst/>
          </a:prstGeom>
          <a:noFill/>
        </p:spPr>
        <p:txBody>
          <a:bodyPr wrap="none" rtlCol="0">
            <a:spAutoFit/>
          </a:bodyPr>
          <a:lstStyle/>
          <a:p>
            <a:pPr algn="ctr" defTabSz="685800" fontAlgn="auto">
              <a:spcBef>
                <a:spcPts val="0"/>
              </a:spcBef>
              <a:spcAft>
                <a:spcPts val="0"/>
              </a:spcAft>
            </a:pPr>
            <a:r>
              <a:rPr lang="en-US" sz="900" dirty="0" smtClean="0">
                <a:solidFill>
                  <a:prstClr val="black"/>
                </a:solidFill>
                <a:latin typeface="Calibri"/>
                <a:ea typeface="+mn-ea"/>
              </a:rPr>
              <a:t>Audio &amp; I-Com</a:t>
            </a:r>
            <a:endParaRPr lang="en-US" sz="900" dirty="0">
              <a:solidFill>
                <a:prstClr val="black"/>
              </a:solidFill>
              <a:latin typeface="Calibri"/>
              <a:ea typeface="+mn-ea"/>
            </a:endParaRPr>
          </a:p>
        </p:txBody>
      </p:sp>
      <p:cxnSp>
        <p:nvCxnSpPr>
          <p:cNvPr id="32" name="Straight Connector 31"/>
          <p:cNvCxnSpPr/>
          <p:nvPr/>
        </p:nvCxnSpPr>
        <p:spPr>
          <a:xfrm>
            <a:off x="1835696" y="3255826"/>
            <a:ext cx="666074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9274" y="2571750"/>
            <a:ext cx="906402" cy="276999"/>
          </a:xfrm>
          <a:prstGeom prst="rect">
            <a:avLst/>
          </a:prstGeom>
          <a:noFill/>
        </p:spPr>
        <p:txBody>
          <a:bodyPr wrap="none" rtlCol="0">
            <a:spAutoFit/>
          </a:bodyPr>
          <a:lstStyle/>
          <a:p>
            <a:pPr defTabSz="685800" fontAlgn="auto">
              <a:spcBef>
                <a:spcPts val="0"/>
              </a:spcBef>
              <a:spcAft>
                <a:spcPts val="0"/>
              </a:spcAft>
            </a:pPr>
            <a:r>
              <a:rPr lang="en-US" sz="1200" b="1" dirty="0" smtClean="0">
                <a:solidFill>
                  <a:srgbClr val="FF0000"/>
                </a:solidFill>
                <a:latin typeface="Calibri"/>
                <a:ea typeface="+mn-ea"/>
              </a:rPr>
              <a:t>SDI - World</a:t>
            </a:r>
            <a:endParaRPr lang="en-US" sz="1200" b="1" dirty="0">
              <a:solidFill>
                <a:srgbClr val="FF0000"/>
              </a:solidFill>
              <a:latin typeface="Calibri"/>
              <a:ea typeface="+mn-ea"/>
            </a:endParaRPr>
          </a:p>
        </p:txBody>
      </p:sp>
      <p:sp>
        <p:nvSpPr>
          <p:cNvPr id="34" name="TextBox 33"/>
          <p:cNvSpPr txBox="1"/>
          <p:nvPr/>
        </p:nvSpPr>
        <p:spPr>
          <a:xfrm>
            <a:off x="765431" y="3698907"/>
            <a:ext cx="818237" cy="276999"/>
          </a:xfrm>
          <a:prstGeom prst="rect">
            <a:avLst/>
          </a:prstGeom>
          <a:noFill/>
        </p:spPr>
        <p:txBody>
          <a:bodyPr wrap="none" rtlCol="0">
            <a:spAutoFit/>
          </a:bodyPr>
          <a:lstStyle/>
          <a:p>
            <a:pPr defTabSz="685800" fontAlgn="auto">
              <a:spcBef>
                <a:spcPts val="0"/>
              </a:spcBef>
              <a:spcAft>
                <a:spcPts val="0"/>
              </a:spcAft>
            </a:pPr>
            <a:r>
              <a:rPr lang="en-US" sz="1200" b="1" dirty="0" smtClean="0">
                <a:solidFill>
                  <a:srgbClr val="FF0000"/>
                </a:solidFill>
                <a:latin typeface="Calibri"/>
                <a:ea typeface="+mn-ea"/>
              </a:rPr>
              <a:t>IP - World</a:t>
            </a:r>
            <a:endParaRPr lang="en-US" sz="1200" b="1" dirty="0">
              <a:solidFill>
                <a:srgbClr val="FF0000"/>
              </a:solidFill>
              <a:latin typeface="Calibri"/>
              <a:ea typeface="+mn-ea"/>
            </a:endParaRPr>
          </a:p>
        </p:txBody>
      </p:sp>
      <p:cxnSp>
        <p:nvCxnSpPr>
          <p:cNvPr id="45" name="Straight Connector 44"/>
          <p:cNvCxnSpPr/>
          <p:nvPr/>
        </p:nvCxnSpPr>
        <p:spPr>
          <a:xfrm flipH="1">
            <a:off x="1979712" y="2925796"/>
            <a:ext cx="19868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058296" y="2383579"/>
            <a:ext cx="1" cy="332187"/>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5016607" y="2383579"/>
            <a:ext cx="1" cy="332187"/>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5015146" y="3826130"/>
            <a:ext cx="2833218" cy="179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56" name="Rectangle 55"/>
          <p:cNvSpPr/>
          <p:nvPr/>
        </p:nvSpPr>
        <p:spPr>
          <a:xfrm>
            <a:off x="4058298" y="3826130"/>
            <a:ext cx="956848" cy="1797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57" name="Rectangle 56"/>
          <p:cNvSpPr/>
          <p:nvPr/>
        </p:nvSpPr>
        <p:spPr>
          <a:xfrm>
            <a:off x="4544352" y="3827244"/>
            <a:ext cx="162018" cy="16201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cxnSp>
        <p:nvCxnSpPr>
          <p:cNvPr id="64" name="Straight Connector 63"/>
          <p:cNvCxnSpPr/>
          <p:nvPr/>
        </p:nvCxnSpPr>
        <p:spPr>
          <a:xfrm flipH="1">
            <a:off x="1979712" y="4011910"/>
            <a:ext cx="171254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015716" y="2685569"/>
            <a:ext cx="845103" cy="246221"/>
          </a:xfrm>
          <a:prstGeom prst="rect">
            <a:avLst/>
          </a:prstGeom>
        </p:spPr>
        <p:txBody>
          <a:bodyPr wrap="none" rtlCol="0">
            <a:spAutoFit/>
          </a:bodyPr>
          <a:lstStyle/>
          <a:p>
            <a:pPr marL="0" indent="0" algn="l">
              <a:buNone/>
            </a:pPr>
            <a:r>
              <a:rPr lang="en-US" sz="1000" dirty="0" smtClean="0"/>
              <a:t>SDI Stream</a:t>
            </a:r>
          </a:p>
        </p:txBody>
      </p:sp>
      <p:sp>
        <p:nvSpPr>
          <p:cNvPr id="72" name="TextBox 71"/>
          <p:cNvSpPr txBox="1"/>
          <p:nvPr/>
        </p:nvSpPr>
        <p:spPr>
          <a:xfrm>
            <a:off x="2015716" y="3759882"/>
            <a:ext cx="1503938" cy="246221"/>
          </a:xfrm>
          <a:prstGeom prst="rect">
            <a:avLst/>
          </a:prstGeom>
        </p:spPr>
        <p:txBody>
          <a:bodyPr wrap="none" rtlCol="0">
            <a:spAutoFit/>
          </a:bodyPr>
          <a:lstStyle/>
          <a:p>
            <a:pPr marL="0" indent="0" algn="l">
              <a:buNone/>
            </a:pPr>
            <a:r>
              <a:rPr lang="en-US" sz="1000" dirty="0" smtClean="0"/>
              <a:t>SMPTE 2022-6 Stream</a:t>
            </a:r>
          </a:p>
        </p:txBody>
      </p:sp>
      <p:sp>
        <p:nvSpPr>
          <p:cNvPr id="73" name="Down Arrow 72"/>
          <p:cNvSpPr/>
          <p:nvPr/>
        </p:nvSpPr>
        <p:spPr>
          <a:xfrm>
            <a:off x="791580" y="3049704"/>
            <a:ext cx="792088" cy="422146"/>
          </a:xfrm>
          <a:prstGeom prst="down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045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504" y="4371950"/>
            <a:ext cx="2160240" cy="684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sz="3200" dirty="0"/>
              <a:t>IP - Fundamentals </a:t>
            </a:r>
            <a:r>
              <a:rPr lang="en-US" sz="2400" dirty="0"/>
              <a:t>– </a:t>
            </a:r>
            <a:r>
              <a:rPr lang="en-US" sz="2400" dirty="0" smtClean="0"/>
              <a:t>SMPTE 2022-6 signal flow </a:t>
            </a:r>
            <a:endParaRPr lang="en-US" dirty="0"/>
          </a:p>
        </p:txBody>
      </p:sp>
      <p:grpSp>
        <p:nvGrpSpPr>
          <p:cNvPr id="8" name="Group 7"/>
          <p:cNvGrpSpPr>
            <a:grpSpLocks noChangeAspect="1"/>
          </p:cNvGrpSpPr>
          <p:nvPr/>
        </p:nvGrpSpPr>
        <p:grpSpPr>
          <a:xfrm>
            <a:off x="935312" y="2093942"/>
            <a:ext cx="7021064" cy="2926080"/>
            <a:chOff x="829237" y="987574"/>
            <a:chExt cx="7461504" cy="3109637"/>
          </a:xfrm>
        </p:grpSpPr>
        <p:pic>
          <p:nvPicPr>
            <p:cNvPr id="6" name="Picture 5"/>
            <p:cNvPicPr>
              <a:picLocks noChangeAspect="1"/>
            </p:cNvPicPr>
            <p:nvPr/>
          </p:nvPicPr>
          <p:blipFill rotWithShape="1">
            <a:blip r:embed="rId2"/>
            <a:srcRect l="-1" r="319"/>
            <a:stretch/>
          </p:blipFill>
          <p:spPr>
            <a:xfrm>
              <a:off x="829237" y="1023578"/>
              <a:ext cx="7461504" cy="3073633"/>
            </a:xfrm>
            <a:prstGeom prst="rect">
              <a:avLst/>
            </a:prstGeom>
          </p:spPr>
        </p:pic>
        <p:sp>
          <p:nvSpPr>
            <p:cNvPr id="7" name="Rectangle 6"/>
            <p:cNvSpPr/>
            <p:nvPr/>
          </p:nvSpPr>
          <p:spPr>
            <a:xfrm>
              <a:off x="1187624" y="987574"/>
              <a:ext cx="2160240"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Content Placeholder 4"/>
          <p:cNvSpPr>
            <a:spLocks noGrp="1"/>
          </p:cNvSpPr>
          <p:nvPr>
            <p:ph idx="1"/>
          </p:nvPr>
        </p:nvSpPr>
        <p:spPr>
          <a:xfrm>
            <a:off x="457199" y="663538"/>
            <a:ext cx="8075242" cy="3394472"/>
          </a:xfrm>
        </p:spPr>
        <p:txBody>
          <a:bodyPr>
            <a:normAutofit/>
          </a:bodyPr>
          <a:lstStyle/>
          <a:p>
            <a:r>
              <a:rPr lang="en-US" sz="2000" dirty="0" smtClean="0"/>
              <a:t>SMPTE 2022-6 carry all the different signals into one IP stream</a:t>
            </a:r>
          </a:p>
          <a:p>
            <a:pPr lvl="1">
              <a:buFont typeface="Arial" panose="020B0604020202020204" pitchFamily="34" charset="0"/>
              <a:buChar char="+"/>
            </a:pPr>
            <a:r>
              <a:rPr lang="en-US" sz="1600" dirty="0" smtClean="0"/>
              <a:t>All </a:t>
            </a:r>
            <a:r>
              <a:rPr lang="en-US" sz="1600" dirty="0"/>
              <a:t>signals are always in </a:t>
            </a:r>
            <a:r>
              <a:rPr lang="en-US" sz="1600" dirty="0" smtClean="0"/>
              <a:t>sync </a:t>
            </a:r>
          </a:p>
          <a:p>
            <a:pPr lvl="2">
              <a:buFont typeface="Arial" panose="020B0604020202020204" pitchFamily="34" charset="0"/>
              <a:buChar char="+"/>
            </a:pPr>
            <a:r>
              <a:rPr lang="en-US" sz="1400" dirty="0" smtClean="0"/>
              <a:t>Therefore an optimized solution e.g. interconnecting two sites (or to transmit signals between camera head and XCU) </a:t>
            </a:r>
          </a:p>
          <a:p>
            <a:pPr lvl="1"/>
            <a:r>
              <a:rPr lang="en-US" sz="1600" dirty="0" smtClean="0"/>
              <a:t>Any processing require to “un-pack” and “re-pack” the IP stream</a:t>
            </a:r>
            <a:endParaRPr lang="en-US" sz="1600" dirty="0"/>
          </a:p>
        </p:txBody>
      </p:sp>
    </p:spTree>
    <p:extLst>
      <p:ext uri="{BB962C8B-B14F-4D97-AF65-F5344CB8AC3E}">
        <p14:creationId xmlns:p14="http://schemas.microsoft.com/office/powerpoint/2010/main" val="2685577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IP - Fundamentals </a:t>
            </a:r>
            <a:r>
              <a:rPr lang="en-US" sz="2400" dirty="0"/>
              <a:t>– </a:t>
            </a:r>
            <a:r>
              <a:rPr lang="en-US" sz="2400" dirty="0" smtClean="0"/>
              <a:t>SMPTE 2110 signal structure </a:t>
            </a:r>
            <a:endParaRPr lang="en-US" dirty="0"/>
          </a:p>
        </p:txBody>
      </p:sp>
      <p:sp>
        <p:nvSpPr>
          <p:cNvPr id="5" name="Content Placeholder 4"/>
          <p:cNvSpPr>
            <a:spLocks noGrp="1"/>
          </p:cNvSpPr>
          <p:nvPr>
            <p:ph idx="1"/>
          </p:nvPr>
        </p:nvSpPr>
        <p:spPr>
          <a:xfrm>
            <a:off x="457199" y="663538"/>
            <a:ext cx="8229600" cy="785409"/>
          </a:xfrm>
        </p:spPr>
        <p:txBody>
          <a:bodyPr>
            <a:normAutofit/>
          </a:bodyPr>
          <a:lstStyle/>
          <a:p>
            <a:r>
              <a:rPr lang="en-US" sz="2000" dirty="0"/>
              <a:t>SMPTE </a:t>
            </a:r>
            <a:r>
              <a:rPr lang="en-US" sz="2000" dirty="0" smtClean="0"/>
              <a:t>2110 for more efficient use of IP signal structure</a:t>
            </a:r>
            <a:endParaRPr lang="en-US" sz="2000" dirty="0"/>
          </a:p>
        </p:txBody>
      </p:sp>
      <p:sp>
        <p:nvSpPr>
          <p:cNvPr id="12" name="Rectangle 11"/>
          <p:cNvSpPr/>
          <p:nvPr/>
        </p:nvSpPr>
        <p:spPr>
          <a:xfrm>
            <a:off x="3797914" y="2565990"/>
            <a:ext cx="270030" cy="1797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5" name="Rectangle 14"/>
          <p:cNvSpPr/>
          <p:nvPr/>
        </p:nvSpPr>
        <p:spPr>
          <a:xfrm>
            <a:off x="5015145" y="1613918"/>
            <a:ext cx="2833218" cy="179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6" name="Rectangle 15"/>
          <p:cNvSpPr/>
          <p:nvPr/>
        </p:nvSpPr>
        <p:spPr>
          <a:xfrm>
            <a:off x="4047219" y="1614257"/>
            <a:ext cx="956848" cy="1797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7" name="Rectangle 16"/>
          <p:cNvSpPr/>
          <p:nvPr/>
        </p:nvSpPr>
        <p:spPr>
          <a:xfrm>
            <a:off x="4544351" y="1619967"/>
            <a:ext cx="162018" cy="16201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21" name="TextBox 20"/>
          <p:cNvSpPr txBox="1"/>
          <p:nvPr/>
        </p:nvSpPr>
        <p:spPr>
          <a:xfrm>
            <a:off x="6018685" y="2535746"/>
            <a:ext cx="1109599" cy="246221"/>
          </a:xfrm>
          <a:prstGeom prst="rect">
            <a:avLst/>
          </a:prstGeom>
          <a:noFill/>
        </p:spPr>
        <p:txBody>
          <a:bodyPr wrap="none" rtlCol="0">
            <a:spAutoFit/>
          </a:bodyPr>
          <a:lstStyle/>
          <a:p>
            <a:pPr defTabSz="685800" fontAlgn="auto">
              <a:spcBef>
                <a:spcPts val="0"/>
              </a:spcBef>
              <a:spcAft>
                <a:spcPts val="0"/>
              </a:spcAft>
            </a:pPr>
            <a:r>
              <a:rPr lang="en-US" sz="1000" dirty="0" smtClean="0">
                <a:solidFill>
                  <a:prstClr val="black"/>
                </a:solidFill>
                <a:latin typeface="Calibri"/>
                <a:ea typeface="+mn-ea"/>
              </a:rPr>
              <a:t>Video / RFC 4175 </a:t>
            </a:r>
            <a:endParaRPr lang="en-US" sz="1000" dirty="0">
              <a:solidFill>
                <a:prstClr val="black"/>
              </a:solidFill>
              <a:latin typeface="Calibri"/>
              <a:ea typeface="+mn-ea"/>
            </a:endParaRPr>
          </a:p>
        </p:txBody>
      </p:sp>
      <p:sp>
        <p:nvSpPr>
          <p:cNvPr id="27" name="Right Brace 26"/>
          <p:cNvSpPr/>
          <p:nvPr/>
        </p:nvSpPr>
        <p:spPr>
          <a:xfrm rot="5400000" flipH="1">
            <a:off x="5704103" y="-541479"/>
            <a:ext cx="205205" cy="4005027"/>
          </a:xfrm>
          <a:prstGeom prst="rightBrace">
            <a:avLst>
              <a:gd name="adj1" fmla="val 8333"/>
              <a:gd name="adj2" fmla="val 49644"/>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sz="1350" dirty="0">
              <a:solidFill>
                <a:prstClr val="black"/>
              </a:solidFill>
            </a:endParaRPr>
          </a:p>
        </p:txBody>
      </p:sp>
      <p:sp>
        <p:nvSpPr>
          <p:cNvPr id="28" name="TextBox 27"/>
          <p:cNvSpPr txBox="1"/>
          <p:nvPr/>
        </p:nvSpPr>
        <p:spPr>
          <a:xfrm>
            <a:off x="3851920" y="1131590"/>
            <a:ext cx="3934083" cy="261610"/>
          </a:xfrm>
          <a:prstGeom prst="rect">
            <a:avLst/>
          </a:prstGeom>
          <a:noFill/>
          <a:ln w="9525">
            <a:noFill/>
          </a:ln>
        </p:spPr>
        <p:txBody>
          <a:bodyPr wrap="square" rtlCol="0">
            <a:spAutoFit/>
          </a:bodyPr>
          <a:lstStyle/>
          <a:p>
            <a:pPr algn="ctr" defTabSz="685800" fontAlgn="auto">
              <a:spcBef>
                <a:spcPts val="0"/>
              </a:spcBef>
              <a:spcAft>
                <a:spcPts val="0"/>
              </a:spcAft>
            </a:pPr>
            <a:r>
              <a:rPr lang="en-US" sz="1100" dirty="0" smtClean="0">
                <a:solidFill>
                  <a:prstClr val="black"/>
                </a:solidFill>
                <a:latin typeface="Calibri"/>
                <a:ea typeface="+mn-ea"/>
              </a:rPr>
              <a:t>All “info” available in the stream about video, audio, etc.</a:t>
            </a:r>
            <a:endParaRPr lang="en-US" sz="1100" dirty="0">
              <a:solidFill>
                <a:prstClr val="black"/>
              </a:solidFill>
              <a:latin typeface="Calibri"/>
              <a:ea typeface="+mn-ea"/>
            </a:endParaRPr>
          </a:p>
        </p:txBody>
      </p:sp>
      <p:sp>
        <p:nvSpPr>
          <p:cNvPr id="31" name="TextBox 30"/>
          <p:cNvSpPr txBox="1"/>
          <p:nvPr/>
        </p:nvSpPr>
        <p:spPr>
          <a:xfrm>
            <a:off x="4229962" y="2973601"/>
            <a:ext cx="1114408" cy="246221"/>
          </a:xfrm>
          <a:prstGeom prst="rect">
            <a:avLst/>
          </a:prstGeom>
          <a:noFill/>
        </p:spPr>
        <p:txBody>
          <a:bodyPr wrap="none" rtlCol="0">
            <a:spAutoFit/>
          </a:bodyPr>
          <a:lstStyle/>
          <a:p>
            <a:pPr defTabSz="685800" fontAlgn="auto">
              <a:spcBef>
                <a:spcPts val="0"/>
              </a:spcBef>
              <a:spcAft>
                <a:spcPts val="0"/>
              </a:spcAft>
            </a:pPr>
            <a:r>
              <a:rPr lang="en-US" sz="1000" dirty="0" smtClean="0">
                <a:solidFill>
                  <a:prstClr val="black"/>
                </a:solidFill>
                <a:latin typeface="Calibri"/>
                <a:ea typeface="+mn-ea"/>
              </a:rPr>
              <a:t>Audio  / RFC 3190</a:t>
            </a:r>
            <a:endParaRPr lang="en-US" sz="1000" dirty="0">
              <a:solidFill>
                <a:prstClr val="black"/>
              </a:solidFill>
              <a:latin typeface="Calibri"/>
              <a:ea typeface="+mn-ea"/>
            </a:endParaRPr>
          </a:p>
        </p:txBody>
      </p:sp>
      <p:cxnSp>
        <p:nvCxnSpPr>
          <p:cNvPr id="32" name="Straight Connector 31"/>
          <p:cNvCxnSpPr/>
          <p:nvPr/>
        </p:nvCxnSpPr>
        <p:spPr>
          <a:xfrm>
            <a:off x="1835696" y="2211710"/>
            <a:ext cx="666074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9274" y="1527634"/>
            <a:ext cx="1099532" cy="276999"/>
          </a:xfrm>
          <a:prstGeom prst="rect">
            <a:avLst/>
          </a:prstGeom>
          <a:noFill/>
        </p:spPr>
        <p:txBody>
          <a:bodyPr wrap="none" rtlCol="0">
            <a:spAutoFit/>
          </a:bodyPr>
          <a:lstStyle/>
          <a:p>
            <a:pPr defTabSz="685800" fontAlgn="auto">
              <a:spcBef>
                <a:spcPts val="0"/>
              </a:spcBef>
              <a:spcAft>
                <a:spcPts val="0"/>
              </a:spcAft>
            </a:pPr>
            <a:r>
              <a:rPr lang="en-US" sz="1200" b="1" dirty="0" smtClean="0">
                <a:solidFill>
                  <a:srgbClr val="FF0000"/>
                </a:solidFill>
                <a:latin typeface="Calibri"/>
                <a:ea typeface="+mn-ea"/>
              </a:rPr>
              <a:t>SMPTE 2022-6</a:t>
            </a:r>
            <a:endParaRPr lang="en-US" sz="1200" b="1" dirty="0">
              <a:solidFill>
                <a:srgbClr val="FF0000"/>
              </a:solidFill>
              <a:latin typeface="Calibri"/>
              <a:ea typeface="+mn-ea"/>
            </a:endParaRPr>
          </a:p>
        </p:txBody>
      </p:sp>
      <p:sp>
        <p:nvSpPr>
          <p:cNvPr id="34" name="TextBox 33"/>
          <p:cNvSpPr txBox="1"/>
          <p:nvPr/>
        </p:nvSpPr>
        <p:spPr>
          <a:xfrm>
            <a:off x="765431" y="2654791"/>
            <a:ext cx="974498" cy="276999"/>
          </a:xfrm>
          <a:prstGeom prst="rect">
            <a:avLst/>
          </a:prstGeom>
          <a:noFill/>
        </p:spPr>
        <p:txBody>
          <a:bodyPr wrap="none" rtlCol="0">
            <a:spAutoFit/>
          </a:bodyPr>
          <a:lstStyle/>
          <a:p>
            <a:pPr defTabSz="685800" fontAlgn="auto">
              <a:spcBef>
                <a:spcPts val="0"/>
              </a:spcBef>
              <a:spcAft>
                <a:spcPts val="0"/>
              </a:spcAft>
            </a:pPr>
            <a:r>
              <a:rPr lang="en-US" sz="1200" b="1" dirty="0" smtClean="0">
                <a:solidFill>
                  <a:srgbClr val="FF0000"/>
                </a:solidFill>
                <a:latin typeface="Calibri"/>
                <a:ea typeface="+mn-ea"/>
              </a:rPr>
              <a:t>SMPTE 2110</a:t>
            </a:r>
            <a:endParaRPr lang="en-US" sz="1200" b="1" dirty="0">
              <a:solidFill>
                <a:srgbClr val="FF0000"/>
              </a:solidFill>
              <a:latin typeface="Calibri"/>
              <a:ea typeface="+mn-ea"/>
            </a:endParaRPr>
          </a:p>
        </p:txBody>
      </p:sp>
      <p:sp>
        <p:nvSpPr>
          <p:cNvPr id="55" name="Rectangle 54"/>
          <p:cNvSpPr/>
          <p:nvPr/>
        </p:nvSpPr>
        <p:spPr>
          <a:xfrm>
            <a:off x="4067944" y="2565990"/>
            <a:ext cx="1944216" cy="1797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cxnSp>
        <p:nvCxnSpPr>
          <p:cNvPr id="64" name="Straight Connector 63"/>
          <p:cNvCxnSpPr/>
          <p:nvPr/>
        </p:nvCxnSpPr>
        <p:spPr>
          <a:xfrm flipH="1">
            <a:off x="1979712" y="2751770"/>
            <a:ext cx="1712540" cy="0"/>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979712" y="1558412"/>
            <a:ext cx="1503938" cy="246221"/>
          </a:xfrm>
          <a:prstGeom prst="rect">
            <a:avLst/>
          </a:prstGeom>
        </p:spPr>
        <p:txBody>
          <a:bodyPr wrap="none" rtlCol="0">
            <a:spAutoFit/>
          </a:bodyPr>
          <a:lstStyle/>
          <a:p>
            <a:pPr marL="0" indent="0" algn="l">
              <a:buNone/>
            </a:pPr>
            <a:r>
              <a:rPr lang="en-US" sz="1000" dirty="0" smtClean="0"/>
              <a:t>SMPTE 2022-6 Stream</a:t>
            </a:r>
          </a:p>
        </p:txBody>
      </p:sp>
      <p:sp>
        <p:nvSpPr>
          <p:cNvPr id="72" name="TextBox 71"/>
          <p:cNvSpPr txBox="1"/>
          <p:nvPr/>
        </p:nvSpPr>
        <p:spPr>
          <a:xfrm>
            <a:off x="1979712" y="2499742"/>
            <a:ext cx="1454244" cy="246221"/>
          </a:xfrm>
          <a:prstGeom prst="rect">
            <a:avLst/>
          </a:prstGeom>
        </p:spPr>
        <p:txBody>
          <a:bodyPr wrap="none" rtlCol="0">
            <a:spAutoFit/>
          </a:bodyPr>
          <a:lstStyle/>
          <a:p>
            <a:pPr marL="0" indent="0" algn="l">
              <a:buNone/>
            </a:pPr>
            <a:r>
              <a:rPr lang="en-US" sz="1000" dirty="0" smtClean="0"/>
              <a:t>SMPTE 2110 Streams</a:t>
            </a:r>
          </a:p>
        </p:txBody>
      </p:sp>
      <p:sp>
        <p:nvSpPr>
          <p:cNvPr id="73" name="Down Arrow 72"/>
          <p:cNvSpPr/>
          <p:nvPr/>
        </p:nvSpPr>
        <p:spPr>
          <a:xfrm>
            <a:off x="791580" y="2005588"/>
            <a:ext cx="792088" cy="422146"/>
          </a:xfrm>
          <a:prstGeom prst="downArrow">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H="1">
            <a:off x="1979712" y="1804633"/>
            <a:ext cx="1712540"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799253" y="1614257"/>
            <a:ext cx="270030" cy="1797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37" name="Rectangle 36"/>
          <p:cNvSpPr/>
          <p:nvPr/>
        </p:nvSpPr>
        <p:spPr>
          <a:xfrm>
            <a:off x="3797914" y="3004032"/>
            <a:ext cx="270030" cy="1797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40" name="Rectangle 39"/>
          <p:cNvSpPr/>
          <p:nvPr/>
        </p:nvSpPr>
        <p:spPr>
          <a:xfrm>
            <a:off x="4067944" y="3003798"/>
            <a:ext cx="162018" cy="18002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41" name="Rectangle 40"/>
          <p:cNvSpPr/>
          <p:nvPr/>
        </p:nvSpPr>
        <p:spPr>
          <a:xfrm>
            <a:off x="3797914" y="3436080"/>
            <a:ext cx="270030" cy="1797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46" name="Rectangle 45"/>
          <p:cNvSpPr/>
          <p:nvPr/>
        </p:nvSpPr>
        <p:spPr>
          <a:xfrm>
            <a:off x="3797914" y="3867894"/>
            <a:ext cx="270030" cy="17978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63" name="Rectangle 62"/>
          <p:cNvSpPr/>
          <p:nvPr/>
        </p:nvSpPr>
        <p:spPr>
          <a:xfrm>
            <a:off x="7570522" y="2571750"/>
            <a:ext cx="512440" cy="179786"/>
          </a:xfrm>
          <a:prstGeom prst="rect">
            <a:avLst/>
          </a:prstGeom>
          <a:solidFill>
            <a:srgbClr val="75D8FF">
              <a:alpha val="14902"/>
            </a:srgbClr>
          </a:solid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65" name="Rectangle 64"/>
          <p:cNvSpPr/>
          <p:nvPr/>
        </p:nvSpPr>
        <p:spPr>
          <a:xfrm>
            <a:off x="4058298" y="3868128"/>
            <a:ext cx="297678" cy="17978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66" name="Rectangle 65"/>
          <p:cNvSpPr/>
          <p:nvPr/>
        </p:nvSpPr>
        <p:spPr>
          <a:xfrm>
            <a:off x="4067944" y="3436080"/>
            <a:ext cx="162018" cy="17978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67" name="Rectangle 66"/>
          <p:cNvSpPr/>
          <p:nvPr/>
        </p:nvSpPr>
        <p:spPr>
          <a:xfrm>
            <a:off x="3794525" y="4371950"/>
            <a:ext cx="162018" cy="18002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cxnSp>
        <p:nvCxnSpPr>
          <p:cNvPr id="69" name="Straight Connector 68"/>
          <p:cNvCxnSpPr/>
          <p:nvPr/>
        </p:nvCxnSpPr>
        <p:spPr>
          <a:xfrm flipH="1">
            <a:off x="3347864" y="3183818"/>
            <a:ext cx="344388"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347864" y="2499742"/>
            <a:ext cx="369012" cy="246221"/>
          </a:xfrm>
          <a:prstGeom prst="rect">
            <a:avLst/>
          </a:prstGeom>
        </p:spPr>
        <p:txBody>
          <a:bodyPr wrap="none" rtlCol="0">
            <a:spAutoFit/>
          </a:bodyPr>
          <a:lstStyle/>
          <a:p>
            <a:pPr marL="0" indent="0" algn="l">
              <a:buNone/>
            </a:pPr>
            <a:r>
              <a:rPr lang="en-US" sz="1000" dirty="0" smtClean="0"/>
              <a:t>-20</a:t>
            </a:r>
          </a:p>
        </p:txBody>
      </p:sp>
      <p:sp>
        <p:nvSpPr>
          <p:cNvPr id="71" name="TextBox 70"/>
          <p:cNvSpPr txBox="1"/>
          <p:nvPr/>
        </p:nvSpPr>
        <p:spPr>
          <a:xfrm>
            <a:off x="3347864" y="2937597"/>
            <a:ext cx="369012" cy="246221"/>
          </a:xfrm>
          <a:prstGeom prst="rect">
            <a:avLst/>
          </a:prstGeom>
        </p:spPr>
        <p:txBody>
          <a:bodyPr wrap="none" rtlCol="0">
            <a:spAutoFit/>
          </a:bodyPr>
          <a:lstStyle/>
          <a:p>
            <a:pPr marL="0" indent="0" algn="l">
              <a:buNone/>
            </a:pPr>
            <a:r>
              <a:rPr lang="en-US" sz="1000" dirty="0" smtClean="0"/>
              <a:t>-30</a:t>
            </a:r>
          </a:p>
        </p:txBody>
      </p:sp>
      <p:cxnSp>
        <p:nvCxnSpPr>
          <p:cNvPr id="74" name="Straight Connector 73"/>
          <p:cNvCxnSpPr/>
          <p:nvPr/>
        </p:nvCxnSpPr>
        <p:spPr>
          <a:xfrm flipH="1">
            <a:off x="3347864" y="3615866"/>
            <a:ext cx="344388"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347864" y="3369645"/>
            <a:ext cx="369012" cy="246221"/>
          </a:xfrm>
          <a:prstGeom prst="rect">
            <a:avLst/>
          </a:prstGeom>
        </p:spPr>
        <p:txBody>
          <a:bodyPr wrap="none" rtlCol="0">
            <a:spAutoFit/>
          </a:bodyPr>
          <a:lstStyle/>
          <a:p>
            <a:pPr marL="0" indent="0" algn="l">
              <a:buNone/>
            </a:pPr>
            <a:r>
              <a:rPr lang="en-US" sz="1000" dirty="0" smtClean="0"/>
              <a:t>-30</a:t>
            </a:r>
          </a:p>
        </p:txBody>
      </p:sp>
      <p:cxnSp>
        <p:nvCxnSpPr>
          <p:cNvPr id="76" name="Straight Connector 75"/>
          <p:cNvCxnSpPr/>
          <p:nvPr/>
        </p:nvCxnSpPr>
        <p:spPr>
          <a:xfrm flipH="1">
            <a:off x="3347864" y="4047914"/>
            <a:ext cx="344388"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347864" y="3801693"/>
            <a:ext cx="369012" cy="246221"/>
          </a:xfrm>
          <a:prstGeom prst="rect">
            <a:avLst/>
          </a:prstGeom>
        </p:spPr>
        <p:txBody>
          <a:bodyPr wrap="none" rtlCol="0">
            <a:spAutoFit/>
          </a:bodyPr>
          <a:lstStyle/>
          <a:p>
            <a:pPr marL="0" indent="0" algn="l">
              <a:buNone/>
            </a:pPr>
            <a:r>
              <a:rPr lang="en-US" sz="1000" dirty="0" smtClean="0"/>
              <a:t>-40</a:t>
            </a:r>
          </a:p>
        </p:txBody>
      </p:sp>
      <p:cxnSp>
        <p:nvCxnSpPr>
          <p:cNvPr id="78" name="Straight Connector 77"/>
          <p:cNvCxnSpPr/>
          <p:nvPr/>
        </p:nvCxnSpPr>
        <p:spPr>
          <a:xfrm flipH="1">
            <a:off x="3347864" y="4546163"/>
            <a:ext cx="344388"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347864" y="4299942"/>
            <a:ext cx="447558" cy="246221"/>
          </a:xfrm>
          <a:prstGeom prst="rect">
            <a:avLst/>
          </a:prstGeom>
        </p:spPr>
        <p:txBody>
          <a:bodyPr wrap="none" rtlCol="0">
            <a:spAutoFit/>
          </a:bodyPr>
          <a:lstStyle/>
          <a:p>
            <a:pPr marL="0" indent="0" algn="l">
              <a:buNone/>
            </a:pPr>
            <a:r>
              <a:rPr lang="en-US" sz="1000" dirty="0" smtClean="0"/>
              <a:t>SDP</a:t>
            </a:r>
          </a:p>
        </p:txBody>
      </p:sp>
      <p:sp>
        <p:nvSpPr>
          <p:cNvPr id="80" name="TextBox 79"/>
          <p:cNvSpPr txBox="1"/>
          <p:nvPr/>
        </p:nvSpPr>
        <p:spPr>
          <a:xfrm>
            <a:off x="4238103" y="3399842"/>
            <a:ext cx="1090363" cy="246221"/>
          </a:xfrm>
          <a:prstGeom prst="rect">
            <a:avLst/>
          </a:prstGeom>
          <a:noFill/>
        </p:spPr>
        <p:txBody>
          <a:bodyPr wrap="none" rtlCol="0">
            <a:spAutoFit/>
          </a:bodyPr>
          <a:lstStyle/>
          <a:p>
            <a:pPr defTabSz="685800" fontAlgn="auto">
              <a:spcBef>
                <a:spcPts val="0"/>
              </a:spcBef>
              <a:spcAft>
                <a:spcPts val="0"/>
              </a:spcAft>
            </a:pPr>
            <a:r>
              <a:rPr lang="en-US" sz="1000" dirty="0" smtClean="0">
                <a:solidFill>
                  <a:prstClr val="black"/>
                </a:solidFill>
                <a:latin typeface="Calibri"/>
                <a:ea typeface="+mn-ea"/>
              </a:rPr>
              <a:t>I-Com / RFC 3190</a:t>
            </a:r>
            <a:endParaRPr lang="en-US" sz="1000" dirty="0">
              <a:solidFill>
                <a:prstClr val="black"/>
              </a:solidFill>
              <a:latin typeface="Calibri"/>
              <a:ea typeface="+mn-ea"/>
            </a:endParaRPr>
          </a:p>
        </p:txBody>
      </p:sp>
      <p:sp>
        <p:nvSpPr>
          <p:cNvPr id="81" name="TextBox 80"/>
          <p:cNvSpPr txBox="1"/>
          <p:nvPr/>
        </p:nvSpPr>
        <p:spPr>
          <a:xfrm>
            <a:off x="4355976" y="3831890"/>
            <a:ext cx="683200" cy="246221"/>
          </a:xfrm>
          <a:prstGeom prst="rect">
            <a:avLst/>
          </a:prstGeom>
          <a:noFill/>
        </p:spPr>
        <p:txBody>
          <a:bodyPr wrap="none" rtlCol="0">
            <a:spAutoFit/>
          </a:bodyPr>
          <a:lstStyle/>
          <a:p>
            <a:pPr defTabSz="685800" fontAlgn="auto">
              <a:spcBef>
                <a:spcPts val="0"/>
              </a:spcBef>
              <a:spcAft>
                <a:spcPts val="0"/>
              </a:spcAft>
            </a:pPr>
            <a:r>
              <a:rPr lang="en-US" sz="1000" dirty="0" smtClean="0">
                <a:solidFill>
                  <a:prstClr val="black"/>
                </a:solidFill>
                <a:latin typeface="Calibri"/>
                <a:ea typeface="+mn-ea"/>
              </a:rPr>
              <a:t>ANC Data</a:t>
            </a:r>
            <a:endParaRPr lang="en-US" sz="1000" dirty="0">
              <a:solidFill>
                <a:prstClr val="black"/>
              </a:solidFill>
              <a:latin typeface="Calibri"/>
              <a:ea typeface="+mn-ea"/>
            </a:endParaRPr>
          </a:p>
        </p:txBody>
      </p:sp>
      <p:sp>
        <p:nvSpPr>
          <p:cNvPr id="82" name="Right Brace 81"/>
          <p:cNvSpPr/>
          <p:nvPr/>
        </p:nvSpPr>
        <p:spPr>
          <a:xfrm rot="16200000" flipH="1">
            <a:off x="7722569" y="2635494"/>
            <a:ext cx="205205" cy="509299"/>
          </a:xfrm>
          <a:prstGeom prst="rightBrace">
            <a:avLst>
              <a:gd name="adj1" fmla="val 8333"/>
              <a:gd name="adj2" fmla="val 49644"/>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sz="1350" dirty="0">
              <a:solidFill>
                <a:prstClr val="black"/>
              </a:solidFill>
            </a:endParaRPr>
          </a:p>
        </p:txBody>
      </p:sp>
      <p:sp>
        <p:nvSpPr>
          <p:cNvPr id="83" name="TextBox 82"/>
          <p:cNvSpPr txBox="1"/>
          <p:nvPr/>
        </p:nvSpPr>
        <p:spPr>
          <a:xfrm>
            <a:off x="6768244" y="3003564"/>
            <a:ext cx="2142810" cy="646331"/>
          </a:xfrm>
          <a:prstGeom prst="rect">
            <a:avLst/>
          </a:prstGeom>
          <a:noFill/>
        </p:spPr>
        <p:txBody>
          <a:bodyPr wrap="square" rtlCol="0">
            <a:spAutoFit/>
          </a:bodyPr>
          <a:lstStyle/>
          <a:p>
            <a:pPr algn="ctr" defTabSz="685800" fontAlgn="auto">
              <a:spcBef>
                <a:spcPts val="0"/>
              </a:spcBef>
              <a:spcAft>
                <a:spcPts val="0"/>
              </a:spcAft>
            </a:pPr>
            <a:r>
              <a:rPr lang="en-US" sz="900" i="1" dirty="0" smtClean="0">
                <a:solidFill>
                  <a:prstClr val="black"/>
                </a:solidFill>
                <a:latin typeface="Calibri"/>
                <a:ea typeface="+mn-ea"/>
              </a:rPr>
              <a:t>SMPTE 2110 compared to SMPTE 2022-6</a:t>
            </a:r>
          </a:p>
          <a:p>
            <a:pPr algn="ctr" defTabSz="685800" fontAlgn="auto">
              <a:spcBef>
                <a:spcPts val="0"/>
              </a:spcBef>
              <a:spcAft>
                <a:spcPts val="0"/>
              </a:spcAft>
            </a:pPr>
            <a:r>
              <a:rPr lang="en-US" sz="900" i="1" dirty="0">
                <a:solidFill>
                  <a:prstClr val="black"/>
                </a:solidFill>
                <a:latin typeface="Calibri"/>
                <a:ea typeface="+mn-ea"/>
              </a:rPr>
              <a:t>h</a:t>
            </a:r>
            <a:r>
              <a:rPr lang="en-US" sz="900" i="1" dirty="0" smtClean="0">
                <a:solidFill>
                  <a:prstClr val="black"/>
                </a:solidFill>
                <a:latin typeface="Calibri"/>
                <a:ea typeface="+mn-ea"/>
              </a:rPr>
              <a:t>as reduced bandwidth by only </a:t>
            </a:r>
          </a:p>
          <a:p>
            <a:pPr algn="ctr" defTabSz="685800" fontAlgn="auto">
              <a:spcBef>
                <a:spcPts val="0"/>
              </a:spcBef>
              <a:spcAft>
                <a:spcPts val="0"/>
              </a:spcAft>
            </a:pPr>
            <a:r>
              <a:rPr lang="en-US" sz="900" i="1" dirty="0" smtClean="0">
                <a:solidFill>
                  <a:prstClr val="black"/>
                </a:solidFill>
                <a:latin typeface="Calibri"/>
                <a:ea typeface="+mn-ea"/>
              </a:rPr>
              <a:t>transmitting active part of video,</a:t>
            </a:r>
          </a:p>
          <a:p>
            <a:pPr algn="ctr" defTabSz="685800" fontAlgn="auto">
              <a:spcBef>
                <a:spcPts val="0"/>
              </a:spcBef>
              <a:spcAft>
                <a:spcPts val="0"/>
              </a:spcAft>
            </a:pPr>
            <a:r>
              <a:rPr lang="en-US" sz="900" i="1" dirty="0" smtClean="0">
                <a:solidFill>
                  <a:prstClr val="black"/>
                </a:solidFill>
                <a:latin typeface="Calibri"/>
                <a:ea typeface="+mn-ea"/>
              </a:rPr>
              <a:t>e.g. blanking is not transmitted  </a:t>
            </a:r>
            <a:endParaRPr lang="en-US" sz="900" i="1" dirty="0">
              <a:solidFill>
                <a:prstClr val="black"/>
              </a:solidFill>
              <a:latin typeface="Calibri"/>
              <a:ea typeface="+mn-ea"/>
            </a:endParaRPr>
          </a:p>
        </p:txBody>
      </p:sp>
      <p:sp>
        <p:nvSpPr>
          <p:cNvPr id="84" name="TextBox 83"/>
          <p:cNvSpPr txBox="1"/>
          <p:nvPr/>
        </p:nvSpPr>
        <p:spPr>
          <a:xfrm>
            <a:off x="6594748" y="4193671"/>
            <a:ext cx="2369740" cy="646331"/>
          </a:xfrm>
          <a:prstGeom prst="rect">
            <a:avLst/>
          </a:prstGeom>
          <a:noFill/>
          <a:ln w="9525">
            <a:solidFill>
              <a:schemeClr val="tx1"/>
            </a:solidFill>
          </a:ln>
        </p:spPr>
        <p:txBody>
          <a:bodyPr wrap="square" rtlCol="0">
            <a:spAutoFit/>
          </a:bodyPr>
          <a:lstStyle/>
          <a:p>
            <a:r>
              <a:rPr lang="nl-NL" sz="900" dirty="0" smtClean="0"/>
              <a:t>Description about </a:t>
            </a:r>
            <a:r>
              <a:rPr lang="nl-NL" sz="900" dirty="0"/>
              <a:t>video, audio, etc. necessary for the “receivers” to understand the content of the IP-packages </a:t>
            </a:r>
            <a:endParaRPr lang="nl-NL" sz="900" dirty="0" smtClean="0"/>
          </a:p>
          <a:p>
            <a:r>
              <a:rPr lang="nl-NL" sz="900" dirty="0" smtClean="0"/>
              <a:t>(</a:t>
            </a:r>
            <a:r>
              <a:rPr lang="nl-NL" sz="900" dirty="0"/>
              <a:t>Static configuration Info)</a:t>
            </a:r>
            <a:endParaRPr lang="en-US" sz="900" dirty="0"/>
          </a:p>
        </p:txBody>
      </p:sp>
      <p:sp>
        <p:nvSpPr>
          <p:cNvPr id="85" name="TextBox 84"/>
          <p:cNvSpPr txBox="1"/>
          <p:nvPr/>
        </p:nvSpPr>
        <p:spPr>
          <a:xfrm>
            <a:off x="4244718" y="4356655"/>
            <a:ext cx="1659430" cy="230832"/>
          </a:xfrm>
          <a:prstGeom prst="rect">
            <a:avLst/>
          </a:prstGeom>
          <a:noFill/>
        </p:spPr>
        <p:txBody>
          <a:bodyPr wrap="none" rtlCol="0">
            <a:spAutoFit/>
          </a:bodyPr>
          <a:lstStyle/>
          <a:p>
            <a:pPr algn="r"/>
            <a:r>
              <a:rPr lang="en-US" sz="900" dirty="0" smtClean="0"/>
              <a:t>Session Description Protocol</a:t>
            </a:r>
            <a:endParaRPr lang="en-US" sz="900" dirty="0"/>
          </a:p>
        </p:txBody>
      </p:sp>
      <p:cxnSp>
        <p:nvCxnSpPr>
          <p:cNvPr id="7" name="Straight Arrow Connector 6"/>
          <p:cNvCxnSpPr/>
          <p:nvPr/>
        </p:nvCxnSpPr>
        <p:spPr>
          <a:xfrm>
            <a:off x="5904148" y="4479962"/>
            <a:ext cx="6398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9" name="Right Brace 88"/>
          <p:cNvSpPr/>
          <p:nvPr/>
        </p:nvSpPr>
        <p:spPr>
          <a:xfrm rot="16200000" flipH="1">
            <a:off x="5046240" y="2913881"/>
            <a:ext cx="155921" cy="2640014"/>
          </a:xfrm>
          <a:prstGeom prst="rightBrace">
            <a:avLst>
              <a:gd name="adj1" fmla="val 0"/>
              <a:gd name="adj2" fmla="val 49644"/>
            </a:avLst>
          </a:prstGeom>
          <a:ln w="9525">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pPr>
            <a:endParaRPr lang="en-US" sz="1350" dirty="0">
              <a:solidFill>
                <a:prstClr val="black"/>
              </a:solidFill>
            </a:endParaRPr>
          </a:p>
        </p:txBody>
      </p:sp>
      <p:sp>
        <p:nvSpPr>
          <p:cNvPr id="47" name="Rectangle 46"/>
          <p:cNvSpPr/>
          <p:nvPr/>
        </p:nvSpPr>
        <p:spPr>
          <a:xfrm>
            <a:off x="1421271" y="3682067"/>
            <a:ext cx="432048" cy="1045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421270" y="3509306"/>
            <a:ext cx="190178" cy="1080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421270" y="3852347"/>
            <a:ext cx="114107" cy="10801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741277" y="3435846"/>
            <a:ext cx="679993" cy="246221"/>
          </a:xfrm>
          <a:prstGeom prst="rect">
            <a:avLst/>
          </a:prstGeom>
          <a:noFill/>
        </p:spPr>
        <p:txBody>
          <a:bodyPr wrap="none" rtlCol="0">
            <a:spAutoFit/>
          </a:bodyPr>
          <a:lstStyle/>
          <a:p>
            <a:pPr algn="r"/>
            <a:r>
              <a:rPr lang="nl-NL" sz="1000" dirty="0" smtClean="0"/>
              <a:t>IP header</a:t>
            </a:r>
            <a:endParaRPr lang="en-US" sz="1000" dirty="0"/>
          </a:p>
        </p:txBody>
      </p:sp>
      <p:sp>
        <p:nvSpPr>
          <p:cNvPr id="51" name="TextBox 50"/>
          <p:cNvSpPr txBox="1"/>
          <p:nvPr/>
        </p:nvSpPr>
        <p:spPr>
          <a:xfrm>
            <a:off x="936843" y="3610059"/>
            <a:ext cx="484427" cy="246221"/>
          </a:xfrm>
          <a:prstGeom prst="rect">
            <a:avLst/>
          </a:prstGeom>
          <a:noFill/>
        </p:spPr>
        <p:txBody>
          <a:bodyPr wrap="none" rtlCol="0">
            <a:spAutoFit/>
          </a:bodyPr>
          <a:lstStyle/>
          <a:p>
            <a:pPr algn="r"/>
            <a:r>
              <a:rPr lang="nl-NL" sz="1000" dirty="0" smtClean="0"/>
              <a:t>Video</a:t>
            </a:r>
            <a:endParaRPr lang="en-US" sz="1000" dirty="0"/>
          </a:p>
        </p:txBody>
      </p:sp>
      <p:sp>
        <p:nvSpPr>
          <p:cNvPr id="52" name="TextBox 51"/>
          <p:cNvSpPr txBox="1"/>
          <p:nvPr/>
        </p:nvSpPr>
        <p:spPr>
          <a:xfrm>
            <a:off x="911195" y="3795886"/>
            <a:ext cx="510075" cy="246221"/>
          </a:xfrm>
          <a:prstGeom prst="rect">
            <a:avLst/>
          </a:prstGeom>
          <a:noFill/>
        </p:spPr>
        <p:txBody>
          <a:bodyPr wrap="none" rtlCol="0">
            <a:spAutoFit/>
          </a:bodyPr>
          <a:lstStyle/>
          <a:p>
            <a:pPr algn="r"/>
            <a:r>
              <a:rPr lang="nl-NL" sz="1000" dirty="0" smtClean="0"/>
              <a:t>Audio</a:t>
            </a:r>
            <a:endParaRPr lang="en-US" sz="1000" dirty="0"/>
          </a:p>
        </p:txBody>
      </p:sp>
      <p:sp>
        <p:nvSpPr>
          <p:cNvPr id="53" name="TextBox 52"/>
          <p:cNvSpPr txBox="1"/>
          <p:nvPr/>
        </p:nvSpPr>
        <p:spPr>
          <a:xfrm>
            <a:off x="834250" y="4155926"/>
            <a:ext cx="587020" cy="246221"/>
          </a:xfrm>
          <a:prstGeom prst="rect">
            <a:avLst/>
          </a:prstGeom>
          <a:noFill/>
        </p:spPr>
        <p:txBody>
          <a:bodyPr wrap="none" rtlCol="0">
            <a:spAutoFit/>
          </a:bodyPr>
          <a:lstStyle/>
          <a:p>
            <a:pPr algn="r"/>
            <a:r>
              <a:rPr lang="nl-NL" sz="1000" dirty="0" smtClean="0"/>
              <a:t>SDP-file</a:t>
            </a:r>
            <a:endParaRPr lang="en-US" sz="1000" dirty="0"/>
          </a:p>
        </p:txBody>
      </p:sp>
      <p:sp>
        <p:nvSpPr>
          <p:cNvPr id="54" name="Rectangle 53"/>
          <p:cNvSpPr/>
          <p:nvPr/>
        </p:nvSpPr>
        <p:spPr>
          <a:xfrm>
            <a:off x="1421270" y="4042107"/>
            <a:ext cx="315005" cy="997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83568" y="3970099"/>
            <a:ext cx="737702" cy="246221"/>
          </a:xfrm>
          <a:prstGeom prst="rect">
            <a:avLst/>
          </a:prstGeom>
          <a:noFill/>
        </p:spPr>
        <p:txBody>
          <a:bodyPr wrap="none" rtlCol="0">
            <a:spAutoFit/>
          </a:bodyPr>
          <a:lstStyle/>
          <a:p>
            <a:pPr algn="r"/>
            <a:r>
              <a:rPr lang="nl-NL" sz="1000" dirty="0" smtClean="0"/>
              <a:t>ANC data</a:t>
            </a:r>
            <a:endParaRPr lang="en-US" sz="1000" dirty="0"/>
          </a:p>
        </p:txBody>
      </p:sp>
      <p:sp>
        <p:nvSpPr>
          <p:cNvPr id="57" name="Rectangle 56"/>
          <p:cNvSpPr/>
          <p:nvPr/>
        </p:nvSpPr>
        <p:spPr>
          <a:xfrm>
            <a:off x="1421271" y="4210711"/>
            <a:ext cx="157502" cy="1194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47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a:t>IP - Fundamentals </a:t>
            </a:r>
            <a:r>
              <a:rPr lang="en-US" sz="2400" dirty="0"/>
              <a:t>– </a:t>
            </a:r>
            <a:r>
              <a:rPr lang="en-US" sz="2400" dirty="0" smtClean="0"/>
              <a:t>SMPTE 2110 / Why SDP File?</a:t>
            </a:r>
            <a:endParaRPr lang="en-US" dirty="0"/>
          </a:p>
        </p:txBody>
      </p:sp>
      <p:sp>
        <p:nvSpPr>
          <p:cNvPr id="5" name="Content Placeholder 4"/>
          <p:cNvSpPr>
            <a:spLocks noGrp="1"/>
          </p:cNvSpPr>
          <p:nvPr>
            <p:ph idx="1"/>
          </p:nvPr>
        </p:nvSpPr>
        <p:spPr>
          <a:xfrm>
            <a:off x="457198" y="663538"/>
            <a:ext cx="8435281" cy="4068452"/>
          </a:xfrm>
        </p:spPr>
        <p:txBody>
          <a:bodyPr>
            <a:normAutofit/>
          </a:bodyPr>
          <a:lstStyle/>
          <a:p>
            <a:r>
              <a:rPr lang="en-US" sz="2000" dirty="0" smtClean="0"/>
              <a:t>Info required </a:t>
            </a:r>
            <a:r>
              <a:rPr lang="en-US" sz="2000" dirty="0"/>
              <a:t>for </a:t>
            </a:r>
            <a:r>
              <a:rPr lang="en-US" sz="2000" dirty="0" smtClean="0"/>
              <a:t>receivers </a:t>
            </a:r>
            <a:r>
              <a:rPr lang="en-US" sz="2000" dirty="0"/>
              <a:t>to “understand” the content of </a:t>
            </a:r>
            <a:r>
              <a:rPr lang="en-US" sz="2000" dirty="0" smtClean="0"/>
              <a:t>IP </a:t>
            </a:r>
            <a:r>
              <a:rPr lang="en-US" sz="2000" dirty="0"/>
              <a:t>packages</a:t>
            </a:r>
          </a:p>
          <a:p>
            <a:pPr lvl="1"/>
            <a:r>
              <a:rPr lang="en-US" sz="1600" dirty="0" smtClean="0"/>
              <a:t>Without the SDP file the receiver don’t know which essences belong together  </a:t>
            </a:r>
            <a:endParaRPr lang="en-US" sz="1600" dirty="0"/>
          </a:p>
          <a:p>
            <a:endParaRPr lang="en-US" sz="2000" dirty="0"/>
          </a:p>
        </p:txBody>
      </p:sp>
      <p:sp>
        <p:nvSpPr>
          <p:cNvPr id="49" name="Rectangle 48"/>
          <p:cNvSpPr/>
          <p:nvPr/>
        </p:nvSpPr>
        <p:spPr>
          <a:xfrm>
            <a:off x="4013938" y="1678235"/>
            <a:ext cx="1458162" cy="78550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cxnSp>
        <p:nvCxnSpPr>
          <p:cNvPr id="50" name="Straight Connector 49"/>
          <p:cNvCxnSpPr/>
          <p:nvPr/>
        </p:nvCxnSpPr>
        <p:spPr>
          <a:xfrm flipH="1">
            <a:off x="4572000" y="2031689"/>
            <a:ext cx="324036"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572000" y="2211709"/>
            <a:ext cx="324036"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4580012" y="1851670"/>
            <a:ext cx="324036"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017293" y="1678235"/>
            <a:ext cx="1322459" cy="78550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cxnSp>
        <p:nvCxnSpPr>
          <p:cNvPr id="56" name="Straight Arrow Connector 55"/>
          <p:cNvCxnSpPr/>
          <p:nvPr/>
        </p:nvCxnSpPr>
        <p:spPr>
          <a:xfrm>
            <a:off x="2339752" y="1933096"/>
            <a:ext cx="167418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589553" y="2014105"/>
            <a:ext cx="884326" cy="8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58" name="Rectangle 57"/>
          <p:cNvSpPr/>
          <p:nvPr/>
        </p:nvSpPr>
        <p:spPr>
          <a:xfrm>
            <a:off x="2461310" y="2014105"/>
            <a:ext cx="142634" cy="8100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59" name="Rectangle 58"/>
          <p:cNvSpPr/>
          <p:nvPr/>
        </p:nvSpPr>
        <p:spPr>
          <a:xfrm>
            <a:off x="2611985" y="2166705"/>
            <a:ext cx="85580" cy="8100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60" name="Rectangle 59"/>
          <p:cNvSpPr/>
          <p:nvPr/>
        </p:nvSpPr>
        <p:spPr>
          <a:xfrm>
            <a:off x="2466845" y="2166705"/>
            <a:ext cx="142634" cy="8100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61" name="TextBox 60"/>
          <p:cNvSpPr txBox="1"/>
          <p:nvPr/>
        </p:nvSpPr>
        <p:spPr>
          <a:xfrm>
            <a:off x="1079612" y="1743658"/>
            <a:ext cx="692818" cy="600164"/>
          </a:xfrm>
          <a:prstGeom prst="rect">
            <a:avLst/>
          </a:prstGeom>
          <a:noFill/>
        </p:spPr>
        <p:txBody>
          <a:bodyPr wrap="none" rtlCol="0">
            <a:spAutoFit/>
          </a:bodyPr>
          <a:lstStyle/>
          <a:p>
            <a:pPr algn="r" defTabSz="685800" fontAlgn="auto">
              <a:spcBef>
                <a:spcPts val="0"/>
              </a:spcBef>
              <a:spcAft>
                <a:spcPts val="0"/>
              </a:spcAft>
            </a:pPr>
            <a:r>
              <a:rPr lang="en-US" sz="1100" b="1" dirty="0" smtClean="0">
                <a:solidFill>
                  <a:prstClr val="white"/>
                </a:solidFill>
                <a:latin typeface="Calibri"/>
                <a:ea typeface="+mn-ea"/>
              </a:rPr>
              <a:t>2110 -20</a:t>
            </a:r>
          </a:p>
          <a:p>
            <a:pPr algn="r" defTabSz="685800" fontAlgn="auto">
              <a:spcBef>
                <a:spcPts val="0"/>
              </a:spcBef>
              <a:spcAft>
                <a:spcPts val="0"/>
              </a:spcAft>
            </a:pPr>
            <a:r>
              <a:rPr lang="en-US" sz="1100" b="1" dirty="0" smtClean="0">
                <a:solidFill>
                  <a:prstClr val="white"/>
                </a:solidFill>
                <a:latin typeface="Calibri"/>
                <a:ea typeface="+mn-ea"/>
              </a:rPr>
              <a:t>2110 -30</a:t>
            </a:r>
          </a:p>
          <a:p>
            <a:pPr algn="r" defTabSz="685800" fontAlgn="auto">
              <a:spcBef>
                <a:spcPts val="0"/>
              </a:spcBef>
              <a:spcAft>
                <a:spcPts val="0"/>
              </a:spcAft>
            </a:pPr>
            <a:r>
              <a:rPr lang="en-US" sz="1100" b="1" dirty="0" smtClean="0">
                <a:solidFill>
                  <a:prstClr val="white"/>
                </a:solidFill>
                <a:latin typeface="Calibri"/>
                <a:ea typeface="+mn-ea"/>
              </a:rPr>
              <a:t>2110 -40</a:t>
            </a:r>
            <a:endParaRPr lang="en-US" sz="1100" b="1" dirty="0">
              <a:solidFill>
                <a:prstClr val="white"/>
              </a:solidFill>
              <a:latin typeface="Calibri"/>
              <a:ea typeface="+mn-ea"/>
            </a:endParaRPr>
          </a:p>
        </p:txBody>
      </p:sp>
      <p:sp>
        <p:nvSpPr>
          <p:cNvPr id="62" name="Pentagon 61"/>
          <p:cNvSpPr/>
          <p:nvPr/>
        </p:nvSpPr>
        <p:spPr>
          <a:xfrm>
            <a:off x="4904048" y="1781434"/>
            <a:ext cx="486054" cy="574292"/>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cxnSp>
        <p:nvCxnSpPr>
          <p:cNvPr id="86" name="Straight Arrow Connector 85"/>
          <p:cNvCxnSpPr>
            <a:stCxn id="62" idx="3"/>
          </p:cNvCxnSpPr>
          <p:nvPr/>
        </p:nvCxnSpPr>
        <p:spPr>
          <a:xfrm flipV="1">
            <a:off x="5390102" y="2067694"/>
            <a:ext cx="1163189" cy="88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pic>
        <p:nvPicPr>
          <p:cNvPr id="88" name="Picture 8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852" y="2979407"/>
            <a:ext cx="1220079" cy="1220079"/>
          </a:xfrm>
          <a:prstGeom prst="rect">
            <a:avLst/>
          </a:prstGeom>
        </p:spPr>
      </p:pic>
      <p:pic>
        <p:nvPicPr>
          <p:cNvPr id="90" name="Picture 8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9869" y="1527634"/>
            <a:ext cx="1220079" cy="1220079"/>
          </a:xfrm>
          <a:prstGeom prst="rect">
            <a:avLst/>
          </a:prstGeom>
        </p:spPr>
      </p:pic>
      <p:sp>
        <p:nvSpPr>
          <p:cNvPr id="91" name="Rectangle 90"/>
          <p:cNvSpPr/>
          <p:nvPr/>
        </p:nvSpPr>
        <p:spPr>
          <a:xfrm>
            <a:off x="6645112" y="1728591"/>
            <a:ext cx="1152164" cy="652498"/>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92" name="TextBox 91"/>
          <p:cNvSpPr txBox="1"/>
          <p:nvPr/>
        </p:nvSpPr>
        <p:spPr>
          <a:xfrm>
            <a:off x="4883117" y="1811891"/>
            <a:ext cx="344967" cy="507831"/>
          </a:xfrm>
          <a:prstGeom prst="rect">
            <a:avLst/>
          </a:prstGeom>
          <a:noFill/>
        </p:spPr>
        <p:txBody>
          <a:bodyPr wrap="none" rtlCol="0">
            <a:spAutoFit/>
          </a:bodyPr>
          <a:lstStyle/>
          <a:p>
            <a:pPr algn="r" defTabSz="685800" fontAlgn="auto">
              <a:spcBef>
                <a:spcPts val="0"/>
              </a:spcBef>
              <a:spcAft>
                <a:spcPts val="0"/>
              </a:spcAft>
            </a:pPr>
            <a:r>
              <a:rPr lang="en-US" sz="2700" b="1" dirty="0" smtClean="0">
                <a:solidFill>
                  <a:prstClr val="black"/>
                </a:solidFill>
                <a:latin typeface="Calibri"/>
                <a:ea typeface="+mn-ea"/>
              </a:rPr>
              <a:t>?</a:t>
            </a:r>
            <a:endParaRPr lang="en-US" sz="2700" b="1" dirty="0">
              <a:solidFill>
                <a:prstClr val="black"/>
              </a:solidFill>
              <a:latin typeface="Calibri"/>
              <a:ea typeface="+mn-ea"/>
            </a:endParaRPr>
          </a:p>
        </p:txBody>
      </p:sp>
      <p:pic>
        <p:nvPicPr>
          <p:cNvPr id="93" name="Picture 9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8257" y="3380784"/>
            <a:ext cx="273760" cy="287510"/>
          </a:xfrm>
          <a:prstGeom prst="rect">
            <a:avLst/>
          </a:prstGeom>
        </p:spPr>
      </p:pic>
      <p:sp>
        <p:nvSpPr>
          <p:cNvPr id="94" name="TextBox 93"/>
          <p:cNvSpPr txBox="1"/>
          <p:nvPr/>
        </p:nvSpPr>
        <p:spPr>
          <a:xfrm>
            <a:off x="2791742" y="1689652"/>
            <a:ext cx="638316" cy="300082"/>
          </a:xfrm>
          <a:prstGeom prst="rect">
            <a:avLst/>
          </a:prstGeom>
          <a:noFill/>
        </p:spPr>
        <p:txBody>
          <a:bodyPr wrap="none" rtlCol="0">
            <a:spAutoFit/>
          </a:bodyPr>
          <a:lstStyle/>
          <a:p>
            <a:pPr algn="ctr" defTabSz="685800" fontAlgn="auto">
              <a:spcBef>
                <a:spcPts val="0"/>
              </a:spcBef>
              <a:spcAft>
                <a:spcPts val="0"/>
              </a:spcAft>
            </a:pPr>
            <a:r>
              <a:rPr lang="en-US" sz="1350" b="1" dirty="0" smtClean="0">
                <a:solidFill>
                  <a:prstClr val="black"/>
                </a:solidFill>
                <a:latin typeface="Calibri"/>
                <a:ea typeface="+mn-ea"/>
              </a:rPr>
              <a:t>IP-link</a:t>
            </a:r>
            <a:endParaRPr lang="en-US" sz="1350" b="1" dirty="0">
              <a:solidFill>
                <a:prstClr val="black"/>
              </a:solidFill>
              <a:latin typeface="Calibri"/>
              <a:ea typeface="+mn-ea"/>
            </a:endParaRPr>
          </a:p>
        </p:txBody>
      </p:sp>
      <p:sp>
        <p:nvSpPr>
          <p:cNvPr id="95" name="Rectangle 94"/>
          <p:cNvSpPr/>
          <p:nvPr/>
        </p:nvSpPr>
        <p:spPr>
          <a:xfrm>
            <a:off x="1822124" y="1815666"/>
            <a:ext cx="442163" cy="8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96" name="Rectangle 95"/>
          <p:cNvSpPr/>
          <p:nvPr/>
        </p:nvSpPr>
        <p:spPr>
          <a:xfrm>
            <a:off x="1831340" y="1995686"/>
            <a:ext cx="85580" cy="8100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pic>
        <p:nvPicPr>
          <p:cNvPr id="97" name="Picture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2007" y="1920143"/>
            <a:ext cx="273760" cy="287510"/>
          </a:xfrm>
          <a:prstGeom prst="rect">
            <a:avLst/>
          </a:prstGeom>
        </p:spPr>
      </p:pic>
      <p:grpSp>
        <p:nvGrpSpPr>
          <p:cNvPr id="98" name="Group 97"/>
          <p:cNvGrpSpPr/>
          <p:nvPr/>
        </p:nvGrpSpPr>
        <p:grpSpPr>
          <a:xfrm rot="18794041">
            <a:off x="7851246" y="1915392"/>
            <a:ext cx="330324" cy="315326"/>
            <a:chOff x="6084168" y="404664"/>
            <a:chExt cx="440432" cy="420434"/>
          </a:xfrm>
        </p:grpSpPr>
        <p:cxnSp>
          <p:nvCxnSpPr>
            <p:cNvPr id="99" name="Straight Connector 98"/>
            <p:cNvCxnSpPr/>
            <p:nvPr/>
          </p:nvCxnSpPr>
          <p:spPr>
            <a:xfrm>
              <a:off x="6300192" y="404664"/>
              <a:ext cx="0" cy="4204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084168" y="610393"/>
              <a:ext cx="4404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rot="18794041">
            <a:off x="7068575" y="1920683"/>
            <a:ext cx="330324" cy="315326"/>
            <a:chOff x="6084168" y="404664"/>
            <a:chExt cx="440432" cy="420434"/>
          </a:xfrm>
        </p:grpSpPr>
        <p:cxnSp>
          <p:nvCxnSpPr>
            <p:cNvPr id="102" name="Straight Connector 101"/>
            <p:cNvCxnSpPr/>
            <p:nvPr/>
          </p:nvCxnSpPr>
          <p:spPr>
            <a:xfrm>
              <a:off x="6300192" y="404664"/>
              <a:ext cx="0" cy="42043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6084168" y="610393"/>
              <a:ext cx="44043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4" name="Rectangle 103"/>
          <p:cNvSpPr/>
          <p:nvPr/>
        </p:nvSpPr>
        <p:spPr>
          <a:xfrm>
            <a:off x="1822124" y="2175706"/>
            <a:ext cx="85580" cy="810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05" name="Rectangle 104"/>
          <p:cNvSpPr/>
          <p:nvPr/>
        </p:nvSpPr>
        <p:spPr>
          <a:xfrm>
            <a:off x="2614212" y="2319722"/>
            <a:ext cx="85580" cy="810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06" name="Rectangle 105"/>
          <p:cNvSpPr/>
          <p:nvPr/>
        </p:nvSpPr>
        <p:spPr>
          <a:xfrm>
            <a:off x="2469072" y="2319722"/>
            <a:ext cx="142634" cy="8100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07" name="Rectangle 106"/>
          <p:cNvSpPr/>
          <p:nvPr/>
        </p:nvSpPr>
        <p:spPr>
          <a:xfrm>
            <a:off x="4129837" y="1815666"/>
            <a:ext cx="442163" cy="8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08" name="Rectangle 107"/>
          <p:cNvSpPr/>
          <p:nvPr/>
        </p:nvSpPr>
        <p:spPr>
          <a:xfrm>
            <a:off x="4486420" y="1995686"/>
            <a:ext cx="85580" cy="8100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09" name="Rectangle 108"/>
          <p:cNvSpPr/>
          <p:nvPr/>
        </p:nvSpPr>
        <p:spPr>
          <a:xfrm>
            <a:off x="4486420" y="2175706"/>
            <a:ext cx="85580" cy="810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10" name="Rectangle 109"/>
          <p:cNvSpPr/>
          <p:nvPr/>
        </p:nvSpPr>
        <p:spPr>
          <a:xfrm>
            <a:off x="4013938" y="3112006"/>
            <a:ext cx="1458162" cy="9475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cxnSp>
        <p:nvCxnSpPr>
          <p:cNvPr id="111" name="Straight Connector 110"/>
          <p:cNvCxnSpPr/>
          <p:nvPr/>
        </p:nvCxnSpPr>
        <p:spPr>
          <a:xfrm flipH="1">
            <a:off x="4572000" y="3465460"/>
            <a:ext cx="324036"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4572000" y="3645480"/>
            <a:ext cx="324036"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4580012" y="3285441"/>
            <a:ext cx="324036"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1017293" y="3112006"/>
            <a:ext cx="1322459" cy="94750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cxnSp>
        <p:nvCxnSpPr>
          <p:cNvPr id="115" name="Straight Arrow Connector 114"/>
          <p:cNvCxnSpPr/>
          <p:nvPr/>
        </p:nvCxnSpPr>
        <p:spPr>
          <a:xfrm>
            <a:off x="2339752" y="3366867"/>
            <a:ext cx="1674186"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589553" y="3447876"/>
            <a:ext cx="884326" cy="8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17" name="Rectangle 116"/>
          <p:cNvSpPr/>
          <p:nvPr/>
        </p:nvSpPr>
        <p:spPr>
          <a:xfrm>
            <a:off x="2461310" y="3447876"/>
            <a:ext cx="142634" cy="8100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18" name="Rectangle 117"/>
          <p:cNvSpPr/>
          <p:nvPr/>
        </p:nvSpPr>
        <p:spPr>
          <a:xfrm>
            <a:off x="2611985" y="3600476"/>
            <a:ext cx="85580" cy="8100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19" name="Rectangle 118"/>
          <p:cNvSpPr/>
          <p:nvPr/>
        </p:nvSpPr>
        <p:spPr>
          <a:xfrm>
            <a:off x="2466845" y="3600476"/>
            <a:ext cx="142634" cy="8100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20" name="TextBox 119"/>
          <p:cNvSpPr txBox="1"/>
          <p:nvPr/>
        </p:nvSpPr>
        <p:spPr>
          <a:xfrm>
            <a:off x="1073200" y="3177429"/>
            <a:ext cx="699230" cy="769441"/>
          </a:xfrm>
          <a:prstGeom prst="rect">
            <a:avLst/>
          </a:prstGeom>
          <a:noFill/>
        </p:spPr>
        <p:txBody>
          <a:bodyPr wrap="none" rtlCol="0">
            <a:spAutoFit/>
          </a:bodyPr>
          <a:lstStyle/>
          <a:p>
            <a:pPr algn="r" defTabSz="685800" fontAlgn="auto">
              <a:spcBef>
                <a:spcPts val="0"/>
              </a:spcBef>
              <a:spcAft>
                <a:spcPts val="0"/>
              </a:spcAft>
            </a:pPr>
            <a:r>
              <a:rPr lang="en-US" sz="1100" b="1" dirty="0" smtClean="0">
                <a:solidFill>
                  <a:prstClr val="white"/>
                </a:solidFill>
                <a:latin typeface="Calibri"/>
                <a:ea typeface="+mn-ea"/>
              </a:rPr>
              <a:t>2110 -20</a:t>
            </a:r>
          </a:p>
          <a:p>
            <a:pPr algn="r" defTabSz="685800" fontAlgn="auto">
              <a:spcBef>
                <a:spcPts val="0"/>
              </a:spcBef>
              <a:spcAft>
                <a:spcPts val="0"/>
              </a:spcAft>
            </a:pPr>
            <a:r>
              <a:rPr lang="en-US" sz="1100" b="1" dirty="0" smtClean="0">
                <a:solidFill>
                  <a:prstClr val="white"/>
                </a:solidFill>
                <a:latin typeface="Calibri"/>
                <a:ea typeface="+mn-ea"/>
              </a:rPr>
              <a:t>2110 -30</a:t>
            </a:r>
          </a:p>
          <a:p>
            <a:pPr algn="r" defTabSz="685800" fontAlgn="auto">
              <a:spcBef>
                <a:spcPts val="0"/>
              </a:spcBef>
              <a:spcAft>
                <a:spcPts val="0"/>
              </a:spcAft>
            </a:pPr>
            <a:r>
              <a:rPr lang="en-US" sz="1100" b="1" dirty="0" smtClean="0">
                <a:solidFill>
                  <a:prstClr val="white"/>
                </a:solidFill>
                <a:latin typeface="Calibri"/>
                <a:ea typeface="+mn-ea"/>
              </a:rPr>
              <a:t>2110 -40</a:t>
            </a:r>
            <a:endParaRPr lang="en-US" sz="1100" b="1" dirty="0">
              <a:solidFill>
                <a:prstClr val="white"/>
              </a:solidFill>
              <a:latin typeface="Calibri"/>
              <a:ea typeface="+mn-ea"/>
            </a:endParaRPr>
          </a:p>
          <a:p>
            <a:pPr defTabSz="685800" fontAlgn="auto">
              <a:spcBef>
                <a:spcPts val="0"/>
              </a:spcBef>
              <a:spcAft>
                <a:spcPts val="0"/>
              </a:spcAft>
            </a:pPr>
            <a:r>
              <a:rPr lang="en-US" sz="1100" b="1" dirty="0" smtClean="0">
                <a:solidFill>
                  <a:prstClr val="white"/>
                </a:solidFill>
                <a:latin typeface="Calibri"/>
                <a:ea typeface="+mn-ea"/>
              </a:rPr>
              <a:t>SDP</a:t>
            </a:r>
            <a:endParaRPr lang="en-US" sz="1100" b="1" dirty="0">
              <a:solidFill>
                <a:prstClr val="white"/>
              </a:solidFill>
              <a:latin typeface="Calibri"/>
              <a:ea typeface="+mn-ea"/>
            </a:endParaRPr>
          </a:p>
        </p:txBody>
      </p:sp>
      <p:sp>
        <p:nvSpPr>
          <p:cNvPr id="121" name="Pentagon 120"/>
          <p:cNvSpPr/>
          <p:nvPr/>
        </p:nvSpPr>
        <p:spPr>
          <a:xfrm>
            <a:off x="4896036" y="3215205"/>
            <a:ext cx="486054" cy="574292"/>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cxnSp>
        <p:nvCxnSpPr>
          <p:cNvPr id="122" name="Straight Arrow Connector 121"/>
          <p:cNvCxnSpPr>
            <a:stCxn id="121" idx="3"/>
          </p:cNvCxnSpPr>
          <p:nvPr/>
        </p:nvCxnSpPr>
        <p:spPr>
          <a:xfrm flipV="1">
            <a:off x="5382090" y="3501465"/>
            <a:ext cx="1163189" cy="88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25" name="TextBox 124"/>
          <p:cNvSpPr txBox="1"/>
          <p:nvPr/>
        </p:nvSpPr>
        <p:spPr>
          <a:xfrm>
            <a:off x="4898285" y="3245662"/>
            <a:ext cx="357791" cy="507831"/>
          </a:xfrm>
          <a:prstGeom prst="rect">
            <a:avLst/>
          </a:prstGeom>
          <a:noFill/>
        </p:spPr>
        <p:txBody>
          <a:bodyPr wrap="none" rtlCol="0">
            <a:spAutoFit/>
          </a:bodyPr>
          <a:lstStyle/>
          <a:p>
            <a:pPr algn="r" defTabSz="685800" fontAlgn="auto">
              <a:spcBef>
                <a:spcPts val="0"/>
              </a:spcBef>
              <a:spcAft>
                <a:spcPts val="0"/>
              </a:spcAft>
            </a:pPr>
            <a:r>
              <a:rPr lang="en-US" sz="2700" b="1" dirty="0" smtClean="0">
                <a:solidFill>
                  <a:prstClr val="black"/>
                </a:solidFill>
                <a:latin typeface="Calibri"/>
                <a:ea typeface="+mn-ea"/>
              </a:rPr>
              <a:t>+</a:t>
            </a:r>
            <a:endParaRPr lang="en-US" sz="2700" b="1" dirty="0">
              <a:solidFill>
                <a:prstClr val="black"/>
              </a:solidFill>
              <a:latin typeface="Calibri"/>
              <a:ea typeface="+mn-ea"/>
            </a:endParaRPr>
          </a:p>
        </p:txBody>
      </p:sp>
      <p:sp>
        <p:nvSpPr>
          <p:cNvPr id="126" name="TextBox 125"/>
          <p:cNvSpPr txBox="1"/>
          <p:nvPr/>
        </p:nvSpPr>
        <p:spPr>
          <a:xfrm>
            <a:off x="2791742" y="3123423"/>
            <a:ext cx="638316" cy="300082"/>
          </a:xfrm>
          <a:prstGeom prst="rect">
            <a:avLst/>
          </a:prstGeom>
          <a:noFill/>
        </p:spPr>
        <p:txBody>
          <a:bodyPr wrap="none" rtlCol="0">
            <a:spAutoFit/>
          </a:bodyPr>
          <a:lstStyle/>
          <a:p>
            <a:pPr algn="ctr" defTabSz="685800" fontAlgn="auto">
              <a:spcBef>
                <a:spcPts val="0"/>
              </a:spcBef>
              <a:spcAft>
                <a:spcPts val="0"/>
              </a:spcAft>
            </a:pPr>
            <a:r>
              <a:rPr lang="en-US" sz="1350" b="1" dirty="0" smtClean="0">
                <a:solidFill>
                  <a:prstClr val="black"/>
                </a:solidFill>
                <a:latin typeface="Calibri"/>
                <a:ea typeface="+mn-ea"/>
              </a:rPr>
              <a:t>IP-link</a:t>
            </a:r>
            <a:endParaRPr lang="en-US" sz="1350" b="1" dirty="0">
              <a:solidFill>
                <a:prstClr val="black"/>
              </a:solidFill>
              <a:latin typeface="Calibri"/>
              <a:ea typeface="+mn-ea"/>
            </a:endParaRPr>
          </a:p>
        </p:txBody>
      </p:sp>
      <p:sp>
        <p:nvSpPr>
          <p:cNvPr id="127" name="Rectangle 126"/>
          <p:cNvSpPr/>
          <p:nvPr/>
        </p:nvSpPr>
        <p:spPr>
          <a:xfrm>
            <a:off x="1822124" y="3249437"/>
            <a:ext cx="442163" cy="8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28" name="Rectangle 127"/>
          <p:cNvSpPr/>
          <p:nvPr/>
        </p:nvSpPr>
        <p:spPr>
          <a:xfrm>
            <a:off x="1831340" y="3429457"/>
            <a:ext cx="85580" cy="8100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29" name="Rectangle 128"/>
          <p:cNvSpPr/>
          <p:nvPr/>
        </p:nvSpPr>
        <p:spPr>
          <a:xfrm>
            <a:off x="1822124" y="3609477"/>
            <a:ext cx="85580" cy="810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30" name="Rectangle 129"/>
          <p:cNvSpPr/>
          <p:nvPr/>
        </p:nvSpPr>
        <p:spPr>
          <a:xfrm>
            <a:off x="2609627" y="3753493"/>
            <a:ext cx="85580" cy="810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31" name="Rectangle 130"/>
          <p:cNvSpPr/>
          <p:nvPr/>
        </p:nvSpPr>
        <p:spPr>
          <a:xfrm>
            <a:off x="2464487" y="3753493"/>
            <a:ext cx="142634" cy="8100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32" name="Rectangle 131"/>
          <p:cNvSpPr/>
          <p:nvPr/>
        </p:nvSpPr>
        <p:spPr>
          <a:xfrm>
            <a:off x="4129837" y="3249437"/>
            <a:ext cx="442163" cy="81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33" name="Rectangle 132"/>
          <p:cNvSpPr/>
          <p:nvPr/>
        </p:nvSpPr>
        <p:spPr>
          <a:xfrm>
            <a:off x="4486420" y="3429457"/>
            <a:ext cx="85580" cy="8100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34" name="Rectangle 133"/>
          <p:cNvSpPr/>
          <p:nvPr/>
        </p:nvSpPr>
        <p:spPr>
          <a:xfrm>
            <a:off x="4486420" y="3609477"/>
            <a:ext cx="85580" cy="8100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35" name="Rectangle 134"/>
          <p:cNvSpPr/>
          <p:nvPr/>
        </p:nvSpPr>
        <p:spPr>
          <a:xfrm>
            <a:off x="2466193" y="3904985"/>
            <a:ext cx="91440" cy="8253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cxnSp>
        <p:nvCxnSpPr>
          <p:cNvPr id="137" name="Straight Connector 136"/>
          <p:cNvCxnSpPr/>
          <p:nvPr/>
        </p:nvCxnSpPr>
        <p:spPr>
          <a:xfrm flipH="1">
            <a:off x="4553968" y="3939902"/>
            <a:ext cx="5123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4499992" y="3903898"/>
            <a:ext cx="91440" cy="748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cxnSp>
        <p:nvCxnSpPr>
          <p:cNvPr id="139" name="Straight Connector 138"/>
          <p:cNvCxnSpPr/>
          <p:nvPr/>
        </p:nvCxnSpPr>
        <p:spPr>
          <a:xfrm flipV="1">
            <a:off x="5049741" y="3771496"/>
            <a:ext cx="0" cy="175374"/>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1816264" y="3771495"/>
            <a:ext cx="91440" cy="748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endParaRPr>
          </a:p>
        </p:txBody>
      </p:sp>
      <p:sp>
        <p:nvSpPr>
          <p:cNvPr id="141" name="Down Arrow 140"/>
          <p:cNvSpPr/>
          <p:nvPr/>
        </p:nvSpPr>
        <p:spPr>
          <a:xfrm rot="10800000">
            <a:off x="4509682" y="4122113"/>
            <a:ext cx="484632" cy="2974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3740644" y="4419567"/>
            <a:ext cx="2065181" cy="492443"/>
          </a:xfrm>
          <a:prstGeom prst="rect">
            <a:avLst/>
          </a:prstGeom>
          <a:solidFill>
            <a:schemeClr val="accent1"/>
          </a:solidFill>
          <a:ln w="12700">
            <a:solidFill>
              <a:srgbClr val="000000"/>
            </a:solidFill>
          </a:ln>
        </p:spPr>
        <p:txBody>
          <a:bodyPr wrap="none" rtlCol="0">
            <a:spAutoFit/>
          </a:bodyPr>
          <a:lstStyle/>
          <a:p>
            <a:pPr algn="ctr" defTabSz="685800" fontAlgn="auto">
              <a:spcBef>
                <a:spcPts val="0"/>
              </a:spcBef>
              <a:spcAft>
                <a:spcPts val="0"/>
              </a:spcAft>
            </a:pPr>
            <a:r>
              <a:rPr lang="en-US" sz="1400" b="1" dirty="0" smtClean="0">
                <a:solidFill>
                  <a:schemeClr val="bg1"/>
                </a:solidFill>
                <a:latin typeface="Calibri"/>
                <a:ea typeface="+mn-ea"/>
              </a:rPr>
              <a:t>Automatic set-up via SDP</a:t>
            </a:r>
          </a:p>
          <a:p>
            <a:pPr algn="ctr" defTabSz="685800" fontAlgn="auto">
              <a:spcBef>
                <a:spcPts val="0"/>
              </a:spcBef>
              <a:spcAft>
                <a:spcPts val="0"/>
              </a:spcAft>
            </a:pPr>
            <a:r>
              <a:rPr lang="en-US" sz="1200" b="1" dirty="0" smtClean="0">
                <a:solidFill>
                  <a:schemeClr val="bg1"/>
                </a:solidFill>
                <a:latin typeface="Calibri"/>
                <a:ea typeface="+mn-ea"/>
              </a:rPr>
              <a:t>Generated by IP source</a:t>
            </a:r>
            <a:endParaRPr lang="en-US" sz="1200" b="1" dirty="0">
              <a:solidFill>
                <a:schemeClr val="bg1"/>
              </a:solidFill>
              <a:latin typeface="Calibri"/>
              <a:ea typeface="+mn-ea"/>
            </a:endParaRPr>
          </a:p>
        </p:txBody>
      </p:sp>
      <p:cxnSp>
        <p:nvCxnSpPr>
          <p:cNvPr id="3" name="Straight Connector 2"/>
          <p:cNvCxnSpPr/>
          <p:nvPr/>
        </p:nvCxnSpPr>
        <p:spPr>
          <a:xfrm>
            <a:off x="801269" y="2823778"/>
            <a:ext cx="7416824" cy="0"/>
          </a:xfrm>
          <a:prstGeom prst="line">
            <a:avLst/>
          </a:prstGeom>
          <a:ln w="12700">
            <a:prstDash val="dash"/>
          </a:ln>
        </p:spPr>
        <p:style>
          <a:lnRef idx="2">
            <a:schemeClr val="accent1"/>
          </a:lnRef>
          <a:fillRef idx="0">
            <a:schemeClr val="accent1"/>
          </a:fillRef>
          <a:effectRef idx="1">
            <a:schemeClr val="accent1"/>
          </a:effectRef>
          <a:fontRef idx="minor">
            <a:schemeClr val="tx1"/>
          </a:fontRef>
        </p:style>
      </p:cxnSp>
      <p:sp>
        <p:nvSpPr>
          <p:cNvPr id="124" name="TextBox 123"/>
          <p:cNvSpPr txBox="1"/>
          <p:nvPr/>
        </p:nvSpPr>
        <p:spPr>
          <a:xfrm>
            <a:off x="4123627" y="2667712"/>
            <a:ext cx="1214146" cy="300082"/>
          </a:xfrm>
          <a:prstGeom prst="rect">
            <a:avLst/>
          </a:prstGeom>
          <a:solidFill>
            <a:schemeClr val="bg1"/>
          </a:solidFill>
          <a:effectLst>
            <a:softEdge rad="31750"/>
          </a:effectLst>
        </p:spPr>
        <p:txBody>
          <a:bodyPr wrap="square" rtlCol="0">
            <a:spAutoFit/>
          </a:bodyPr>
          <a:lstStyle/>
          <a:p>
            <a:pPr algn="ctr" defTabSz="685800" fontAlgn="auto">
              <a:spcBef>
                <a:spcPts val="0"/>
              </a:spcBef>
              <a:spcAft>
                <a:spcPts val="0"/>
              </a:spcAft>
            </a:pPr>
            <a:r>
              <a:rPr lang="en-US" sz="1350" b="1" dirty="0" smtClean="0">
                <a:solidFill>
                  <a:prstClr val="black"/>
                </a:solidFill>
                <a:latin typeface="Calibri"/>
                <a:ea typeface="+mn-ea"/>
              </a:rPr>
              <a:t>IP destination</a:t>
            </a:r>
            <a:endParaRPr lang="en-US" sz="1350" b="1" dirty="0">
              <a:solidFill>
                <a:prstClr val="black"/>
              </a:solidFill>
              <a:latin typeface="Calibri"/>
              <a:ea typeface="+mn-ea"/>
            </a:endParaRPr>
          </a:p>
        </p:txBody>
      </p:sp>
      <p:sp>
        <p:nvSpPr>
          <p:cNvPr id="123" name="TextBox 122"/>
          <p:cNvSpPr txBox="1"/>
          <p:nvPr/>
        </p:nvSpPr>
        <p:spPr>
          <a:xfrm>
            <a:off x="1233317" y="2643758"/>
            <a:ext cx="890411" cy="300082"/>
          </a:xfrm>
          <a:prstGeom prst="rect">
            <a:avLst/>
          </a:prstGeom>
          <a:solidFill>
            <a:schemeClr val="bg1"/>
          </a:solidFill>
          <a:effectLst>
            <a:softEdge rad="31750"/>
          </a:effectLst>
        </p:spPr>
        <p:txBody>
          <a:bodyPr wrap="square" rtlCol="0">
            <a:spAutoFit/>
          </a:bodyPr>
          <a:lstStyle/>
          <a:p>
            <a:pPr algn="ctr" defTabSz="685800" fontAlgn="auto">
              <a:spcBef>
                <a:spcPts val="0"/>
              </a:spcBef>
              <a:spcAft>
                <a:spcPts val="0"/>
              </a:spcAft>
            </a:pPr>
            <a:r>
              <a:rPr lang="en-US" sz="1350" b="1" dirty="0" smtClean="0">
                <a:solidFill>
                  <a:prstClr val="black"/>
                </a:solidFill>
                <a:latin typeface="Calibri"/>
                <a:ea typeface="+mn-ea"/>
              </a:rPr>
              <a:t>IP source</a:t>
            </a:r>
            <a:endParaRPr lang="en-US" sz="1350" b="1" dirty="0">
              <a:solidFill>
                <a:prstClr val="black"/>
              </a:solidFill>
              <a:latin typeface="Calibri"/>
              <a:ea typeface="+mn-ea"/>
            </a:endParaRPr>
          </a:p>
        </p:txBody>
      </p:sp>
    </p:spTree>
    <p:extLst>
      <p:ext uri="{BB962C8B-B14F-4D97-AF65-F5344CB8AC3E}">
        <p14:creationId xmlns:p14="http://schemas.microsoft.com/office/powerpoint/2010/main" val="196084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504" y="4371950"/>
            <a:ext cx="2160240" cy="6840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sz="3200" dirty="0"/>
              <a:t>IP - Fundamentals </a:t>
            </a:r>
            <a:r>
              <a:rPr lang="en-US" sz="2400" dirty="0"/>
              <a:t>– SMPTE </a:t>
            </a:r>
            <a:r>
              <a:rPr lang="en-US" sz="2400" dirty="0" smtClean="0"/>
              <a:t>2110 </a:t>
            </a:r>
            <a:r>
              <a:rPr lang="en-US" sz="2400" dirty="0"/>
              <a:t>signal flow </a:t>
            </a:r>
            <a:endParaRPr lang="en-US" dirty="0"/>
          </a:p>
        </p:txBody>
      </p:sp>
      <p:grpSp>
        <p:nvGrpSpPr>
          <p:cNvPr id="8" name="Group 7"/>
          <p:cNvGrpSpPr/>
          <p:nvPr/>
        </p:nvGrpSpPr>
        <p:grpSpPr>
          <a:xfrm>
            <a:off x="551137" y="2211655"/>
            <a:ext cx="8019288" cy="2808367"/>
            <a:chOff x="551137" y="1167566"/>
            <a:chExt cx="8019288" cy="2808367"/>
          </a:xfrm>
        </p:grpSpPr>
        <p:pic>
          <p:nvPicPr>
            <p:cNvPr id="3" name="Picture 2"/>
            <p:cNvPicPr>
              <a:picLocks noChangeAspect="1"/>
            </p:cNvPicPr>
            <p:nvPr/>
          </p:nvPicPr>
          <p:blipFill rotWithShape="1">
            <a:blip r:embed="rId2"/>
            <a:srcRect l="1" r="278"/>
            <a:stretch/>
          </p:blipFill>
          <p:spPr>
            <a:xfrm>
              <a:off x="551137" y="1167566"/>
              <a:ext cx="8019288" cy="2808367"/>
            </a:xfrm>
            <a:prstGeom prst="rect">
              <a:avLst/>
            </a:prstGeom>
          </p:spPr>
        </p:pic>
        <p:sp>
          <p:nvSpPr>
            <p:cNvPr id="7" name="Rectangle 6"/>
            <p:cNvSpPr/>
            <p:nvPr/>
          </p:nvSpPr>
          <p:spPr>
            <a:xfrm>
              <a:off x="935596" y="1239602"/>
              <a:ext cx="2160240" cy="3600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Content Placeholder 4"/>
          <p:cNvSpPr>
            <a:spLocks noGrp="1"/>
          </p:cNvSpPr>
          <p:nvPr>
            <p:ph idx="1"/>
          </p:nvPr>
        </p:nvSpPr>
        <p:spPr>
          <a:xfrm>
            <a:off x="457199" y="663538"/>
            <a:ext cx="8229600" cy="3394472"/>
          </a:xfrm>
        </p:spPr>
        <p:txBody>
          <a:bodyPr>
            <a:normAutofit/>
          </a:bodyPr>
          <a:lstStyle/>
          <a:p>
            <a:r>
              <a:rPr lang="en-US" sz="2000" dirty="0" smtClean="0"/>
              <a:t>SMPTE 2110 carry the different signals as separate essence in IP</a:t>
            </a:r>
          </a:p>
          <a:p>
            <a:pPr lvl="1">
              <a:buFont typeface="Arial" panose="020B0604020202020204" pitchFamily="34" charset="0"/>
              <a:buChar char="+"/>
            </a:pPr>
            <a:r>
              <a:rPr lang="en-US" sz="1600" dirty="0" smtClean="0"/>
              <a:t>All </a:t>
            </a:r>
            <a:r>
              <a:rPr lang="en-US" sz="1600" dirty="0"/>
              <a:t>signals are </a:t>
            </a:r>
            <a:r>
              <a:rPr lang="en-US" sz="1600" dirty="0" smtClean="0"/>
              <a:t>available as separate essences making the individual use of any signal easier and more efficient it is optimized for in-house workflows</a:t>
            </a:r>
          </a:p>
          <a:p>
            <a:pPr lvl="1">
              <a:buFont typeface="Arial" panose="020B0604020202020204" pitchFamily="34" charset="0"/>
              <a:buChar char="+"/>
            </a:pPr>
            <a:r>
              <a:rPr lang="en-US" sz="1600" dirty="0" smtClean="0"/>
              <a:t>Optimized bandwidth efficiency by only carry required data's</a:t>
            </a:r>
            <a:endParaRPr lang="en-US" sz="1600" dirty="0"/>
          </a:p>
        </p:txBody>
      </p:sp>
    </p:spTree>
    <p:extLst>
      <p:ext uri="{BB962C8B-B14F-4D97-AF65-F5344CB8AC3E}">
        <p14:creationId xmlns:p14="http://schemas.microsoft.com/office/powerpoint/2010/main" val="74762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XCU </a:t>
            </a:r>
            <a:r>
              <a:rPr lang="en-US" dirty="0" smtClean="0"/>
              <a:t>- </a:t>
            </a:r>
            <a:r>
              <a:rPr lang="en-US" dirty="0"/>
              <a:t>Camera base station with cradle solution</a:t>
            </a:r>
          </a:p>
        </p:txBody>
      </p:sp>
      <p:sp>
        <p:nvSpPr>
          <p:cNvPr id="4" name="Slide Number Placeholder 3"/>
          <p:cNvSpPr>
            <a:spLocks noGrp="1"/>
          </p:cNvSpPr>
          <p:nvPr>
            <p:ph type="sldNum" sz="quarter" idx="4294967295"/>
          </p:nvPr>
        </p:nvSpPr>
        <p:spPr>
          <a:xfrm>
            <a:off x="8462963" y="4883150"/>
            <a:ext cx="681037" cy="195263"/>
          </a:xfrm>
        </p:spPr>
        <p:txBody>
          <a:bodyPr/>
          <a:lstStyle/>
          <a:p>
            <a:fld id="{A381C399-CEAA-9D4D-8730-8244DD06CD15}" type="slidenum">
              <a:rPr lang="en-US" noProof="0" smtClean="0"/>
              <a:pPr/>
              <a:t>14</a:t>
            </a:fld>
            <a:endParaRPr lang="en-US" noProof="0" dirty="0"/>
          </a:p>
        </p:txBody>
      </p:sp>
    </p:spTree>
    <p:extLst>
      <p:ext uri="{BB962C8B-B14F-4D97-AF65-F5344CB8AC3E}">
        <p14:creationId xmlns:p14="http://schemas.microsoft.com/office/powerpoint/2010/main" val="177182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XCU </a:t>
            </a:r>
            <a:r>
              <a:rPr lang="en-US" sz="2400" dirty="0" smtClean="0"/>
              <a:t>- Camera base station with unique cradle solution</a:t>
            </a:r>
            <a:endParaRPr lang="en-US" sz="3200" dirty="0"/>
          </a:p>
        </p:txBody>
      </p:sp>
      <p:sp>
        <p:nvSpPr>
          <p:cNvPr id="3" name="Content Placeholder 2"/>
          <p:cNvSpPr>
            <a:spLocks noGrp="1"/>
          </p:cNvSpPr>
          <p:nvPr>
            <p:ph idx="1"/>
          </p:nvPr>
        </p:nvSpPr>
        <p:spPr>
          <a:xfrm>
            <a:off x="381000" y="742950"/>
            <a:ext cx="8727504" cy="3657600"/>
          </a:xfrm>
        </p:spPr>
        <p:txBody>
          <a:bodyPr/>
          <a:lstStyle/>
          <a:p>
            <a:r>
              <a:rPr lang="en-US" sz="2000" dirty="0" smtClean="0"/>
              <a:t>Additional camera base stations can be installed in seconds</a:t>
            </a:r>
          </a:p>
          <a:p>
            <a:pPr lvl="1"/>
            <a:r>
              <a:rPr lang="en-US" sz="1600" smtClean="0"/>
              <a:t>Support all LDX Series camera in all operational modes</a:t>
            </a:r>
          </a:p>
          <a:p>
            <a:pPr lvl="1"/>
            <a:r>
              <a:rPr lang="en-US" sz="1600" smtClean="0"/>
              <a:t>Memory </a:t>
            </a:r>
            <a:r>
              <a:rPr lang="en-US" sz="1600" dirty="0" smtClean="0"/>
              <a:t>in the cradle will automatically load the settings from the environment</a:t>
            </a:r>
            <a:endParaRPr lang="en-US" sz="1600" dirty="0"/>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11960" y="1923678"/>
            <a:ext cx="4257815" cy="2694056"/>
          </a:xfrm>
          <a:prstGeom prst="rect">
            <a:avLst/>
          </a:prstGeom>
          <a:ln>
            <a:noFill/>
          </a:ln>
          <a:effectLst>
            <a:outerShdw blurRad="292100" dist="139700" dir="2700000" algn="tl" rotWithShape="0">
              <a:srgbClr val="333333">
                <a:alpha val="65000"/>
              </a:srgbClr>
            </a:outerShdw>
          </a:effectLst>
        </p:spPr>
      </p:pic>
      <p:grpSp>
        <p:nvGrpSpPr>
          <p:cNvPr id="8" name="Group 7"/>
          <p:cNvGrpSpPr>
            <a:grpSpLocks noChangeAspect="1"/>
          </p:cNvGrpSpPr>
          <p:nvPr/>
        </p:nvGrpSpPr>
        <p:grpSpPr>
          <a:xfrm>
            <a:off x="862615" y="1698136"/>
            <a:ext cx="2681381" cy="3141866"/>
            <a:chOff x="671422" y="1600572"/>
            <a:chExt cx="2681378" cy="3141866"/>
          </a:xfrm>
        </p:grpSpPr>
        <p:pic>
          <p:nvPicPr>
            <p:cNvPr id="4" name="Picture 4" descr="http://wwwapps.grassvalley.com/ImageArchive/web/Product%20Shots/Broadcast%20Products/XCU%20WorldCam/20130208-XCU_Worldcam_Cradle.We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1422" y="1600572"/>
              <a:ext cx="2681378" cy="1426493"/>
            </a:xfrm>
            <a:prstGeom prst="rect">
              <a:avLst/>
            </a:prstGeom>
            <a:noFill/>
          </p:spPr>
        </p:pic>
        <p:pic>
          <p:nvPicPr>
            <p:cNvPr id="5" name="Picture 6" descr="http://wwwapps.grassvalley.com/ImageArchive/web/Product%20Shots/Broadcast%20Products/XCU%20WorldCam/20130208-XCU_WorldCam_Dual.Web.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9711" y="3574399"/>
              <a:ext cx="2618920" cy="1168039"/>
            </a:xfrm>
            <a:prstGeom prst="rect">
              <a:avLst/>
            </a:prstGeom>
            <a:noFill/>
          </p:spPr>
        </p:pic>
        <p:pic>
          <p:nvPicPr>
            <p:cNvPr id="6" name="Picture 8" descr="http://wwwapps.grassvalley.com/ImageArchive/web/Product%20Shots/Broadcast%20Products/XCU%20WorldCam/20130208-XCU_WorldCam_Dual_Retrct_2.Web.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16198" y="2441663"/>
              <a:ext cx="2618920" cy="1304222"/>
            </a:xfrm>
            <a:prstGeom prst="rect">
              <a:avLst/>
            </a:prstGeom>
            <a:noFill/>
          </p:spPr>
        </p:pic>
        <p:pic>
          <p:nvPicPr>
            <p:cNvPr id="2050" name="Picture 2"/>
            <p:cNvPicPr>
              <a:picLocks noChangeAspect="1" noChangeArrowheads="1"/>
            </p:cNvPicPr>
            <p:nvPr/>
          </p:nvPicPr>
          <p:blipFill>
            <a:blip r:embed="rId6" cstate="screen">
              <a:extLst>
                <a:ext uri="{BEBA8EAE-BF5A-486C-A8C5-ECC9F3942E4B}">
                  <a14:imgProps xmlns:a14="http://schemas.microsoft.com/office/drawing/2010/main">
                    <a14:imgLayer r:embed="rId7">
                      <a14:imgEffect>
                        <a14:sharpenSoften amount="-20000"/>
                      </a14:imgEffect>
                    </a14:imgLayer>
                  </a14:imgProps>
                </a:ext>
                <a:ext uri="{28A0092B-C50C-407E-A947-70E740481C1C}">
                  <a14:useLocalDpi xmlns:a14="http://schemas.microsoft.com/office/drawing/2010/main"/>
                </a:ext>
              </a:extLst>
            </a:blip>
            <a:srcRect/>
            <a:stretch>
              <a:fillRect/>
            </a:stretch>
          </p:blipFill>
          <p:spPr bwMode="auto">
            <a:xfrm>
              <a:off x="728839" y="3827105"/>
              <a:ext cx="2544704" cy="444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8" cstate="screen">
              <a:extLst>
                <a:ext uri="{BEBA8EAE-BF5A-486C-A8C5-ECC9F3942E4B}">
                  <a14:imgProps xmlns:a14="http://schemas.microsoft.com/office/drawing/2010/main">
                    <a14:imgLayer r:embed="rId9">
                      <a14:imgEffect>
                        <a14:sharpenSoften amount="-20000"/>
                      </a14:imgEffect>
                    </a14:imgLayer>
                  </a14:imgProps>
                </a:ext>
                <a:ext uri="{28A0092B-C50C-407E-A947-70E740481C1C}">
                  <a14:useLocalDpi xmlns:a14="http://schemas.microsoft.com/office/drawing/2010/main"/>
                </a:ext>
              </a:extLst>
            </a:blip>
            <a:srcRect/>
            <a:stretch>
              <a:fillRect/>
            </a:stretch>
          </p:blipFill>
          <p:spPr bwMode="auto">
            <a:xfrm>
              <a:off x="792197" y="2955283"/>
              <a:ext cx="2473613" cy="43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0313277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48771"/>
          <a:stretch/>
        </p:blipFill>
        <p:spPr>
          <a:xfrm>
            <a:off x="5284381" y="-382182"/>
            <a:ext cx="3859620" cy="5656368"/>
          </a:xfrm>
          <a:prstGeom prst="rect">
            <a:avLst/>
          </a:prstGeom>
        </p:spPr>
      </p:pic>
      <p:sp>
        <p:nvSpPr>
          <p:cNvPr id="11" name="Title 10"/>
          <p:cNvSpPr>
            <a:spLocks noGrp="1"/>
          </p:cNvSpPr>
          <p:nvPr>
            <p:ph type="title"/>
          </p:nvPr>
        </p:nvSpPr>
        <p:spPr/>
        <p:txBody>
          <a:bodyPr>
            <a:normAutofit/>
          </a:bodyPr>
          <a:lstStyle/>
          <a:p>
            <a:r>
              <a:rPr lang="en-US" sz="3200"/>
              <a:t>XCU </a:t>
            </a:r>
            <a:r>
              <a:rPr lang="en-US" sz="2400"/>
              <a:t>– What the unique cradle solution can do for you</a:t>
            </a:r>
            <a:endParaRPr lang="en-US" sz="2400" dirty="0"/>
          </a:p>
        </p:txBody>
      </p:sp>
      <p:sp>
        <p:nvSpPr>
          <p:cNvPr id="2" name="Content Placeholder 1"/>
          <p:cNvSpPr>
            <a:spLocks noGrp="1"/>
          </p:cNvSpPr>
          <p:nvPr>
            <p:ph idx="1"/>
          </p:nvPr>
        </p:nvSpPr>
        <p:spPr>
          <a:xfrm>
            <a:off x="457199" y="924693"/>
            <a:ext cx="6095021" cy="3394472"/>
          </a:xfrm>
        </p:spPr>
        <p:txBody>
          <a:bodyPr>
            <a:normAutofit/>
          </a:bodyPr>
          <a:lstStyle/>
          <a:p>
            <a:r>
              <a:rPr lang="en-US" sz="2000" smtClean="0"/>
              <a:t>The cradle…</a:t>
            </a:r>
            <a:endParaRPr lang="en-US" sz="2000" dirty="0" smtClean="0"/>
          </a:p>
          <a:p>
            <a:pPr>
              <a:buFont typeface="Arial" panose="020B0604020202020204" pitchFamily="34" charset="0"/>
              <a:buChar char=" "/>
            </a:pPr>
            <a:r>
              <a:rPr lang="en-US" sz="2000" dirty="0" smtClean="0"/>
              <a:t> 		…add flexibility</a:t>
            </a:r>
            <a:endParaRPr lang="en-US" sz="1600" dirty="0" smtClean="0"/>
          </a:p>
          <a:p>
            <a:pPr>
              <a:buFont typeface="Arial" panose="020B0604020202020204" pitchFamily="34" charset="0"/>
              <a:buChar char=" "/>
            </a:pPr>
            <a:r>
              <a:rPr lang="en-US" sz="2000" dirty="0" smtClean="0"/>
              <a:t> 		…enables improved workflows</a:t>
            </a:r>
          </a:p>
          <a:p>
            <a:pPr>
              <a:buFont typeface="Arial" panose="020B0604020202020204" pitchFamily="34" charset="0"/>
              <a:buChar char=" "/>
            </a:pPr>
            <a:r>
              <a:rPr lang="en-US" sz="2000" dirty="0" smtClean="0"/>
              <a:t> 		…support dynamic infrastructures</a:t>
            </a:r>
          </a:p>
          <a:p>
            <a:pPr>
              <a:buFont typeface="Arial" panose="020B0604020202020204" pitchFamily="34" charset="0"/>
              <a:buChar char=" "/>
            </a:pPr>
            <a:r>
              <a:rPr lang="en-US" sz="2000" dirty="0" smtClean="0"/>
              <a:t> 		…delivers fully future proof solutions</a:t>
            </a:r>
          </a:p>
          <a:p>
            <a:pPr lvl="0"/>
            <a:endParaRPr lang="en-US" sz="2000" dirty="0" smtClean="0"/>
          </a:p>
          <a:p>
            <a:pPr lvl="0"/>
            <a:r>
              <a:rPr lang="en-US" sz="2000" smtClean="0"/>
              <a:t>The cradle help </a:t>
            </a:r>
            <a:r>
              <a:rPr lang="en-US" sz="2000" dirty="0"/>
              <a:t>to better cope with the challenges in live broadcast applications</a:t>
            </a:r>
          </a:p>
          <a:p>
            <a:pPr>
              <a:buFont typeface="Arial" panose="020B0604020202020204" pitchFamily="34" charset="0"/>
              <a:buChar char=" "/>
            </a:pPr>
            <a:endParaRPr lang="en-US" sz="2000" dirty="0"/>
          </a:p>
        </p:txBody>
      </p:sp>
    </p:spTree>
    <p:extLst>
      <p:ext uri="{BB962C8B-B14F-4D97-AF65-F5344CB8AC3E}">
        <p14:creationId xmlns:p14="http://schemas.microsoft.com/office/powerpoint/2010/main" val="374895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XCU UXF </a:t>
            </a:r>
            <a:r>
              <a:rPr lang="en-US" dirty="0" smtClean="0"/>
              <a:t>- </a:t>
            </a:r>
            <a:r>
              <a:rPr lang="en-US" dirty="0"/>
              <a:t>Next generation camera base station</a:t>
            </a:r>
          </a:p>
        </p:txBody>
      </p:sp>
      <p:sp>
        <p:nvSpPr>
          <p:cNvPr id="4" name="Slide Number Placeholder 3"/>
          <p:cNvSpPr>
            <a:spLocks noGrp="1"/>
          </p:cNvSpPr>
          <p:nvPr>
            <p:ph type="sldNum" sz="quarter" idx="4294967295"/>
          </p:nvPr>
        </p:nvSpPr>
        <p:spPr>
          <a:xfrm>
            <a:off x="8462963" y="4883150"/>
            <a:ext cx="681037" cy="195263"/>
          </a:xfrm>
        </p:spPr>
        <p:txBody>
          <a:bodyPr/>
          <a:lstStyle/>
          <a:p>
            <a:fld id="{A381C399-CEAA-9D4D-8730-8244DD06CD15}" type="slidenum">
              <a:rPr lang="en-US" noProof="0" smtClean="0"/>
              <a:pPr/>
              <a:t>17</a:t>
            </a:fld>
            <a:endParaRPr lang="en-US" noProof="0" dirty="0"/>
          </a:p>
        </p:txBody>
      </p:sp>
    </p:spTree>
    <p:extLst>
      <p:ext uri="{BB962C8B-B14F-4D97-AF65-F5344CB8AC3E}">
        <p14:creationId xmlns:p14="http://schemas.microsoft.com/office/powerpoint/2010/main" val="380695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XCU UXF </a:t>
            </a:r>
            <a:r>
              <a:rPr lang="en-US" sz="2400" dirty="0"/>
              <a:t>- And advanced UXF Cradle </a:t>
            </a:r>
            <a:endParaRPr lang="en-US" dirty="0"/>
          </a:p>
        </p:txBody>
      </p:sp>
      <p:sp>
        <p:nvSpPr>
          <p:cNvPr id="3" name="Content Placeholder 2"/>
          <p:cNvSpPr>
            <a:spLocks noGrp="1"/>
          </p:cNvSpPr>
          <p:nvPr>
            <p:ph idx="1"/>
          </p:nvPr>
        </p:nvSpPr>
        <p:spPr>
          <a:xfrm>
            <a:off x="374848" y="797458"/>
            <a:ext cx="8481628" cy="3934532"/>
          </a:xfrm>
        </p:spPr>
        <p:txBody>
          <a:bodyPr>
            <a:normAutofit/>
          </a:bodyPr>
          <a:lstStyle/>
          <a:p>
            <a:r>
              <a:rPr lang="en-US" sz="2000" dirty="0" smtClean="0"/>
              <a:t>Delivers an </a:t>
            </a:r>
            <a:r>
              <a:rPr lang="en-US" sz="2000" dirty="0"/>
              <a:t>essential step towards a full IP live production solution </a:t>
            </a:r>
            <a:endParaRPr lang="en-US" sz="2000" dirty="0" smtClean="0"/>
          </a:p>
          <a:p>
            <a:pPr lvl="2"/>
            <a:endParaRPr lang="en-US" sz="1200" dirty="0" smtClean="0"/>
          </a:p>
          <a:p>
            <a:pPr lvl="1"/>
            <a:r>
              <a:rPr lang="en-US" sz="1800" dirty="0"/>
              <a:t>Full Hybrid XCU with </a:t>
            </a:r>
            <a:r>
              <a:rPr lang="en-US" sz="1800" b="1" dirty="0"/>
              <a:t>ALL</a:t>
            </a:r>
            <a:r>
              <a:rPr lang="en-US" sz="1800" dirty="0"/>
              <a:t> signals available in baseband and IP creating maximum production flexibility </a:t>
            </a:r>
          </a:p>
          <a:p>
            <a:pPr lvl="2"/>
            <a:r>
              <a:rPr lang="en-US" sz="1600" dirty="0"/>
              <a:t>Support of AIMS roadmap with </a:t>
            </a:r>
            <a:r>
              <a:rPr lang="en-US" sz="1600" dirty="0" smtClean="0"/>
              <a:t>full ST2110-10/20/30 </a:t>
            </a:r>
            <a:r>
              <a:rPr lang="en-US" sz="1600" dirty="0"/>
              <a:t>and </a:t>
            </a:r>
            <a:r>
              <a:rPr lang="en-US" sz="1600" dirty="0" smtClean="0"/>
              <a:t>redundancy</a:t>
            </a:r>
          </a:p>
          <a:p>
            <a:pPr lvl="2"/>
            <a:r>
              <a:rPr lang="en-US" sz="1600" dirty="0" smtClean="0"/>
              <a:t>Support SMPTE 2022-6</a:t>
            </a:r>
          </a:p>
          <a:p>
            <a:pPr lvl="1"/>
            <a:r>
              <a:rPr lang="en-US" sz="1800" dirty="0" smtClean="0"/>
              <a:t>Support all production formats in IP as well as in base band</a:t>
            </a:r>
          </a:p>
          <a:p>
            <a:pPr lvl="2"/>
            <a:r>
              <a:rPr lang="en-US" sz="1400" dirty="0" smtClean="0"/>
              <a:t>Uncompressed 4K single speed or 4K TICO </a:t>
            </a:r>
          </a:p>
          <a:p>
            <a:pPr lvl="2"/>
            <a:r>
              <a:rPr lang="en-US" sz="1400" dirty="0" smtClean="0"/>
              <a:t>HD/3G with up to 6x speed</a:t>
            </a:r>
          </a:p>
          <a:p>
            <a:pPr lvl="2"/>
            <a:r>
              <a:rPr lang="en-US" sz="1400" dirty="0" smtClean="0"/>
              <a:t>Simultaneous SDR and HDR operation</a:t>
            </a:r>
          </a:p>
          <a:p>
            <a:pPr lvl="2"/>
            <a:r>
              <a:rPr lang="en-US" sz="1400" dirty="0" smtClean="0"/>
              <a:t>Wide color gamut</a:t>
            </a:r>
            <a:endParaRPr lang="en-US" sz="1400" dirty="0"/>
          </a:p>
          <a:p>
            <a:pPr lvl="1"/>
            <a:endParaRPr lang="en-US" sz="2400" dirty="0" smtClean="0"/>
          </a:p>
          <a:p>
            <a:endParaRPr lang="en-US" dirty="0" smtClean="0"/>
          </a:p>
          <a:p>
            <a:endParaRPr lang="en-US" dirty="0"/>
          </a:p>
        </p:txBody>
      </p:sp>
      <p:pic>
        <p:nvPicPr>
          <p:cNvPr id="6" name="Picture 2" descr="http://wwwapps.grassvalley.com/ImageArchive/web/Product%20Shots/Broadcast%20Products/XCU/XCU%20Univers%20XF/20150825_XCU_Universe_XF_L.Web.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78633" y="3255826"/>
            <a:ext cx="3913847" cy="1584176"/>
          </a:xfrm>
          <a:prstGeom prst="rect">
            <a:avLst/>
          </a:prstGeom>
          <a:noFill/>
        </p:spPr>
      </p:pic>
    </p:spTree>
    <p:extLst>
      <p:ext uri="{BB962C8B-B14F-4D97-AF65-F5344CB8AC3E}">
        <p14:creationId xmlns:p14="http://schemas.microsoft.com/office/powerpoint/2010/main" val="73912133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de-DE" sz="3200" dirty="0" smtClean="0"/>
              <a:t>Agenda</a:t>
            </a:r>
            <a:endParaRPr lang="de-DE" sz="3200" dirty="0"/>
          </a:p>
        </p:txBody>
      </p:sp>
      <p:sp>
        <p:nvSpPr>
          <p:cNvPr id="13" name="Content Placeholder 12"/>
          <p:cNvSpPr>
            <a:spLocks noGrp="1"/>
          </p:cNvSpPr>
          <p:nvPr>
            <p:ph idx="1"/>
          </p:nvPr>
        </p:nvSpPr>
        <p:spPr/>
        <p:txBody>
          <a:bodyPr>
            <a:normAutofit/>
          </a:bodyPr>
          <a:lstStyle/>
          <a:p>
            <a:r>
              <a:rPr lang="de-DE" sz="2400" dirty="0"/>
              <a:t>Why </a:t>
            </a:r>
            <a:r>
              <a:rPr lang="de-DE" sz="2400" dirty="0" smtClean="0"/>
              <a:t>going to IP</a:t>
            </a:r>
          </a:p>
          <a:p>
            <a:r>
              <a:rPr lang="de-DE" sz="2400" dirty="0" smtClean="0"/>
              <a:t>IP Fundamentals </a:t>
            </a:r>
          </a:p>
          <a:p>
            <a:r>
              <a:rPr lang="de-DE" sz="2400" dirty="0" smtClean="0"/>
              <a:t>XCU - Camera base station with cradle solution</a:t>
            </a:r>
          </a:p>
          <a:p>
            <a:r>
              <a:rPr lang="de-DE" sz="2400" dirty="0" smtClean="0"/>
              <a:t>XCU UXF - Next generation camera base station</a:t>
            </a:r>
          </a:p>
          <a:p>
            <a:r>
              <a:rPr lang="de-DE" sz="2400" dirty="0" smtClean="0"/>
              <a:t>Why looking for remote productions</a:t>
            </a:r>
          </a:p>
          <a:p>
            <a:r>
              <a:rPr lang="de-DE" sz="2400" dirty="0" smtClean="0"/>
              <a:t>DirectIP - Camera signal transmission over IP</a:t>
            </a:r>
          </a:p>
          <a:p>
            <a:r>
              <a:rPr lang="de-DE" sz="2400" dirty="0" smtClean="0"/>
              <a:t>DirectIP</a:t>
            </a:r>
            <a:r>
              <a:rPr lang="de-DE" sz="2400" baseline="30000" dirty="0" smtClean="0"/>
              <a:t>+</a:t>
            </a:r>
            <a:r>
              <a:rPr lang="de-DE" sz="2400" dirty="0" smtClean="0"/>
              <a:t> - Remote production over IP networks </a:t>
            </a:r>
          </a:p>
        </p:txBody>
      </p:sp>
    </p:spTree>
    <p:extLst>
      <p:ext uri="{BB962C8B-B14F-4D97-AF65-F5344CB8AC3E}">
        <p14:creationId xmlns:p14="http://schemas.microsoft.com/office/powerpoint/2010/main" val="18974531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XCU UXF </a:t>
            </a:r>
            <a:r>
              <a:rPr lang="en-US" sz="2400" dirty="0"/>
              <a:t>- And advanced UXF Cradle </a:t>
            </a:r>
            <a:endParaRPr lang="en-US" dirty="0"/>
          </a:p>
        </p:txBody>
      </p:sp>
      <p:sp>
        <p:nvSpPr>
          <p:cNvPr id="3" name="Content Placeholder 2"/>
          <p:cNvSpPr>
            <a:spLocks noGrp="1"/>
          </p:cNvSpPr>
          <p:nvPr>
            <p:ph idx="1"/>
          </p:nvPr>
        </p:nvSpPr>
        <p:spPr>
          <a:xfrm>
            <a:off x="374848" y="797458"/>
            <a:ext cx="8481628" cy="3934532"/>
          </a:xfrm>
        </p:spPr>
        <p:txBody>
          <a:bodyPr>
            <a:normAutofit/>
          </a:bodyPr>
          <a:lstStyle/>
          <a:p>
            <a:r>
              <a:rPr lang="en-US" sz="2000" dirty="0" smtClean="0"/>
              <a:t>New </a:t>
            </a:r>
            <a:r>
              <a:rPr lang="en-US" sz="2000" dirty="0"/>
              <a:t>cradle with additional 4x MSA compliant SFP+ </a:t>
            </a:r>
            <a:r>
              <a:rPr lang="en-US" sz="2000" dirty="0" smtClean="0"/>
              <a:t>slots</a:t>
            </a:r>
          </a:p>
          <a:p>
            <a:pPr lvl="1"/>
            <a:r>
              <a:rPr lang="en-US" sz="1800" dirty="0" smtClean="0"/>
              <a:t>Adding </a:t>
            </a:r>
            <a:r>
              <a:rPr lang="en-US" sz="1800" dirty="0"/>
              <a:t>network redundancy </a:t>
            </a:r>
            <a:endParaRPr lang="en-US" sz="1800" dirty="0" smtClean="0"/>
          </a:p>
          <a:p>
            <a:pPr lvl="1"/>
            <a:r>
              <a:rPr lang="en-US" sz="1800" dirty="0" smtClean="0"/>
              <a:t>Can </a:t>
            </a:r>
            <a:r>
              <a:rPr lang="en-US" sz="1800" dirty="0"/>
              <a:t>be equipped with 10 Gb/s Fiber </a:t>
            </a:r>
            <a:r>
              <a:rPr lang="en-US" sz="1800" dirty="0" smtClean="0"/>
              <a:t>SFP’s or with 12G </a:t>
            </a:r>
            <a:r>
              <a:rPr lang="en-US" sz="1800" dirty="0"/>
              <a:t>SDI </a:t>
            </a:r>
            <a:r>
              <a:rPr lang="en-US" sz="1800" dirty="0" smtClean="0"/>
              <a:t>SFP</a:t>
            </a:r>
          </a:p>
          <a:p>
            <a:pPr lvl="2"/>
            <a:r>
              <a:rPr lang="en-US" sz="1600" dirty="0" smtClean="0"/>
              <a:t>12G </a:t>
            </a:r>
            <a:r>
              <a:rPr lang="en-US" sz="1600" dirty="0"/>
              <a:t>SDI with single BNC or dual HD-BNC</a:t>
            </a:r>
          </a:p>
          <a:p>
            <a:pPr lvl="2"/>
            <a:endParaRPr lang="en-US" sz="2400" dirty="0" smtClean="0"/>
          </a:p>
          <a:p>
            <a:endParaRPr lang="en-US" dirty="0" smtClean="0"/>
          </a:p>
          <a:p>
            <a:endParaRPr lang="en-US" dirty="0"/>
          </a:p>
        </p:txBody>
      </p:sp>
      <p:grpSp>
        <p:nvGrpSpPr>
          <p:cNvPr id="7" name="Group 6"/>
          <p:cNvGrpSpPr/>
          <p:nvPr/>
        </p:nvGrpSpPr>
        <p:grpSpPr>
          <a:xfrm>
            <a:off x="3743908" y="2393880"/>
            <a:ext cx="4968552" cy="2338110"/>
            <a:chOff x="1475708" y="1091321"/>
            <a:chExt cx="4968552" cy="2338110"/>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39690" y="1091321"/>
              <a:ext cx="3672438" cy="1408419"/>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3380" y="2822429"/>
              <a:ext cx="1906510" cy="451812"/>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7750" y="2794107"/>
              <a:ext cx="1906510" cy="451812"/>
            </a:xfrm>
            <a:prstGeom prst="rect">
              <a:avLst/>
            </a:prstGeom>
            <a:pattFill prst="pct5">
              <a:fgClr>
                <a:srgbClr val="7D429A"/>
              </a:fgClr>
              <a:bgClr>
                <a:srgbClr val="FFFFFF"/>
              </a:bgClr>
            </a:pattFill>
          </p:spPr>
        </p:pic>
        <p:sp>
          <p:nvSpPr>
            <p:cNvPr id="11" name="Content Placeholder 1"/>
            <p:cNvSpPr txBox="1">
              <a:spLocks/>
            </p:cNvSpPr>
            <p:nvPr/>
          </p:nvSpPr>
          <p:spPr bwMode="auto">
            <a:xfrm>
              <a:off x="4537750" y="3162346"/>
              <a:ext cx="1728252" cy="2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4"/>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5"/>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0"/>
                </a:spcAft>
                <a:buFontTx/>
                <a:buNone/>
                <a:defRPr/>
              </a:pPr>
              <a:r>
                <a:rPr lang="en-GB" sz="1200">
                  <a:solidFill>
                    <a:srgbClr val="595959"/>
                  </a:solidFill>
                  <a:latin typeface="Arial" pitchFamily="34" charset="0"/>
                  <a:ea typeface="ＭＳ Ｐゴシック"/>
                  <a:cs typeface="Arial" pitchFamily="34" charset="0"/>
                </a:rPr>
                <a:t>Redundant IP Network</a:t>
              </a:r>
            </a:p>
          </p:txBody>
        </p:sp>
        <p:sp>
          <p:nvSpPr>
            <p:cNvPr id="12" name="Content Placeholder 1"/>
            <p:cNvSpPr txBox="1">
              <a:spLocks/>
            </p:cNvSpPr>
            <p:nvPr/>
          </p:nvSpPr>
          <p:spPr bwMode="auto">
            <a:xfrm>
              <a:off x="4751461" y="2633412"/>
              <a:ext cx="828703" cy="23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4"/>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5"/>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Tx/>
                <a:buNone/>
                <a:defRPr/>
              </a:pPr>
              <a:r>
                <a:rPr lang="en-GB" sz="1200">
                  <a:solidFill>
                    <a:srgbClr val="595959"/>
                  </a:solidFill>
                  <a:latin typeface="Arial" pitchFamily="34" charset="0"/>
                  <a:ea typeface="ＭＳ Ｐゴシック"/>
                  <a:cs typeface="Arial" pitchFamily="34" charset="0"/>
                </a:rPr>
                <a:t>2x 10Gb/s</a:t>
              </a:r>
            </a:p>
          </p:txBody>
        </p:sp>
        <p:sp>
          <p:nvSpPr>
            <p:cNvPr id="13" name="Content Placeholder 1"/>
            <p:cNvSpPr txBox="1">
              <a:spLocks/>
            </p:cNvSpPr>
            <p:nvPr/>
          </p:nvSpPr>
          <p:spPr bwMode="auto">
            <a:xfrm>
              <a:off x="1872092" y="3182906"/>
              <a:ext cx="1728252" cy="2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4"/>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5"/>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0"/>
                </a:spcAft>
                <a:buFontTx/>
                <a:buNone/>
                <a:defRPr/>
              </a:pPr>
              <a:r>
                <a:rPr lang="en-GB" sz="1200">
                  <a:solidFill>
                    <a:srgbClr val="595959"/>
                  </a:solidFill>
                  <a:latin typeface="Arial" pitchFamily="34" charset="0"/>
                  <a:ea typeface="ＭＳ Ｐゴシック"/>
                  <a:cs typeface="Arial" pitchFamily="34" charset="0"/>
                </a:rPr>
                <a:t>Main IP Network</a:t>
              </a:r>
            </a:p>
          </p:txBody>
        </p:sp>
        <p:sp>
          <p:nvSpPr>
            <p:cNvPr id="14" name="Content Placeholder 1"/>
            <p:cNvSpPr txBox="1">
              <a:spLocks/>
            </p:cNvSpPr>
            <p:nvPr/>
          </p:nvSpPr>
          <p:spPr bwMode="auto">
            <a:xfrm>
              <a:off x="1475708" y="2661622"/>
              <a:ext cx="907863" cy="23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4"/>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5"/>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Tx/>
                <a:buNone/>
                <a:defRPr/>
              </a:pPr>
              <a:r>
                <a:rPr lang="en-GB" sz="1200">
                  <a:solidFill>
                    <a:srgbClr val="595959"/>
                  </a:solidFill>
                  <a:latin typeface="Arial" pitchFamily="34" charset="0"/>
                  <a:ea typeface="ＭＳ Ｐゴシック"/>
                  <a:cs typeface="Arial" pitchFamily="34" charset="0"/>
                </a:rPr>
                <a:t>2x 10Gb/s</a:t>
              </a:r>
            </a:p>
          </p:txBody>
        </p:sp>
        <p:cxnSp>
          <p:nvCxnSpPr>
            <p:cNvPr id="15" name="Straight Arrow Connector 14"/>
            <p:cNvCxnSpPr>
              <a:cxnSpLocks noChangeAspect="1"/>
            </p:cNvCxnSpPr>
            <p:nvPr/>
          </p:nvCxnSpPr>
          <p:spPr>
            <a:xfrm flipH="1">
              <a:off x="2035118" y="1724528"/>
              <a:ext cx="1636292" cy="1351292"/>
            </a:xfrm>
            <a:prstGeom prst="straightConnector1">
              <a:avLst/>
            </a:prstGeom>
            <a:noFill/>
            <a:ln w="12700" cap="flat" cmpd="sng" algn="ctr">
              <a:solidFill>
                <a:srgbClr val="FF0000"/>
              </a:solidFill>
              <a:prstDash val="solid"/>
              <a:headEnd type="triangle" w="med" len="med"/>
              <a:tailEnd type="triangle" w="med" len="med"/>
            </a:ln>
            <a:effectLst>
              <a:outerShdw blurRad="40000" dist="20000" dir="5400000" rotWithShape="0">
                <a:srgbClr val="000000">
                  <a:alpha val="38000"/>
                </a:srgbClr>
              </a:outerShdw>
            </a:effectLst>
          </p:spPr>
        </p:cxnSp>
        <p:cxnSp>
          <p:nvCxnSpPr>
            <p:cNvPr id="16" name="Straight Arrow Connector 15"/>
            <p:cNvCxnSpPr/>
            <p:nvPr/>
          </p:nvCxnSpPr>
          <p:spPr>
            <a:xfrm flipH="1">
              <a:off x="2195670" y="1743635"/>
              <a:ext cx="1603662" cy="1332185"/>
            </a:xfrm>
            <a:prstGeom prst="straightConnector1">
              <a:avLst/>
            </a:prstGeom>
            <a:noFill/>
            <a:ln w="12700" cap="flat" cmpd="sng" algn="ctr">
              <a:solidFill>
                <a:srgbClr val="FF0000"/>
              </a:solidFill>
              <a:prstDash val="solid"/>
              <a:headEnd type="triangle" w="med" len="med"/>
              <a:tailEnd type="triangle" w="med" len="med"/>
            </a:ln>
            <a:effectLst>
              <a:outerShdw blurRad="40000" dist="20000" dir="5400000" rotWithShape="0">
                <a:srgbClr val="000000">
                  <a:alpha val="38000"/>
                </a:srgbClr>
              </a:outerShdw>
            </a:effectLst>
          </p:spPr>
        </p:cxnSp>
        <p:cxnSp>
          <p:nvCxnSpPr>
            <p:cNvPr id="17" name="Straight Arrow Connector 16"/>
            <p:cNvCxnSpPr/>
            <p:nvPr/>
          </p:nvCxnSpPr>
          <p:spPr>
            <a:xfrm>
              <a:off x="3702676" y="1867437"/>
              <a:ext cx="1036749" cy="1197735"/>
            </a:xfrm>
            <a:prstGeom prst="straightConnector1">
              <a:avLst/>
            </a:prstGeom>
            <a:noFill/>
            <a:ln w="12700" cap="flat" cmpd="sng" algn="ctr">
              <a:solidFill>
                <a:srgbClr val="FF0000"/>
              </a:solidFill>
              <a:prstDash val="solid"/>
              <a:headEnd type="triangle" w="med" len="med"/>
              <a:tailEnd type="triangle" w="med" len="med"/>
            </a:ln>
            <a:effectLst>
              <a:outerShdw blurRad="40000" dist="20000" dir="5400000" rotWithShape="0">
                <a:srgbClr val="000000">
                  <a:alpha val="38000"/>
                </a:srgbClr>
              </a:outerShdw>
            </a:effectLst>
          </p:spPr>
        </p:cxnSp>
        <p:cxnSp>
          <p:nvCxnSpPr>
            <p:cNvPr id="18" name="Straight Arrow Connector 17"/>
            <p:cNvCxnSpPr/>
            <p:nvPr/>
          </p:nvCxnSpPr>
          <p:spPr>
            <a:xfrm>
              <a:off x="3803564" y="1858862"/>
              <a:ext cx="1036749" cy="1197735"/>
            </a:xfrm>
            <a:prstGeom prst="straightConnector1">
              <a:avLst/>
            </a:prstGeom>
            <a:noFill/>
            <a:ln w="12700" cap="flat" cmpd="sng" algn="ctr">
              <a:solidFill>
                <a:srgbClr val="FF0000"/>
              </a:solidFill>
              <a:prstDash val="solid"/>
              <a:headEnd type="triangle" w="med" len="med"/>
              <a:tailEnd type="triangle" w="med" len="med"/>
            </a:ln>
            <a:effectLst>
              <a:outerShdw blurRad="40000" dist="20000" dir="5400000" rotWithShape="0">
                <a:srgbClr val="000000">
                  <a:alpha val="38000"/>
                </a:srgbClr>
              </a:outerShdw>
            </a:effectLst>
          </p:spPr>
        </p:cxnSp>
      </p:grpSp>
      <p:pic>
        <p:nvPicPr>
          <p:cNvPr id="19" name="Content Placeholder 3"/>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918515" y="2679706"/>
            <a:ext cx="1010991" cy="27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p:cNvCxnSpPr>
            <a:endCxn id="19" idx="3"/>
          </p:cNvCxnSpPr>
          <p:nvPr/>
        </p:nvCxnSpPr>
        <p:spPr>
          <a:xfrm flipH="1" flipV="1">
            <a:off x="3929506" y="2818154"/>
            <a:ext cx="1906124" cy="207350"/>
          </a:xfrm>
          <a:prstGeom prst="straightConnector1">
            <a:avLst/>
          </a:prstGeom>
          <a:noFill/>
          <a:ln w="12700" cap="flat" cmpd="sng" algn="ctr">
            <a:solidFill>
              <a:srgbClr val="00B050"/>
            </a:solidFill>
            <a:prstDash val="solid"/>
            <a:headEnd type="none" w="med" len="med"/>
            <a:tailEnd type="triangle" w="med" len="med"/>
          </a:ln>
          <a:effectLst>
            <a:outerShdw blurRad="40000" dist="20000" dir="5400000" rotWithShape="0">
              <a:srgbClr val="000000">
                <a:alpha val="38000"/>
              </a:srgbClr>
            </a:outerShdw>
          </a:effectLst>
        </p:spPr>
      </p:cxnSp>
      <p:pic>
        <p:nvPicPr>
          <p:cNvPr id="21" name="Picture 2" descr="http://wwwapps.grassvalley.com/ImageArchive/web/Product%20Shots/Broadcast%20Products/NVISION%208280/20150918_NV8280_L.Web.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1560" y="2370975"/>
            <a:ext cx="950981" cy="1406659"/>
          </a:xfrm>
          <a:prstGeom prst="rect">
            <a:avLst/>
          </a:prstGeom>
          <a:noFill/>
        </p:spPr>
      </p:pic>
      <p:cxnSp>
        <p:nvCxnSpPr>
          <p:cNvPr id="22" name="Straight Arrow Connector 21"/>
          <p:cNvCxnSpPr/>
          <p:nvPr/>
        </p:nvCxnSpPr>
        <p:spPr>
          <a:xfrm flipH="1">
            <a:off x="1619673" y="2823722"/>
            <a:ext cx="1244146" cy="0"/>
          </a:xfrm>
          <a:prstGeom prst="straightConnector1">
            <a:avLst/>
          </a:prstGeom>
          <a:noFill/>
          <a:ln w="12700" cap="flat" cmpd="sng" algn="ctr">
            <a:solidFill>
              <a:srgbClr val="00B050"/>
            </a:solidFill>
            <a:prstDash val="solid"/>
            <a:headEnd type="none" w="med" len="med"/>
            <a:tailEnd type="triangle" w="med" len="med"/>
          </a:ln>
          <a:effectLst>
            <a:outerShdw blurRad="40000" dist="20000" dir="5400000" rotWithShape="0">
              <a:srgbClr val="000000">
                <a:alpha val="38000"/>
              </a:srgbClr>
            </a:outerShdw>
          </a:effectLst>
        </p:spPr>
      </p:cxnSp>
      <p:sp>
        <p:nvSpPr>
          <p:cNvPr id="23" name="Content Placeholder 1"/>
          <p:cNvSpPr txBox="1">
            <a:spLocks/>
          </p:cNvSpPr>
          <p:nvPr/>
        </p:nvSpPr>
        <p:spPr bwMode="auto">
          <a:xfrm>
            <a:off x="1770902" y="2914941"/>
            <a:ext cx="706451" cy="23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4"/>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5"/>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Tx/>
              <a:buNone/>
            </a:pPr>
            <a:r>
              <a:rPr lang="en-GB" sz="1200">
                <a:solidFill>
                  <a:srgbClr val="595959"/>
                </a:solidFill>
                <a:latin typeface="Arial" pitchFamily="34" charset="0"/>
                <a:ea typeface="ＭＳ Ｐゴシック"/>
                <a:cs typeface="Arial" pitchFamily="34" charset="0"/>
              </a:rPr>
              <a:t>12G SDI</a:t>
            </a:r>
          </a:p>
        </p:txBody>
      </p:sp>
      <p:pic>
        <p:nvPicPr>
          <p:cNvPr id="24" name="Picture 2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50775">
            <a:off x="2995699" y="2894975"/>
            <a:ext cx="903522" cy="742632"/>
          </a:xfrm>
          <a:prstGeom prst="rect">
            <a:avLst/>
          </a:prstGeom>
        </p:spPr>
      </p:pic>
      <p:cxnSp>
        <p:nvCxnSpPr>
          <p:cNvPr id="25" name="Straight Arrow Connector 24"/>
          <p:cNvCxnSpPr/>
          <p:nvPr/>
        </p:nvCxnSpPr>
        <p:spPr>
          <a:xfrm flipH="1">
            <a:off x="1619749" y="3219766"/>
            <a:ext cx="1244070" cy="0"/>
          </a:xfrm>
          <a:prstGeom prst="straightConnector1">
            <a:avLst/>
          </a:prstGeom>
          <a:noFill/>
          <a:ln w="12700" cap="flat" cmpd="sng" algn="ctr">
            <a:solidFill>
              <a:srgbClr val="00B050"/>
            </a:solidFill>
            <a:prstDash val="solid"/>
            <a:headEnd type="none" w="med" len="med"/>
            <a:tailEnd type="triangle" w="med" len="med"/>
          </a:ln>
          <a:effectLst>
            <a:outerShdw blurRad="40000" dist="20000" dir="5400000" rotWithShape="0">
              <a:srgbClr val="000000">
                <a:alpha val="38000"/>
              </a:srgbClr>
            </a:outerShdw>
          </a:effectLst>
        </p:spPr>
      </p:cxnSp>
      <p:cxnSp>
        <p:nvCxnSpPr>
          <p:cNvPr id="26" name="Straight Arrow Connector 25"/>
          <p:cNvCxnSpPr/>
          <p:nvPr/>
        </p:nvCxnSpPr>
        <p:spPr>
          <a:xfrm flipH="1">
            <a:off x="1619749" y="3327778"/>
            <a:ext cx="1244070" cy="0"/>
          </a:xfrm>
          <a:prstGeom prst="straightConnector1">
            <a:avLst/>
          </a:prstGeom>
          <a:noFill/>
          <a:ln w="12700" cap="flat" cmpd="sng" algn="ctr">
            <a:solidFill>
              <a:srgbClr val="00B050"/>
            </a:solidFill>
            <a:prstDash val="solid"/>
            <a:headEnd type="none" w="med" len="med"/>
            <a:tailEnd type="triangle" w="med" len="med"/>
          </a:ln>
          <a:effectLst>
            <a:outerShdw blurRad="40000" dist="20000" dir="5400000" rotWithShape="0">
              <a:srgbClr val="000000">
                <a:alpha val="38000"/>
              </a:srgbClr>
            </a:outerShdw>
          </a:effectLst>
        </p:spPr>
      </p:cxnSp>
      <p:cxnSp>
        <p:nvCxnSpPr>
          <p:cNvPr id="27" name="Straight Arrow Connector 26"/>
          <p:cNvCxnSpPr/>
          <p:nvPr/>
        </p:nvCxnSpPr>
        <p:spPr>
          <a:xfrm flipH="1">
            <a:off x="3929507" y="3046194"/>
            <a:ext cx="1909902" cy="173572"/>
          </a:xfrm>
          <a:prstGeom prst="straightConnector1">
            <a:avLst/>
          </a:prstGeom>
          <a:noFill/>
          <a:ln w="12700" cap="flat" cmpd="sng" algn="ctr">
            <a:solidFill>
              <a:srgbClr val="00B050"/>
            </a:solidFill>
            <a:prstDash val="solid"/>
            <a:headEnd type="none" w="med" len="med"/>
            <a:tailEnd type="triangle" w="med" len="me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07137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6444" y="-3067"/>
            <a:ext cx="8645236" cy="590208"/>
          </a:xfrm>
        </p:spPr>
        <p:txBody>
          <a:bodyPr>
            <a:normAutofit/>
          </a:bodyPr>
          <a:lstStyle/>
          <a:p>
            <a:r>
              <a:rPr lang="en-US" sz="3200" dirty="0" smtClean="0"/>
              <a:t>XCU </a:t>
            </a:r>
            <a:r>
              <a:rPr lang="en-US" sz="3200" dirty="0"/>
              <a:t>UXF </a:t>
            </a:r>
            <a:r>
              <a:rPr lang="en-US" sz="2400" dirty="0" smtClean="0"/>
              <a:t>- ALL </a:t>
            </a:r>
            <a:r>
              <a:rPr lang="en-US" sz="2400" dirty="0"/>
              <a:t>signals available in baseband and IP </a:t>
            </a:r>
            <a:endParaRPr lang="en-US" sz="2800" b="1"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51720" y="735546"/>
            <a:ext cx="4910830" cy="1883355"/>
          </a:xfrm>
          <a:prstGeom prst="rect">
            <a:avLst/>
          </a:prstGeom>
        </p:spPr>
      </p:pic>
      <p:sp>
        <p:nvSpPr>
          <p:cNvPr id="6" name="Freeform 5"/>
          <p:cNvSpPr/>
          <p:nvPr/>
        </p:nvSpPr>
        <p:spPr>
          <a:xfrm>
            <a:off x="1773052" y="1470113"/>
            <a:ext cx="1373459" cy="381558"/>
          </a:xfrm>
          <a:custGeom>
            <a:avLst/>
            <a:gdLst>
              <a:gd name="connsiteX0" fmla="*/ 1398104 w 1398104"/>
              <a:gd name="connsiteY0" fmla="*/ 0 h 1175323"/>
              <a:gd name="connsiteX1" fmla="*/ 887896 w 1398104"/>
              <a:gd name="connsiteY1" fmla="*/ 1086679 h 1175323"/>
              <a:gd name="connsiteX2" fmla="*/ 0 w 1398104"/>
              <a:gd name="connsiteY2" fmla="*/ 1033670 h 1175323"/>
            </a:gdLst>
            <a:ahLst/>
            <a:cxnLst>
              <a:cxn ang="0">
                <a:pos x="connsiteX0" y="connsiteY0"/>
              </a:cxn>
              <a:cxn ang="0">
                <a:pos x="connsiteX1" y="connsiteY1"/>
              </a:cxn>
              <a:cxn ang="0">
                <a:pos x="connsiteX2" y="connsiteY2"/>
              </a:cxn>
            </a:cxnLst>
            <a:rect l="l" t="t" r="r" b="b"/>
            <a:pathLst>
              <a:path w="1398104" h="1175323">
                <a:moveTo>
                  <a:pt x="1398104" y="0"/>
                </a:moveTo>
                <a:cubicBezTo>
                  <a:pt x="1259508" y="457200"/>
                  <a:pt x="1120913" y="914401"/>
                  <a:pt x="887896" y="1086679"/>
                </a:cubicBezTo>
                <a:cubicBezTo>
                  <a:pt x="654879" y="1258957"/>
                  <a:pt x="327439" y="1146313"/>
                  <a:pt x="0" y="1033670"/>
                </a:cubicBezTo>
              </a:path>
            </a:pathLst>
          </a:custGeom>
          <a:noFill/>
          <a:ln w="28575" cap="flat" cmpd="sng" algn="ctr">
            <a:solidFill>
              <a:srgbClr val="FFFF00"/>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endParaRPr lang="en-US" sz="1800" kern="0" dirty="0" smtClean="0">
              <a:solidFill>
                <a:srgbClr val="FFFFFF"/>
              </a:solidFill>
              <a:latin typeface="Arial"/>
              <a:ea typeface="+mn-ea"/>
            </a:endParaRPr>
          </a:p>
        </p:txBody>
      </p:sp>
      <p:sp>
        <p:nvSpPr>
          <p:cNvPr id="8" name="Content Placeholder 1"/>
          <p:cNvSpPr txBox="1">
            <a:spLocks/>
          </p:cNvSpPr>
          <p:nvPr/>
        </p:nvSpPr>
        <p:spPr bwMode="auto">
          <a:xfrm>
            <a:off x="2102555" y="1885457"/>
            <a:ext cx="792088" cy="25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3"/>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4"/>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Tx/>
              <a:buNone/>
            </a:pPr>
            <a:r>
              <a:rPr lang="en-GB" sz="1200" dirty="0">
                <a:solidFill>
                  <a:srgbClr val="595959"/>
                </a:solidFill>
                <a:latin typeface="Arial" pitchFamily="34" charset="0"/>
                <a:ea typeface="ＭＳ Ｐゴシック"/>
                <a:cs typeface="Arial" pitchFamily="34" charset="0"/>
              </a:rPr>
              <a:t>XF Fiber</a:t>
            </a:r>
          </a:p>
        </p:txBody>
      </p:sp>
      <p:grpSp>
        <p:nvGrpSpPr>
          <p:cNvPr id="9" name="Group 25"/>
          <p:cNvGrpSpPr/>
          <p:nvPr/>
        </p:nvGrpSpPr>
        <p:grpSpPr>
          <a:xfrm>
            <a:off x="179512" y="1057272"/>
            <a:ext cx="1701204" cy="957671"/>
            <a:chOff x="107504" y="1779662"/>
            <a:chExt cx="1701204" cy="957671"/>
          </a:xfrm>
        </p:grpSpPr>
        <p:grpSp>
          <p:nvGrpSpPr>
            <p:cNvPr id="10" name="Group 26"/>
            <p:cNvGrpSpPr>
              <a:grpSpLocks noChangeAspect="1"/>
            </p:cNvGrpSpPr>
            <p:nvPr/>
          </p:nvGrpSpPr>
          <p:grpSpPr>
            <a:xfrm>
              <a:off x="107504" y="1779662"/>
              <a:ext cx="1701204" cy="957671"/>
              <a:chOff x="5733108" y="1763450"/>
              <a:chExt cx="3402408" cy="1915341"/>
            </a:xfrm>
            <a:effectLst>
              <a:outerShdw blurRad="50800" dist="38100" dir="2700000" algn="tl" rotWithShape="0">
                <a:prstClr val="black">
                  <a:alpha val="40000"/>
                </a:prstClr>
              </a:outerShdw>
            </a:effectLst>
          </p:grpSpPr>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33108" y="1763450"/>
                <a:ext cx="3402408" cy="1915341"/>
              </a:xfrm>
              <a:prstGeom prst="rect">
                <a:avLst/>
              </a:prstGeom>
              <a:effectLst/>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20723911">
                <a:off x="8763923" y="2689277"/>
                <a:ext cx="127222" cy="246713"/>
              </a:xfrm>
              <a:prstGeom prst="rect">
                <a:avLst/>
              </a:prstGeom>
            </p:spPr>
          </p:pic>
        </p:grpSp>
        <p:sp>
          <p:nvSpPr>
            <p:cNvPr id="11" name="Oval 10"/>
            <p:cNvSpPr/>
            <p:nvPr/>
          </p:nvSpPr>
          <p:spPr>
            <a:xfrm>
              <a:off x="1608390" y="2236551"/>
              <a:ext cx="68010" cy="67704"/>
            </a:xfrm>
            <a:prstGeom prst="ellipse">
              <a:avLst/>
            </a:prstGeom>
            <a:solidFill>
              <a:srgbClr val="FFFF00"/>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endParaRPr lang="en-US" sz="1800" kern="0" dirty="0" smtClean="0">
                <a:solidFill>
                  <a:srgbClr val="FFFFFF"/>
                </a:solidFill>
                <a:latin typeface="Arial"/>
                <a:ea typeface="+mn-ea"/>
              </a:endParaRPr>
            </a:p>
          </p:txBody>
        </p:sp>
      </p:grpSp>
      <p:sp>
        <p:nvSpPr>
          <p:cNvPr id="14" name="Oval 13"/>
          <p:cNvSpPr/>
          <p:nvPr/>
        </p:nvSpPr>
        <p:spPr>
          <a:xfrm rot="618677">
            <a:off x="4241181" y="1157012"/>
            <a:ext cx="2403884" cy="1136766"/>
          </a:xfrm>
          <a:prstGeom prst="ellipse">
            <a:avLst/>
          </a:prstGeom>
          <a:noFill/>
          <a:ln w="1905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endParaRPr lang="en-US" sz="1800" kern="0" dirty="0" smtClean="0">
              <a:solidFill>
                <a:srgbClr val="FFFFFF"/>
              </a:solidFill>
              <a:latin typeface="Arial"/>
              <a:ea typeface="+mn-ea"/>
            </a:endParaRPr>
          </a:p>
        </p:txBody>
      </p:sp>
      <p:sp>
        <p:nvSpPr>
          <p:cNvPr id="15" name="Content Placeholder 1"/>
          <p:cNvSpPr txBox="1">
            <a:spLocks/>
          </p:cNvSpPr>
          <p:nvPr/>
        </p:nvSpPr>
        <p:spPr bwMode="auto">
          <a:xfrm>
            <a:off x="5143708" y="3118415"/>
            <a:ext cx="3352728" cy="161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3"/>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4"/>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Tx/>
              <a:buNone/>
            </a:pPr>
            <a:r>
              <a:rPr lang="en-GB" sz="1200" dirty="0">
                <a:solidFill>
                  <a:srgbClr val="FF0000"/>
                </a:solidFill>
                <a:latin typeface="Arial" pitchFamily="34" charset="0"/>
                <a:ea typeface="ＭＳ Ｐゴシック"/>
                <a:cs typeface="Arial" pitchFamily="34" charset="0"/>
              </a:rPr>
              <a:t>Baseband Connections</a:t>
            </a:r>
          </a:p>
          <a:p>
            <a:pPr>
              <a:spcBef>
                <a:spcPts val="0"/>
              </a:spcBef>
              <a:buFontTx/>
              <a:buChar char="-"/>
            </a:pPr>
            <a:r>
              <a:rPr lang="en-GB" sz="1200" dirty="0">
                <a:solidFill>
                  <a:srgbClr val="595959"/>
                </a:solidFill>
                <a:latin typeface="Arial" pitchFamily="34" charset="0"/>
                <a:ea typeface="ＭＳ Ｐゴシック"/>
                <a:cs typeface="Arial" pitchFamily="34" charset="0"/>
              </a:rPr>
              <a:t>Supporting 4K, 3G, HD, HDR, returns, monitoring, reference, prompter</a:t>
            </a:r>
          </a:p>
          <a:p>
            <a:pPr>
              <a:spcBef>
                <a:spcPts val="0"/>
              </a:spcBef>
              <a:buFontTx/>
              <a:buChar char="-"/>
            </a:pPr>
            <a:r>
              <a:rPr lang="en-GB" sz="1200" dirty="0">
                <a:solidFill>
                  <a:srgbClr val="595959"/>
                </a:solidFill>
                <a:latin typeface="Arial" pitchFamily="34" charset="0"/>
                <a:ea typeface="ＭＳ Ｐゴシック"/>
                <a:cs typeface="Arial" pitchFamily="34" charset="0"/>
              </a:rPr>
              <a:t>Supporting Audio (Analog / </a:t>
            </a:r>
            <a:r>
              <a:rPr lang="en-GB" sz="1200" dirty="0" smtClean="0">
                <a:solidFill>
                  <a:srgbClr val="595959"/>
                </a:solidFill>
                <a:latin typeface="Arial" pitchFamily="34" charset="0"/>
                <a:ea typeface="ＭＳ Ｐゴシック"/>
                <a:cs typeface="Arial" pitchFamily="34" charset="0"/>
              </a:rPr>
              <a:t>SDI / AES/EBU)</a:t>
            </a:r>
            <a:endParaRPr lang="en-GB" sz="1200" dirty="0">
              <a:solidFill>
                <a:srgbClr val="595959"/>
              </a:solidFill>
              <a:latin typeface="Arial" pitchFamily="34" charset="0"/>
              <a:ea typeface="ＭＳ Ｐゴシック"/>
              <a:cs typeface="Arial" pitchFamily="34" charset="0"/>
            </a:endParaRPr>
          </a:p>
          <a:p>
            <a:pPr>
              <a:spcBef>
                <a:spcPts val="0"/>
              </a:spcBef>
              <a:buFontTx/>
              <a:buChar char="-"/>
            </a:pPr>
            <a:r>
              <a:rPr lang="en-GB" sz="1200" dirty="0">
                <a:solidFill>
                  <a:srgbClr val="595959"/>
                </a:solidFill>
                <a:latin typeface="Arial" pitchFamily="34" charset="0"/>
                <a:ea typeface="ＭＳ Ｐゴシック"/>
                <a:cs typeface="Arial" pitchFamily="34" charset="0"/>
              </a:rPr>
              <a:t>Supporting I-Com (2-wire / 4-wire)</a:t>
            </a:r>
          </a:p>
          <a:p>
            <a:pPr>
              <a:spcBef>
                <a:spcPts val="0"/>
              </a:spcBef>
              <a:buFontTx/>
              <a:buChar char="-"/>
            </a:pPr>
            <a:r>
              <a:rPr lang="en-GB" sz="1200" dirty="0">
                <a:solidFill>
                  <a:srgbClr val="595959"/>
                </a:solidFill>
                <a:latin typeface="Arial" pitchFamily="34" charset="0"/>
                <a:ea typeface="ＭＳ Ｐゴシック"/>
                <a:cs typeface="Arial" pitchFamily="34" charset="0"/>
              </a:rPr>
              <a:t>Supporting Tally</a:t>
            </a:r>
          </a:p>
          <a:p>
            <a:pPr>
              <a:spcBef>
                <a:spcPts val="0"/>
              </a:spcBef>
              <a:buFontTx/>
              <a:buChar char="-"/>
            </a:pPr>
            <a:r>
              <a:rPr lang="en-GB" sz="1200" dirty="0">
                <a:solidFill>
                  <a:srgbClr val="595959"/>
                </a:solidFill>
                <a:latin typeface="Arial" pitchFamily="34" charset="0"/>
                <a:ea typeface="ＭＳ Ｐゴシック"/>
                <a:cs typeface="Arial" pitchFamily="34" charset="0"/>
              </a:rPr>
              <a:t>Supporting Camera Control (C2IP)</a:t>
            </a:r>
          </a:p>
          <a:p>
            <a:pPr>
              <a:spcBef>
                <a:spcPts val="0"/>
              </a:spcBef>
              <a:buFontTx/>
              <a:buChar char="-"/>
            </a:pPr>
            <a:r>
              <a:rPr lang="en-GB" sz="1200" dirty="0">
                <a:solidFill>
                  <a:srgbClr val="595959"/>
                </a:solidFill>
                <a:latin typeface="Arial" pitchFamily="34" charset="0"/>
                <a:ea typeface="ＭＳ Ｐゴシック"/>
                <a:cs typeface="Arial" pitchFamily="34" charset="0"/>
              </a:rPr>
              <a:t>Supporting GPIO / data</a:t>
            </a:r>
          </a:p>
        </p:txBody>
      </p:sp>
      <p:sp>
        <p:nvSpPr>
          <p:cNvPr id="16" name="Content Placeholder 1"/>
          <p:cNvSpPr txBox="1">
            <a:spLocks/>
          </p:cNvSpPr>
          <p:nvPr/>
        </p:nvSpPr>
        <p:spPr bwMode="auto">
          <a:xfrm>
            <a:off x="728440" y="3112477"/>
            <a:ext cx="2988332" cy="161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3"/>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4"/>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Tx/>
              <a:buNone/>
            </a:pPr>
            <a:r>
              <a:rPr lang="en-GB" sz="1200" dirty="0">
                <a:solidFill>
                  <a:srgbClr val="FF0000"/>
                </a:solidFill>
                <a:latin typeface="Arial" pitchFamily="34" charset="0"/>
                <a:ea typeface="ＭＳ Ｐゴシック"/>
                <a:cs typeface="Arial" pitchFamily="34" charset="0"/>
              </a:rPr>
              <a:t>4x 10Gb/s IP Connections</a:t>
            </a:r>
          </a:p>
          <a:p>
            <a:pPr>
              <a:spcBef>
                <a:spcPts val="0"/>
              </a:spcBef>
              <a:buFontTx/>
              <a:buChar char="-"/>
            </a:pPr>
            <a:r>
              <a:rPr lang="en-GB" sz="1200" dirty="0">
                <a:solidFill>
                  <a:srgbClr val="595959"/>
                </a:solidFill>
                <a:latin typeface="Arial" pitchFamily="34" charset="0"/>
                <a:ea typeface="ＭＳ Ｐゴシック"/>
                <a:cs typeface="Arial" pitchFamily="34" charset="0"/>
              </a:rPr>
              <a:t>2x main + 2x redundant </a:t>
            </a:r>
          </a:p>
          <a:p>
            <a:pPr>
              <a:spcBef>
                <a:spcPts val="0"/>
              </a:spcBef>
              <a:buFontTx/>
              <a:buChar char="-"/>
            </a:pPr>
            <a:r>
              <a:rPr lang="en-GB" sz="1200" dirty="0">
                <a:solidFill>
                  <a:srgbClr val="595959"/>
                </a:solidFill>
                <a:latin typeface="Arial" pitchFamily="34" charset="0"/>
                <a:ea typeface="ＭＳ Ｐゴシック"/>
                <a:cs typeface="Arial" pitchFamily="34" charset="0"/>
              </a:rPr>
              <a:t>Supporting 2022-6 and SMPTE 2110</a:t>
            </a:r>
          </a:p>
          <a:p>
            <a:pPr>
              <a:spcBef>
                <a:spcPts val="0"/>
              </a:spcBef>
              <a:buFontTx/>
              <a:buChar char="-"/>
            </a:pPr>
            <a:r>
              <a:rPr lang="en-GB" sz="1200" dirty="0">
                <a:solidFill>
                  <a:srgbClr val="595959"/>
                </a:solidFill>
                <a:latin typeface="Arial" pitchFamily="34" charset="0"/>
                <a:ea typeface="ＭＳ Ｐゴシック"/>
                <a:cs typeface="Arial" pitchFamily="34" charset="0"/>
              </a:rPr>
              <a:t>Supporting 4K, 3G, HD, HDR, returns, monitoring, </a:t>
            </a:r>
            <a:r>
              <a:rPr lang="en-GB" sz="1200" dirty="0" smtClean="0">
                <a:solidFill>
                  <a:srgbClr val="595959"/>
                </a:solidFill>
                <a:latin typeface="Arial" pitchFamily="34" charset="0"/>
                <a:ea typeface="ＭＳ Ｐゴシック"/>
                <a:cs typeface="Arial" pitchFamily="34" charset="0"/>
              </a:rPr>
              <a:t>reference (PTP), </a:t>
            </a:r>
            <a:r>
              <a:rPr lang="en-GB" sz="1200" dirty="0">
                <a:solidFill>
                  <a:srgbClr val="595959"/>
                </a:solidFill>
                <a:latin typeface="Arial" pitchFamily="34" charset="0"/>
                <a:ea typeface="ＭＳ Ｐゴシック"/>
                <a:cs typeface="Arial" pitchFamily="34" charset="0"/>
              </a:rPr>
              <a:t>prompter</a:t>
            </a:r>
          </a:p>
          <a:p>
            <a:pPr>
              <a:spcBef>
                <a:spcPts val="0"/>
              </a:spcBef>
              <a:buFontTx/>
              <a:buChar char="-"/>
            </a:pPr>
            <a:r>
              <a:rPr lang="en-GB" sz="1200" dirty="0">
                <a:solidFill>
                  <a:srgbClr val="595959"/>
                </a:solidFill>
                <a:latin typeface="Arial" pitchFamily="34" charset="0"/>
                <a:ea typeface="ＭＳ Ｐゴシック"/>
                <a:cs typeface="Arial" pitchFamily="34" charset="0"/>
              </a:rPr>
              <a:t>Supporting Audio (AES67)</a:t>
            </a:r>
          </a:p>
          <a:p>
            <a:pPr>
              <a:spcBef>
                <a:spcPts val="0"/>
              </a:spcBef>
              <a:buFontTx/>
              <a:buChar char="-"/>
            </a:pPr>
            <a:r>
              <a:rPr lang="en-GB" sz="1200" dirty="0">
                <a:solidFill>
                  <a:srgbClr val="595959"/>
                </a:solidFill>
                <a:latin typeface="Arial" pitchFamily="34" charset="0"/>
                <a:ea typeface="ＭＳ Ｐゴシック"/>
                <a:cs typeface="Arial" pitchFamily="34" charset="0"/>
              </a:rPr>
              <a:t>Supporting I-Com (AES67)</a:t>
            </a:r>
          </a:p>
          <a:p>
            <a:pPr>
              <a:spcBef>
                <a:spcPts val="0"/>
              </a:spcBef>
              <a:buFontTx/>
              <a:buChar char="-"/>
            </a:pPr>
            <a:endParaRPr lang="en-GB" sz="1200" dirty="0">
              <a:solidFill>
                <a:srgbClr val="595959"/>
              </a:solidFill>
              <a:latin typeface="Arial" pitchFamily="34" charset="0"/>
              <a:ea typeface="ＭＳ Ｐゴシック"/>
              <a:cs typeface="Arial" pitchFamily="34" charset="0"/>
            </a:endParaRPr>
          </a:p>
        </p:txBody>
      </p:sp>
      <p:sp>
        <p:nvSpPr>
          <p:cNvPr id="17" name="Oval 16"/>
          <p:cNvSpPr/>
          <p:nvPr/>
        </p:nvSpPr>
        <p:spPr>
          <a:xfrm>
            <a:off x="3707903" y="1383618"/>
            <a:ext cx="469033" cy="540060"/>
          </a:xfrm>
          <a:prstGeom prst="ellipse">
            <a:avLst/>
          </a:prstGeom>
          <a:noFill/>
          <a:ln w="19050"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endParaRPr lang="en-US" sz="1800" kern="0" dirty="0" smtClean="0">
              <a:solidFill>
                <a:srgbClr val="FFFFFF"/>
              </a:solidFill>
              <a:latin typeface="Arial"/>
              <a:ea typeface="+mn-ea"/>
            </a:endParaRPr>
          </a:p>
        </p:txBody>
      </p:sp>
      <p:cxnSp>
        <p:nvCxnSpPr>
          <p:cNvPr id="18" name="Straight Arrow Connector 17"/>
          <p:cNvCxnSpPr>
            <a:stCxn id="17" idx="3"/>
            <a:endCxn id="16" idx="0"/>
          </p:cNvCxnSpPr>
          <p:nvPr/>
        </p:nvCxnSpPr>
        <p:spPr>
          <a:xfrm flipH="1">
            <a:off x="2222606" y="1844588"/>
            <a:ext cx="1553985" cy="1267889"/>
          </a:xfrm>
          <a:prstGeom prst="straightConnector1">
            <a:avLst/>
          </a:prstGeom>
          <a:noFill/>
          <a:ln w="19050" cap="flat" cmpd="sng" algn="ctr">
            <a:solidFill>
              <a:srgbClr val="FF0000"/>
            </a:solidFill>
            <a:prstDash val="solid"/>
            <a:headEnd type="none" w="med" len="med"/>
            <a:tailEnd type="triangle" w="med" len="med"/>
          </a:ln>
          <a:effectLst>
            <a:outerShdw blurRad="40000" dist="20000" dir="5400000" rotWithShape="0">
              <a:srgbClr val="000000">
                <a:alpha val="38000"/>
              </a:srgbClr>
            </a:outerShdw>
          </a:effectLst>
        </p:spPr>
      </p:cxnSp>
      <p:cxnSp>
        <p:nvCxnSpPr>
          <p:cNvPr id="19" name="Straight Arrow Connector 18"/>
          <p:cNvCxnSpPr>
            <a:stCxn id="14" idx="4"/>
          </p:cNvCxnSpPr>
          <p:nvPr/>
        </p:nvCxnSpPr>
        <p:spPr>
          <a:xfrm>
            <a:off x="5341385" y="2284599"/>
            <a:ext cx="814791" cy="833816"/>
          </a:xfrm>
          <a:prstGeom prst="straightConnector1">
            <a:avLst/>
          </a:prstGeom>
          <a:noFill/>
          <a:ln w="19050" cap="flat" cmpd="sng" algn="ctr">
            <a:solidFill>
              <a:srgbClr val="FF0000"/>
            </a:solidFill>
            <a:prstDash val="solid"/>
            <a:headEnd type="none" w="med" len="med"/>
            <a:tailEnd type="triangle" w="med" len="med"/>
          </a:ln>
          <a:effectLst>
            <a:outerShdw blurRad="40000" dist="20000" dir="5400000" rotWithShape="0">
              <a:srgbClr val="000000">
                <a:alpha val="38000"/>
              </a:srgbClr>
            </a:outerShdw>
          </a:effectLst>
        </p:spPr>
      </p:cxnSp>
      <p:sp>
        <p:nvSpPr>
          <p:cNvPr id="20" name="Content Placeholder 1"/>
          <p:cNvSpPr txBox="1">
            <a:spLocks/>
          </p:cNvSpPr>
          <p:nvPr/>
        </p:nvSpPr>
        <p:spPr bwMode="auto">
          <a:xfrm>
            <a:off x="7164288" y="1246524"/>
            <a:ext cx="1440160" cy="35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3"/>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4"/>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2000">
                <a:solidFill>
                  <a:srgbClr val="000000"/>
                </a:solidFill>
                <a:latin typeface="Arial" pitchFamily="34" charset="0"/>
                <a:ea typeface="ＭＳ Ｐゴシック"/>
                <a:cs typeface="Arial" pitchFamily="34" charset="0"/>
              </a:rPr>
              <a:t>UXF Cradle</a:t>
            </a:r>
          </a:p>
        </p:txBody>
      </p:sp>
    </p:spTree>
    <p:extLst>
      <p:ext uri="{BB962C8B-B14F-4D97-AF65-F5344CB8AC3E}">
        <p14:creationId xmlns:p14="http://schemas.microsoft.com/office/powerpoint/2010/main" val="315831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121079" y="4361833"/>
            <a:ext cx="1894637" cy="691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sz="1800">
              <a:solidFill>
                <a:prstClr val="white"/>
              </a:solidFill>
            </a:endParaRPr>
          </a:p>
        </p:txBody>
      </p:sp>
      <p:sp>
        <p:nvSpPr>
          <p:cNvPr id="2" name="Title 1"/>
          <p:cNvSpPr>
            <a:spLocks noGrp="1"/>
          </p:cNvSpPr>
          <p:nvPr>
            <p:ph type="title"/>
          </p:nvPr>
        </p:nvSpPr>
        <p:spPr/>
        <p:txBody>
          <a:bodyPr>
            <a:normAutofit/>
          </a:bodyPr>
          <a:lstStyle/>
          <a:p>
            <a:r>
              <a:rPr lang="en-US" sz="3200" dirty="0" smtClean="0"/>
              <a:t>XCU UXF </a:t>
            </a:r>
            <a:r>
              <a:rPr lang="en-US" sz="2400" dirty="0" smtClean="0"/>
              <a:t>- Most </a:t>
            </a:r>
            <a:r>
              <a:rPr lang="en-US" sz="2400" dirty="0"/>
              <a:t>seamless transition from base band to IP</a:t>
            </a:r>
            <a:endParaRPr lang="en-US" sz="2800"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659501" y="704765"/>
            <a:ext cx="3376995" cy="1295113"/>
          </a:xfrm>
          <a:prstGeom prst="rect">
            <a:avLst/>
          </a:prstGeom>
        </p:spPr>
      </p:pic>
      <p:sp>
        <p:nvSpPr>
          <p:cNvPr id="24" name="Oval 23"/>
          <p:cNvSpPr/>
          <p:nvPr/>
        </p:nvSpPr>
        <p:spPr>
          <a:xfrm rot="618677">
            <a:off x="7169518" y="1112828"/>
            <a:ext cx="1574577" cy="60278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6768544" y="1125186"/>
            <a:ext cx="324606" cy="45426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Content Placeholder 2"/>
          <p:cNvSpPr>
            <a:spLocks noGrp="1"/>
          </p:cNvSpPr>
          <p:nvPr>
            <p:ph idx="1"/>
          </p:nvPr>
        </p:nvSpPr>
        <p:spPr>
          <a:xfrm>
            <a:off x="381001" y="822362"/>
            <a:ext cx="8381998" cy="4197660"/>
          </a:xfrm>
        </p:spPr>
        <p:txBody>
          <a:bodyPr/>
          <a:lstStyle/>
          <a:p>
            <a:pPr marL="0" lvl="1" indent="0">
              <a:buSzPct val="74000"/>
              <a:buNone/>
            </a:pPr>
            <a:r>
              <a:rPr lang="en-US" sz="1600" dirty="0" smtClean="0"/>
              <a:t>Different steps available during evolution to IP</a:t>
            </a:r>
          </a:p>
          <a:p>
            <a:pPr marL="0" lvl="1" indent="0">
              <a:buSzPct val="74000"/>
              <a:buNone/>
            </a:pPr>
            <a:r>
              <a:rPr lang="en-US" sz="1600" dirty="0" smtClean="0"/>
              <a:t>Advantage: Low risk, keep using proven infrastructure</a:t>
            </a:r>
          </a:p>
          <a:p>
            <a:pPr marL="0" lvl="1" indent="0">
              <a:buSzPct val="74000"/>
              <a:buNone/>
            </a:pPr>
            <a:endParaRPr lang="en-US" sz="1600" dirty="0" smtClean="0"/>
          </a:p>
          <a:p>
            <a:pPr marL="0" lvl="1" indent="0">
              <a:buSzPct val="74000"/>
              <a:buNone/>
            </a:pPr>
            <a:endParaRPr lang="en-US" sz="1600" dirty="0" smtClean="0"/>
          </a:p>
          <a:p>
            <a:pPr marL="0" lvl="1" indent="0">
              <a:buSzPct val="74000"/>
              <a:buNone/>
            </a:pPr>
            <a:endParaRPr lang="en-US" sz="1600" dirty="0" smtClean="0"/>
          </a:p>
          <a:p>
            <a:pPr marL="0" lvl="1" indent="0">
              <a:buSzPct val="74000"/>
              <a:buNone/>
            </a:pPr>
            <a:endParaRPr lang="en-US" sz="1600" dirty="0" smtClean="0"/>
          </a:p>
          <a:p>
            <a:pPr marL="0" lvl="1" indent="0">
              <a:buSzPct val="74000"/>
              <a:buNone/>
            </a:pPr>
            <a:endParaRPr lang="en-US" sz="1600" dirty="0" smtClean="0"/>
          </a:p>
          <a:p>
            <a:pPr marL="0" lvl="1" indent="0">
              <a:buSzPct val="74000"/>
              <a:buNone/>
            </a:pPr>
            <a:endParaRPr lang="en-US" sz="1600" dirty="0" smtClean="0"/>
          </a:p>
          <a:p>
            <a:pPr marL="0" lvl="1" indent="0">
              <a:buSzPct val="74000"/>
              <a:buNone/>
            </a:pPr>
            <a:r>
              <a:rPr lang="en-US" sz="1600" dirty="0" smtClean="0"/>
              <a:t>	SDI for main signals and back-up </a:t>
            </a:r>
          </a:p>
          <a:p>
            <a:pPr marL="0" lvl="1" indent="0">
              <a:buSzPct val="74000"/>
              <a:buNone/>
            </a:pPr>
            <a:r>
              <a:rPr lang="en-US" sz="1600" dirty="0" smtClean="0"/>
              <a:t>	SDI is still used for main and back-up as “test” with IP in parallel (no risk)</a:t>
            </a:r>
          </a:p>
          <a:p>
            <a:pPr marL="0" lvl="1" indent="0">
              <a:buSzPct val="74000"/>
              <a:buNone/>
            </a:pPr>
            <a:r>
              <a:rPr lang="en-US" sz="1600" dirty="0" smtClean="0"/>
              <a:t>	When confident with IP, change-over to IP for main and SDI as back-up</a:t>
            </a:r>
          </a:p>
          <a:p>
            <a:pPr marL="0" lvl="1" indent="0">
              <a:buSzPct val="74000"/>
              <a:buNone/>
            </a:pPr>
            <a:r>
              <a:rPr lang="en-US" sz="1600" dirty="0" smtClean="0"/>
              <a:t>	Make use of full IP advantage also for redundant IP path</a:t>
            </a:r>
          </a:p>
          <a:p>
            <a:pPr marL="0" lvl="1" indent="0">
              <a:buSzPct val="74000"/>
              <a:buNone/>
            </a:pPr>
            <a:r>
              <a:rPr lang="en-US" sz="1200" dirty="0" smtClean="0"/>
              <a:t>	</a:t>
            </a:r>
          </a:p>
          <a:p>
            <a:pPr marL="0" lvl="1" indent="0">
              <a:buSzPct val="74000"/>
              <a:buNone/>
            </a:pPr>
            <a:r>
              <a:rPr lang="en-US" sz="1600" b="1" dirty="0" smtClean="0"/>
              <a:t>Everyone can migrate from base band to IP at their own speed! </a:t>
            </a:r>
          </a:p>
          <a:p>
            <a:pPr marL="457200" lvl="1" indent="-457200">
              <a:buSzPct val="74000"/>
              <a:buFont typeface="+mj-lt"/>
              <a:buAutoNum type="alphaUcPeriod"/>
            </a:pPr>
            <a:endParaRPr lang="en-US" sz="1600" dirty="0" smtClean="0"/>
          </a:p>
        </p:txBody>
      </p:sp>
      <p:cxnSp>
        <p:nvCxnSpPr>
          <p:cNvPr id="28" name="Straight Arrow Connector 27"/>
          <p:cNvCxnSpPr/>
          <p:nvPr/>
        </p:nvCxnSpPr>
        <p:spPr>
          <a:xfrm flipH="1" flipV="1">
            <a:off x="467544" y="2181497"/>
            <a:ext cx="5688632" cy="650"/>
          </a:xfrm>
          <a:prstGeom prst="straightConnector1">
            <a:avLst/>
          </a:prstGeom>
          <a:ln w="19050">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1655676" y="2030398"/>
            <a:ext cx="0" cy="303498"/>
          </a:xfrm>
          <a:prstGeom prst="straightConnector1">
            <a:avLst/>
          </a:prstGeom>
          <a:ln w="19050">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2879812" y="2030398"/>
            <a:ext cx="0" cy="303498"/>
          </a:xfrm>
          <a:prstGeom prst="straightConnector1">
            <a:avLst/>
          </a:prstGeom>
          <a:ln w="19050">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995936" y="2030398"/>
            <a:ext cx="0" cy="303498"/>
          </a:xfrm>
          <a:prstGeom prst="straightConnector1">
            <a:avLst/>
          </a:prstGeom>
          <a:ln w="19050">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2" name="Content Placeholder 1"/>
          <p:cNvSpPr txBox="1">
            <a:spLocks/>
          </p:cNvSpPr>
          <p:nvPr/>
        </p:nvSpPr>
        <p:spPr bwMode="auto">
          <a:xfrm>
            <a:off x="480047" y="1959682"/>
            <a:ext cx="851593" cy="8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3"/>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4"/>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100" dirty="0" smtClean="0">
                <a:solidFill>
                  <a:srgbClr val="000000"/>
                </a:solidFill>
                <a:latin typeface="Arial" pitchFamily="34" charset="0"/>
                <a:ea typeface="ＭＳ Ｐゴシック"/>
                <a:cs typeface="Arial" pitchFamily="34" charset="0"/>
              </a:rPr>
              <a:t>Main</a:t>
            </a:r>
          </a:p>
          <a:p>
            <a:pPr marL="0" indent="0">
              <a:buFontTx/>
              <a:buNone/>
            </a:pPr>
            <a:r>
              <a:rPr lang="en-GB" sz="1100" i="1" dirty="0" smtClean="0">
                <a:solidFill>
                  <a:srgbClr val="000000"/>
                </a:solidFill>
                <a:latin typeface="Arial" pitchFamily="34" charset="0"/>
                <a:ea typeface="ＭＳ Ｐゴシック"/>
                <a:cs typeface="Arial" pitchFamily="34" charset="0"/>
              </a:rPr>
              <a:t>Back-up / Redundant</a:t>
            </a:r>
            <a:endParaRPr lang="en-GB" sz="1100" i="1" dirty="0">
              <a:solidFill>
                <a:srgbClr val="000000"/>
              </a:solidFill>
              <a:latin typeface="Arial" pitchFamily="34" charset="0"/>
              <a:ea typeface="ＭＳ Ｐゴシック"/>
              <a:cs typeface="Arial" pitchFamily="34" charset="0"/>
            </a:endParaRPr>
          </a:p>
        </p:txBody>
      </p:sp>
      <p:sp>
        <p:nvSpPr>
          <p:cNvPr id="33" name="Content Placeholder 1"/>
          <p:cNvSpPr txBox="1">
            <a:spLocks/>
          </p:cNvSpPr>
          <p:nvPr/>
        </p:nvSpPr>
        <p:spPr bwMode="auto">
          <a:xfrm>
            <a:off x="1691680" y="1957336"/>
            <a:ext cx="648072" cy="8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3"/>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4"/>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100" dirty="0" smtClean="0">
                <a:solidFill>
                  <a:srgbClr val="000000"/>
                </a:solidFill>
                <a:latin typeface="Arial" pitchFamily="34" charset="0"/>
                <a:ea typeface="ＭＳ Ｐゴシック"/>
                <a:cs typeface="Arial" pitchFamily="34" charset="0"/>
              </a:rPr>
              <a:t>SDI</a:t>
            </a:r>
          </a:p>
          <a:p>
            <a:pPr marL="0" indent="0">
              <a:buFontTx/>
              <a:buNone/>
            </a:pPr>
            <a:r>
              <a:rPr lang="en-GB" sz="1100" i="1" dirty="0" smtClean="0">
                <a:solidFill>
                  <a:srgbClr val="000000"/>
                </a:solidFill>
                <a:latin typeface="Arial" pitchFamily="34" charset="0"/>
                <a:ea typeface="ＭＳ Ｐゴシック"/>
                <a:cs typeface="Arial" pitchFamily="34" charset="0"/>
              </a:rPr>
              <a:t>SDI</a:t>
            </a:r>
          </a:p>
        </p:txBody>
      </p:sp>
      <p:sp>
        <p:nvSpPr>
          <p:cNvPr id="34" name="Content Placeholder 1"/>
          <p:cNvSpPr txBox="1">
            <a:spLocks/>
          </p:cNvSpPr>
          <p:nvPr/>
        </p:nvSpPr>
        <p:spPr bwMode="auto">
          <a:xfrm>
            <a:off x="2915816" y="1958328"/>
            <a:ext cx="648072" cy="8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3"/>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4"/>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100" dirty="0" smtClean="0">
                <a:solidFill>
                  <a:srgbClr val="000000"/>
                </a:solidFill>
                <a:latin typeface="Arial" pitchFamily="34" charset="0"/>
                <a:ea typeface="ＭＳ Ｐゴシック"/>
                <a:cs typeface="Arial" pitchFamily="34" charset="0"/>
              </a:rPr>
              <a:t>SDI</a:t>
            </a:r>
          </a:p>
          <a:p>
            <a:pPr marL="0" indent="0">
              <a:buFontTx/>
              <a:buNone/>
            </a:pPr>
            <a:r>
              <a:rPr lang="en-GB" sz="1100" i="1" dirty="0" smtClean="0">
                <a:solidFill>
                  <a:srgbClr val="000000"/>
                </a:solidFill>
                <a:latin typeface="Arial" pitchFamily="34" charset="0"/>
                <a:ea typeface="ＭＳ Ｐゴシック"/>
                <a:cs typeface="Arial" pitchFamily="34" charset="0"/>
              </a:rPr>
              <a:t>SDI</a:t>
            </a:r>
          </a:p>
          <a:p>
            <a:pPr marL="0" indent="0">
              <a:buFontTx/>
              <a:buNone/>
            </a:pPr>
            <a:r>
              <a:rPr lang="en-GB" sz="1100" i="1" dirty="0" smtClean="0">
                <a:solidFill>
                  <a:srgbClr val="000000"/>
                </a:solidFill>
                <a:latin typeface="Arial" pitchFamily="34" charset="0"/>
                <a:ea typeface="ＭＳ Ｐゴシック"/>
                <a:cs typeface="Arial" pitchFamily="34" charset="0"/>
              </a:rPr>
              <a:t>IP (test)</a:t>
            </a:r>
          </a:p>
          <a:p>
            <a:pPr marL="0" indent="0">
              <a:buFontTx/>
              <a:buNone/>
            </a:pPr>
            <a:endParaRPr lang="en-GB" sz="1100" dirty="0" smtClean="0">
              <a:solidFill>
                <a:srgbClr val="000000"/>
              </a:solidFill>
              <a:latin typeface="Arial" pitchFamily="34" charset="0"/>
              <a:ea typeface="ＭＳ Ｐゴシック"/>
              <a:cs typeface="Arial" pitchFamily="34" charset="0"/>
            </a:endParaRPr>
          </a:p>
        </p:txBody>
      </p:sp>
      <p:sp>
        <p:nvSpPr>
          <p:cNvPr id="35" name="Content Placeholder 1"/>
          <p:cNvSpPr txBox="1">
            <a:spLocks/>
          </p:cNvSpPr>
          <p:nvPr/>
        </p:nvSpPr>
        <p:spPr bwMode="auto">
          <a:xfrm>
            <a:off x="4031940" y="1959682"/>
            <a:ext cx="648072" cy="8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3"/>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4"/>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100" dirty="0" smtClean="0">
                <a:solidFill>
                  <a:srgbClr val="000000"/>
                </a:solidFill>
                <a:latin typeface="Arial" pitchFamily="34" charset="0"/>
                <a:ea typeface="ＭＳ Ｐゴシック"/>
                <a:cs typeface="Arial" pitchFamily="34" charset="0"/>
              </a:rPr>
              <a:t>IP</a:t>
            </a:r>
          </a:p>
          <a:p>
            <a:pPr marL="0" indent="0">
              <a:buFontTx/>
              <a:buNone/>
            </a:pPr>
            <a:r>
              <a:rPr lang="en-GB" sz="1100" i="1" dirty="0" smtClean="0">
                <a:solidFill>
                  <a:srgbClr val="000000"/>
                </a:solidFill>
                <a:latin typeface="Arial" pitchFamily="34" charset="0"/>
                <a:ea typeface="ＭＳ Ｐゴシック"/>
                <a:cs typeface="Arial" pitchFamily="34" charset="0"/>
              </a:rPr>
              <a:t>SDI back-up</a:t>
            </a:r>
          </a:p>
          <a:p>
            <a:pPr marL="0" indent="0">
              <a:buFontTx/>
              <a:buNone/>
            </a:pPr>
            <a:endParaRPr lang="en-GB" sz="1100" dirty="0" smtClean="0">
              <a:solidFill>
                <a:srgbClr val="000000"/>
              </a:solidFill>
              <a:latin typeface="Arial" pitchFamily="34" charset="0"/>
              <a:ea typeface="ＭＳ Ｐゴシック"/>
              <a:cs typeface="Arial" pitchFamily="34" charset="0"/>
            </a:endParaRPr>
          </a:p>
        </p:txBody>
      </p:sp>
      <p:cxnSp>
        <p:nvCxnSpPr>
          <p:cNvPr id="36" name="Straight Arrow Connector 35"/>
          <p:cNvCxnSpPr/>
          <p:nvPr/>
        </p:nvCxnSpPr>
        <p:spPr>
          <a:xfrm>
            <a:off x="5148064" y="2030398"/>
            <a:ext cx="0" cy="303498"/>
          </a:xfrm>
          <a:prstGeom prst="straightConnector1">
            <a:avLst/>
          </a:prstGeom>
          <a:ln w="19050">
            <a:solidFill>
              <a:srgbClr val="00B05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7" name="Content Placeholder 1"/>
          <p:cNvSpPr txBox="1">
            <a:spLocks/>
          </p:cNvSpPr>
          <p:nvPr/>
        </p:nvSpPr>
        <p:spPr bwMode="auto">
          <a:xfrm>
            <a:off x="5184068" y="1959682"/>
            <a:ext cx="792088" cy="8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3"/>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4"/>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100" dirty="0" smtClean="0">
                <a:solidFill>
                  <a:srgbClr val="000000"/>
                </a:solidFill>
                <a:latin typeface="Arial" pitchFamily="34" charset="0"/>
                <a:ea typeface="ＭＳ Ｐゴシック"/>
                <a:cs typeface="Arial" pitchFamily="34" charset="0"/>
              </a:rPr>
              <a:t>IP</a:t>
            </a:r>
          </a:p>
          <a:p>
            <a:pPr marL="0" indent="0">
              <a:buFontTx/>
              <a:buNone/>
            </a:pPr>
            <a:r>
              <a:rPr lang="en-GB" sz="1100" i="1" dirty="0" smtClean="0">
                <a:solidFill>
                  <a:srgbClr val="000000"/>
                </a:solidFill>
                <a:latin typeface="Arial" pitchFamily="34" charset="0"/>
                <a:ea typeface="ＭＳ Ｐゴシック"/>
                <a:cs typeface="Arial" pitchFamily="34" charset="0"/>
              </a:rPr>
              <a:t>IP</a:t>
            </a:r>
          </a:p>
          <a:p>
            <a:pPr marL="0" indent="0">
              <a:buFontTx/>
              <a:buNone/>
            </a:pPr>
            <a:r>
              <a:rPr lang="en-GB" sz="1100" i="1" dirty="0" smtClean="0">
                <a:solidFill>
                  <a:srgbClr val="000000"/>
                </a:solidFill>
                <a:latin typeface="Arial" pitchFamily="34" charset="0"/>
                <a:ea typeface="ＭＳ Ｐゴシック"/>
                <a:cs typeface="Arial" pitchFamily="34" charset="0"/>
              </a:rPr>
              <a:t>Redundant</a:t>
            </a:r>
          </a:p>
          <a:p>
            <a:pPr marL="0" indent="0">
              <a:buFontTx/>
              <a:buNone/>
            </a:pPr>
            <a:endParaRPr lang="en-GB" sz="1100" dirty="0" smtClean="0">
              <a:solidFill>
                <a:srgbClr val="000000"/>
              </a:solidFill>
              <a:latin typeface="Arial" pitchFamily="34" charset="0"/>
              <a:ea typeface="ＭＳ Ｐゴシック"/>
              <a:cs typeface="Arial" pitchFamily="34" charset="0"/>
            </a:endParaRPr>
          </a:p>
        </p:txBody>
      </p:sp>
      <p:sp>
        <p:nvSpPr>
          <p:cNvPr id="38" name="Oval 37"/>
          <p:cNvSpPr/>
          <p:nvPr/>
        </p:nvSpPr>
        <p:spPr>
          <a:xfrm>
            <a:off x="1547664" y="1707654"/>
            <a:ext cx="216025"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smtClean="0"/>
              <a:t>A</a:t>
            </a:r>
            <a:endParaRPr lang="en-US" sz="1200" b="1" dirty="0"/>
          </a:p>
        </p:txBody>
      </p:sp>
      <p:cxnSp>
        <p:nvCxnSpPr>
          <p:cNvPr id="39" name="Straight Arrow Connector 38"/>
          <p:cNvCxnSpPr/>
          <p:nvPr/>
        </p:nvCxnSpPr>
        <p:spPr>
          <a:xfrm>
            <a:off x="6768544" y="1320306"/>
            <a:ext cx="329775" cy="104468"/>
          </a:xfrm>
          <a:prstGeom prst="straightConnector1">
            <a:avLst/>
          </a:prstGeom>
          <a:ln w="19050">
            <a:solidFill>
              <a:srgbClr val="FF0000"/>
            </a:solidFill>
            <a:prstDash val="sysDot"/>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2771799" y="1707654"/>
            <a:ext cx="216025"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smtClean="0"/>
              <a:t>B</a:t>
            </a:r>
            <a:endParaRPr lang="en-US" sz="1200" b="1" dirty="0"/>
          </a:p>
        </p:txBody>
      </p:sp>
      <p:sp>
        <p:nvSpPr>
          <p:cNvPr id="41" name="Oval 40"/>
          <p:cNvSpPr/>
          <p:nvPr/>
        </p:nvSpPr>
        <p:spPr>
          <a:xfrm>
            <a:off x="3887924" y="1707654"/>
            <a:ext cx="216025"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a:t>
            </a:r>
            <a:endParaRPr lang="en-US" sz="1200" b="1" dirty="0"/>
          </a:p>
        </p:txBody>
      </p:sp>
      <p:sp>
        <p:nvSpPr>
          <p:cNvPr id="42" name="Oval 41"/>
          <p:cNvSpPr/>
          <p:nvPr/>
        </p:nvSpPr>
        <p:spPr>
          <a:xfrm>
            <a:off x="5040051" y="1707654"/>
            <a:ext cx="216025"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smtClean="0"/>
              <a:t>D</a:t>
            </a:r>
            <a:endParaRPr lang="en-US" sz="1200" b="1" dirty="0"/>
          </a:p>
        </p:txBody>
      </p:sp>
      <p:cxnSp>
        <p:nvCxnSpPr>
          <p:cNvPr id="43" name="Straight Arrow Connector 42"/>
          <p:cNvCxnSpPr/>
          <p:nvPr/>
        </p:nvCxnSpPr>
        <p:spPr>
          <a:xfrm flipH="1">
            <a:off x="935596" y="2751770"/>
            <a:ext cx="1440162" cy="0"/>
          </a:xfrm>
          <a:prstGeom prst="straightConnector1">
            <a:avLst/>
          </a:prstGeom>
          <a:ln w="12700">
            <a:solidFill>
              <a:srgbClr val="000000"/>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44" name="Content Placeholder 1"/>
          <p:cNvSpPr txBox="1">
            <a:spLocks/>
          </p:cNvSpPr>
          <p:nvPr/>
        </p:nvSpPr>
        <p:spPr bwMode="auto">
          <a:xfrm>
            <a:off x="480047" y="2607754"/>
            <a:ext cx="1103621" cy="20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3"/>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4"/>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100" dirty="0" smtClean="0">
                <a:solidFill>
                  <a:srgbClr val="000000"/>
                </a:solidFill>
                <a:latin typeface="Arial" pitchFamily="34" charset="0"/>
                <a:ea typeface="ＭＳ Ｐゴシック"/>
                <a:cs typeface="Arial" pitchFamily="34" charset="0"/>
              </a:rPr>
              <a:t>Time</a:t>
            </a:r>
          </a:p>
        </p:txBody>
      </p:sp>
      <p:sp>
        <p:nvSpPr>
          <p:cNvPr id="45" name="Content Placeholder 1"/>
          <p:cNvSpPr txBox="1">
            <a:spLocks/>
          </p:cNvSpPr>
          <p:nvPr/>
        </p:nvSpPr>
        <p:spPr bwMode="auto">
          <a:xfrm>
            <a:off x="6897726" y="2261888"/>
            <a:ext cx="1850738" cy="20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88925" indent="-288925" algn="l" defTabSz="457200" rtl="0" eaLnBrk="1" fontAlgn="base" hangingPunct="1">
              <a:spcBef>
                <a:spcPct val="20000"/>
              </a:spcBef>
              <a:spcAft>
                <a:spcPct val="0"/>
              </a:spcAft>
              <a:buClr>
                <a:srgbClr val="622365"/>
              </a:buClr>
              <a:buSzPct val="74000"/>
              <a:buFontTx/>
              <a:buBlip>
                <a:blip r:embed="rId3"/>
              </a:buBlip>
              <a:defRPr lang="en-US" sz="2200" kern="1200" dirty="0" smtClean="0">
                <a:solidFill>
                  <a:schemeClr val="tx2"/>
                </a:solidFill>
                <a:latin typeface="Arial"/>
                <a:ea typeface="ＭＳ Ｐゴシック" charset="-128"/>
                <a:cs typeface="Arial"/>
              </a:defRPr>
            </a:lvl1pPr>
            <a:lvl2pPr marL="514350" indent="-225425" algn="l" defTabSz="457200" rtl="0" eaLnBrk="1" fontAlgn="base" hangingPunct="1">
              <a:spcBef>
                <a:spcPct val="20000"/>
              </a:spcBef>
              <a:spcAft>
                <a:spcPct val="0"/>
              </a:spcAft>
              <a:buClr>
                <a:srgbClr val="622365"/>
              </a:buClr>
              <a:buSzPct val="89000"/>
              <a:buFontTx/>
              <a:buBlip>
                <a:blip r:embed="rId4"/>
              </a:buBlip>
              <a:defRPr kern="1200">
                <a:solidFill>
                  <a:schemeClr val="tx2"/>
                </a:solidFill>
                <a:latin typeface="Arial"/>
                <a:ea typeface="ＭＳ Ｐゴシック" charset="-128"/>
                <a:cs typeface="Arial"/>
              </a:defRPr>
            </a:lvl2pPr>
            <a:lvl3pPr marL="685800" indent="-171450" algn="l" defTabSz="457200" rtl="0" eaLnBrk="1" fontAlgn="base" hangingPunct="1">
              <a:spcBef>
                <a:spcPct val="20000"/>
              </a:spcBef>
              <a:spcAft>
                <a:spcPct val="0"/>
              </a:spcAft>
              <a:buClr>
                <a:srgbClr val="622365"/>
              </a:buClr>
              <a:buSzPct val="99000"/>
              <a:buFont typeface="Lucida Grande" pitchFamily="34" charset="0"/>
              <a:buChar char="–"/>
              <a:defRPr sz="1600" kern="1200">
                <a:solidFill>
                  <a:schemeClr val="tx2"/>
                </a:solidFill>
                <a:latin typeface="Arial"/>
                <a:ea typeface="ＭＳ Ｐゴシック" charset="-128"/>
                <a:cs typeface="Arial"/>
              </a:defRPr>
            </a:lvl3pPr>
            <a:lvl4pPr marL="858838" indent="-173038" algn="l" defTabSz="457200" rtl="0" eaLnBrk="1" fontAlgn="base" hangingPunct="1">
              <a:spcBef>
                <a:spcPct val="20000"/>
              </a:spcBef>
              <a:spcAft>
                <a:spcPct val="0"/>
              </a:spcAft>
              <a:buClr>
                <a:srgbClr val="622365"/>
              </a:buClr>
              <a:buSzPct val="99000"/>
              <a:buFont typeface="Wingdings" pitchFamily="34" charset="2"/>
              <a:buChar char="§"/>
              <a:defRPr sz="1400" kern="1200">
                <a:solidFill>
                  <a:schemeClr val="tx2"/>
                </a:solidFill>
                <a:latin typeface="Arial"/>
                <a:ea typeface="ＭＳ Ｐゴシック" charset="-128"/>
                <a:cs typeface="Arial"/>
              </a:defRPr>
            </a:lvl4pPr>
            <a:lvl5pPr marL="971550" indent="-112713" algn="l" defTabSz="457200" rtl="0" eaLnBrk="1" fontAlgn="base" hangingPunct="1">
              <a:spcBef>
                <a:spcPct val="20000"/>
              </a:spcBef>
              <a:spcAft>
                <a:spcPct val="0"/>
              </a:spcAft>
              <a:buClr>
                <a:srgbClr val="622365"/>
              </a:buClr>
              <a:buSzPct val="99000"/>
              <a:buFont typeface="Arial" charset="0"/>
              <a:buChar char="•"/>
              <a:defRPr sz="1200" kern="1200">
                <a:solidFill>
                  <a:schemeClr val="tx2"/>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Tx/>
              <a:buNone/>
            </a:pPr>
            <a:r>
              <a:rPr lang="en-GB" sz="1200" b="1" dirty="0" smtClean="0">
                <a:solidFill>
                  <a:srgbClr val="000000"/>
                </a:solidFill>
                <a:latin typeface="Arial" pitchFamily="34" charset="0"/>
                <a:ea typeface="ＭＳ Ｐゴシック"/>
                <a:cs typeface="Arial" pitchFamily="34" charset="0"/>
              </a:rPr>
              <a:t>IP</a:t>
            </a:r>
            <a:r>
              <a:rPr lang="en-GB" sz="1100" b="1" dirty="0" smtClean="0">
                <a:solidFill>
                  <a:srgbClr val="000000"/>
                </a:solidFill>
                <a:latin typeface="Arial" pitchFamily="34" charset="0"/>
                <a:ea typeface="ＭＳ Ｐゴシック"/>
                <a:cs typeface="Arial" pitchFamily="34" charset="0"/>
              </a:rPr>
              <a:t>           SDI / </a:t>
            </a:r>
            <a:r>
              <a:rPr lang="en-GB" sz="1200" b="1" dirty="0" smtClean="0">
                <a:solidFill>
                  <a:srgbClr val="000000"/>
                </a:solidFill>
                <a:latin typeface="Arial" pitchFamily="34" charset="0"/>
                <a:ea typeface="ＭＳ Ｐゴシック"/>
                <a:cs typeface="Arial" pitchFamily="34" charset="0"/>
              </a:rPr>
              <a:t>Baseband</a:t>
            </a:r>
            <a:endParaRPr lang="en-GB" sz="1100" b="1" dirty="0" smtClean="0">
              <a:solidFill>
                <a:srgbClr val="000000"/>
              </a:solidFill>
              <a:latin typeface="Arial" pitchFamily="34" charset="0"/>
              <a:ea typeface="ＭＳ Ｐゴシック"/>
              <a:cs typeface="Arial" pitchFamily="34" charset="0"/>
            </a:endParaRPr>
          </a:p>
        </p:txBody>
      </p:sp>
      <p:cxnSp>
        <p:nvCxnSpPr>
          <p:cNvPr id="47" name="Straight Arrow Connector 46"/>
          <p:cNvCxnSpPr/>
          <p:nvPr/>
        </p:nvCxnSpPr>
        <p:spPr>
          <a:xfrm flipV="1">
            <a:off x="7920372" y="1779662"/>
            <a:ext cx="0" cy="469092"/>
          </a:xfrm>
          <a:prstGeom prst="straightConnector1">
            <a:avLst/>
          </a:prstGeom>
          <a:ln w="1905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8" name="Oval 47"/>
          <p:cNvSpPr/>
          <p:nvPr/>
        </p:nvSpPr>
        <p:spPr>
          <a:xfrm>
            <a:off x="503548" y="3219822"/>
            <a:ext cx="216025"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smtClean="0"/>
              <a:t>A</a:t>
            </a:r>
            <a:endParaRPr lang="en-US" sz="1200" b="1" dirty="0"/>
          </a:p>
        </p:txBody>
      </p:sp>
      <p:sp>
        <p:nvSpPr>
          <p:cNvPr id="49" name="Oval 48"/>
          <p:cNvSpPr/>
          <p:nvPr/>
        </p:nvSpPr>
        <p:spPr>
          <a:xfrm>
            <a:off x="503548" y="3513660"/>
            <a:ext cx="216025"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smtClean="0"/>
              <a:t>B</a:t>
            </a:r>
            <a:endParaRPr lang="en-US" sz="1200" b="1" dirty="0"/>
          </a:p>
        </p:txBody>
      </p:sp>
      <p:sp>
        <p:nvSpPr>
          <p:cNvPr id="50" name="Oval 49"/>
          <p:cNvSpPr/>
          <p:nvPr/>
        </p:nvSpPr>
        <p:spPr>
          <a:xfrm>
            <a:off x="503548" y="3807498"/>
            <a:ext cx="216025"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a:t>
            </a:r>
            <a:endParaRPr lang="en-US" sz="1200" b="1" dirty="0"/>
          </a:p>
        </p:txBody>
      </p:sp>
      <p:sp>
        <p:nvSpPr>
          <p:cNvPr id="51" name="Oval 50"/>
          <p:cNvSpPr/>
          <p:nvPr/>
        </p:nvSpPr>
        <p:spPr>
          <a:xfrm>
            <a:off x="503548" y="4101336"/>
            <a:ext cx="216025" cy="2160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1200" b="1" dirty="0" smtClean="0"/>
              <a:t>D</a:t>
            </a:r>
            <a:endParaRPr lang="en-US" sz="1200" b="1" dirty="0"/>
          </a:p>
        </p:txBody>
      </p:sp>
      <p:cxnSp>
        <p:nvCxnSpPr>
          <p:cNvPr id="53" name="Straight Arrow Connector 52"/>
          <p:cNvCxnSpPr/>
          <p:nvPr/>
        </p:nvCxnSpPr>
        <p:spPr>
          <a:xfrm flipV="1">
            <a:off x="6948264" y="1779662"/>
            <a:ext cx="0" cy="469092"/>
          </a:xfrm>
          <a:prstGeom prst="straightConnector1">
            <a:avLst/>
          </a:prstGeom>
          <a:ln w="19050">
            <a:solidFill>
              <a:srgbClr val="FF000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943861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3896" y="-3067"/>
            <a:ext cx="8657112" cy="590208"/>
          </a:xfrm>
        </p:spPr>
        <p:txBody>
          <a:bodyPr>
            <a:normAutofit fontScale="90000"/>
          </a:bodyPr>
          <a:lstStyle/>
          <a:p>
            <a:r>
              <a:rPr lang="en-US" sz="3600" dirty="0" smtClean="0"/>
              <a:t>XCU </a:t>
            </a:r>
            <a:r>
              <a:rPr lang="en-US" sz="3600" dirty="0"/>
              <a:t>UXF </a:t>
            </a:r>
            <a:r>
              <a:rPr lang="en-US" sz="2400" dirty="0"/>
              <a:t>– </a:t>
            </a:r>
            <a:r>
              <a:rPr lang="nl-NL" sz="2400" dirty="0"/>
              <a:t>IP Media streams: </a:t>
            </a:r>
            <a:r>
              <a:rPr lang="nl-NL" sz="2400" dirty="0" smtClean="0"/>
              <a:t>SMPTE 2022-6</a:t>
            </a:r>
            <a:endParaRPr lang="en-US" sz="2400" b="1" dirty="0"/>
          </a:p>
        </p:txBody>
      </p:sp>
      <p:grpSp>
        <p:nvGrpSpPr>
          <p:cNvPr id="5" name="Group 52"/>
          <p:cNvGrpSpPr/>
          <p:nvPr/>
        </p:nvGrpSpPr>
        <p:grpSpPr>
          <a:xfrm>
            <a:off x="6408204" y="2031690"/>
            <a:ext cx="2383540" cy="1476165"/>
            <a:chOff x="7354859" y="1938695"/>
            <a:chExt cx="1771472" cy="1131367"/>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t="795" b="19452"/>
            <a:stretch/>
          </p:blipFill>
          <p:spPr>
            <a:xfrm>
              <a:off x="7354859" y="1938695"/>
              <a:ext cx="1771472" cy="1131367"/>
            </a:xfrm>
            <a:prstGeom prst="rect">
              <a:avLst/>
            </a:prstGeom>
          </p:spPr>
        </p:pic>
        <p:sp>
          <p:nvSpPr>
            <p:cNvPr id="8" name="TextBox 7"/>
            <p:cNvSpPr txBox="1"/>
            <p:nvPr/>
          </p:nvSpPr>
          <p:spPr>
            <a:xfrm>
              <a:off x="7595686" y="2503043"/>
              <a:ext cx="1303548" cy="235887"/>
            </a:xfrm>
            <a:prstGeom prst="rect">
              <a:avLst/>
            </a:prstGeom>
            <a:noFill/>
          </p:spPr>
          <p:txBody>
            <a:bodyPr wrap="none" rtlCol="0">
              <a:spAutoFit/>
            </a:bodyPr>
            <a:lstStyle/>
            <a:p>
              <a:pPr defTabSz="914400" fontAlgn="auto">
                <a:spcBef>
                  <a:spcPts val="0"/>
                </a:spcBef>
                <a:spcAft>
                  <a:spcPts val="0"/>
                </a:spcAft>
                <a:defRPr/>
              </a:pPr>
              <a:r>
                <a:rPr lang="en-US" sz="1400" b="1" kern="0" dirty="0" smtClean="0">
                  <a:solidFill>
                    <a:srgbClr val="FFFFFF"/>
                  </a:solidFill>
                  <a:latin typeface="Arial"/>
                  <a:ea typeface="+mn-ea"/>
                </a:rPr>
                <a:t>IP Network 10Gb/s</a:t>
              </a:r>
            </a:p>
          </p:txBody>
        </p:sp>
      </p:grpSp>
      <p:sp>
        <p:nvSpPr>
          <p:cNvPr id="9" name="Rounded Rectangle 8"/>
          <p:cNvSpPr/>
          <p:nvPr/>
        </p:nvSpPr>
        <p:spPr>
          <a:xfrm>
            <a:off x="3344759" y="783460"/>
            <a:ext cx="2354686" cy="3978076"/>
          </a:xfrm>
          <a:prstGeom prst="roundRect">
            <a:avLst/>
          </a:prstGeom>
          <a:pattFill prst="pct5">
            <a:fgClr>
              <a:srgbClr val="7D429A"/>
            </a:fgClr>
            <a:bgClr>
              <a:srgbClr val="FFFFFF"/>
            </a:bgClr>
          </a:pattFill>
          <a:ln w="9525" cap="flat" cmpd="sng" algn="ctr">
            <a:solidFill>
              <a:srgbClr val="7D429A">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r>
              <a:rPr lang="en-US" sz="800" b="1" kern="0" dirty="0" smtClean="0">
                <a:solidFill>
                  <a:srgbClr val="FFFFFF"/>
                </a:solidFill>
                <a:latin typeface="Arial"/>
                <a:ea typeface="+mn-ea"/>
              </a:rPr>
              <a:t>10Gb Ethernet</a:t>
            </a:r>
          </a:p>
        </p:txBody>
      </p:sp>
      <p:sp>
        <p:nvSpPr>
          <p:cNvPr id="10" name="Rounded Rectangle 9"/>
          <p:cNvSpPr/>
          <p:nvPr/>
        </p:nvSpPr>
        <p:spPr>
          <a:xfrm>
            <a:off x="4744744" y="837099"/>
            <a:ext cx="668572" cy="2124236"/>
          </a:xfrm>
          <a:prstGeom prst="roundRect">
            <a:avLst/>
          </a:prstGeom>
          <a:gradFill rotWithShape="1">
            <a:gsLst>
              <a:gs pos="0">
                <a:srgbClr val="7D429A">
                  <a:tint val="100000"/>
                  <a:shade val="100000"/>
                  <a:satMod val="130000"/>
                </a:srgbClr>
              </a:gs>
              <a:gs pos="100000">
                <a:srgbClr val="7D429A">
                  <a:tint val="50000"/>
                  <a:shade val="100000"/>
                  <a:satMod val="350000"/>
                </a:srgbClr>
              </a:gs>
            </a:gsLst>
            <a:lin ang="16200000" scaled="0"/>
          </a:gradFill>
          <a:ln w="9525" cap="flat" cmpd="sng" algn="ctr">
            <a:solidFill>
              <a:srgbClr val="7D429A">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r>
              <a:rPr lang="en-US" sz="800" b="1" kern="0" dirty="0" smtClean="0">
                <a:solidFill>
                  <a:srgbClr val="FFFFFF"/>
                </a:solidFill>
                <a:latin typeface="Arial"/>
                <a:ea typeface="+mn-ea"/>
              </a:rPr>
              <a:t>10Gb/s Ethernet</a:t>
            </a:r>
          </a:p>
        </p:txBody>
      </p:sp>
      <p:sp>
        <p:nvSpPr>
          <p:cNvPr id="11" name="Rounded Rectangle 10"/>
          <p:cNvSpPr/>
          <p:nvPr/>
        </p:nvSpPr>
        <p:spPr>
          <a:xfrm>
            <a:off x="4744744" y="3190957"/>
            <a:ext cx="672276" cy="1490268"/>
          </a:xfrm>
          <a:prstGeom prst="roundRect">
            <a:avLst/>
          </a:prstGeom>
          <a:gradFill rotWithShape="1">
            <a:gsLst>
              <a:gs pos="0">
                <a:srgbClr val="7D429A">
                  <a:tint val="100000"/>
                  <a:shade val="100000"/>
                  <a:satMod val="130000"/>
                </a:srgbClr>
              </a:gs>
              <a:gs pos="100000">
                <a:srgbClr val="7D429A">
                  <a:tint val="50000"/>
                  <a:shade val="100000"/>
                  <a:satMod val="350000"/>
                </a:srgbClr>
              </a:gs>
            </a:gsLst>
            <a:lin ang="16200000" scaled="0"/>
          </a:gradFill>
          <a:ln w="9525" cap="flat" cmpd="sng" algn="ctr">
            <a:solidFill>
              <a:srgbClr val="7D429A">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r>
              <a:rPr lang="en-US" sz="800" b="1" kern="0" dirty="0" smtClean="0">
                <a:solidFill>
                  <a:srgbClr val="FFFFFF"/>
                </a:solidFill>
                <a:latin typeface="Arial"/>
                <a:ea typeface="+mn-ea"/>
              </a:rPr>
              <a:t>10Gb/s Ethernet</a:t>
            </a:r>
          </a:p>
        </p:txBody>
      </p:sp>
      <p:cxnSp>
        <p:nvCxnSpPr>
          <p:cNvPr id="12" name="Straight Arrow Connector 11"/>
          <p:cNvCxnSpPr/>
          <p:nvPr/>
        </p:nvCxnSpPr>
        <p:spPr>
          <a:xfrm flipH="1">
            <a:off x="5403716" y="3543858"/>
            <a:ext cx="1544548" cy="0"/>
          </a:xfrm>
          <a:prstGeom prst="straightConnector1">
            <a:avLst/>
          </a:prstGeom>
          <a:noFill/>
          <a:ln w="19050" cap="flat" cmpd="sng" algn="ctr">
            <a:solidFill>
              <a:srgbClr val="7D429A"/>
            </a:solidFill>
            <a:prstDash val="solid"/>
            <a:tailEnd type="arrow"/>
          </a:ln>
          <a:effectLst>
            <a:outerShdw blurRad="40000" dist="20000" dir="5400000" rotWithShape="0">
              <a:srgbClr val="000000">
                <a:alpha val="38000"/>
              </a:srgbClr>
            </a:outerShdw>
          </a:effectLst>
        </p:spPr>
      </p:cxnSp>
      <p:sp>
        <p:nvSpPr>
          <p:cNvPr id="13" name="Rounded Rectangle 12"/>
          <p:cNvSpPr/>
          <p:nvPr/>
        </p:nvSpPr>
        <p:spPr>
          <a:xfrm>
            <a:off x="3611507" y="843066"/>
            <a:ext cx="697656" cy="558104"/>
          </a:xfrm>
          <a:prstGeom prst="roundRect">
            <a:avLst/>
          </a:prstGeom>
          <a:gradFill rotWithShape="1">
            <a:gsLst>
              <a:gs pos="0">
                <a:srgbClr val="7D429A">
                  <a:tint val="100000"/>
                  <a:shade val="100000"/>
                  <a:satMod val="130000"/>
                </a:srgbClr>
              </a:gs>
              <a:gs pos="100000">
                <a:srgbClr val="7D429A">
                  <a:tint val="50000"/>
                  <a:shade val="100000"/>
                  <a:satMod val="350000"/>
                </a:srgbClr>
              </a:gs>
            </a:gsLst>
            <a:lin ang="16200000" scaled="0"/>
          </a:gradFill>
          <a:ln w="9525" cap="flat" cmpd="sng" algn="ctr">
            <a:solidFill>
              <a:srgbClr val="7D429A">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r>
              <a:rPr lang="en-US" sz="800" b="1" kern="0" dirty="0" smtClean="0">
                <a:solidFill>
                  <a:srgbClr val="FFFFFF"/>
                </a:solidFill>
                <a:latin typeface="Arial"/>
                <a:ea typeface="+mn-ea"/>
              </a:rPr>
              <a:t>Main</a:t>
            </a:r>
          </a:p>
          <a:p>
            <a:pPr algn="ctr" defTabSz="914400" fontAlgn="auto">
              <a:spcBef>
                <a:spcPts val="0"/>
              </a:spcBef>
              <a:spcAft>
                <a:spcPts val="0"/>
              </a:spcAft>
              <a:defRPr/>
            </a:pPr>
            <a:r>
              <a:rPr lang="en-US" sz="800" b="1" kern="0" dirty="0" smtClean="0">
                <a:solidFill>
                  <a:srgbClr val="FFFFFF"/>
                </a:solidFill>
                <a:latin typeface="Arial"/>
                <a:ea typeface="+mn-ea"/>
              </a:rPr>
              <a:t>2022-6</a:t>
            </a:r>
          </a:p>
        </p:txBody>
      </p:sp>
      <p:sp>
        <p:nvSpPr>
          <p:cNvPr id="14" name="Rounded Rectangle 13"/>
          <p:cNvSpPr/>
          <p:nvPr/>
        </p:nvSpPr>
        <p:spPr>
          <a:xfrm>
            <a:off x="3611423" y="1449167"/>
            <a:ext cx="709819" cy="558104"/>
          </a:xfrm>
          <a:prstGeom prst="roundRect">
            <a:avLst/>
          </a:prstGeom>
          <a:gradFill rotWithShape="1">
            <a:gsLst>
              <a:gs pos="0">
                <a:srgbClr val="7D429A">
                  <a:tint val="100000"/>
                  <a:shade val="100000"/>
                  <a:satMod val="130000"/>
                </a:srgbClr>
              </a:gs>
              <a:gs pos="100000">
                <a:srgbClr val="7D429A">
                  <a:tint val="50000"/>
                  <a:shade val="100000"/>
                  <a:satMod val="350000"/>
                </a:srgbClr>
              </a:gs>
            </a:gsLst>
            <a:lin ang="16200000" scaled="0"/>
          </a:gradFill>
          <a:ln w="9525" cap="flat" cmpd="sng" algn="ctr">
            <a:solidFill>
              <a:srgbClr val="7D429A">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r>
              <a:rPr lang="en-US" sz="800" b="1" kern="0" dirty="0" smtClean="0">
                <a:solidFill>
                  <a:srgbClr val="FFFFFF"/>
                </a:solidFill>
                <a:latin typeface="Arial"/>
                <a:ea typeface="+mn-ea"/>
              </a:rPr>
              <a:t>Monitor </a:t>
            </a:r>
          </a:p>
          <a:p>
            <a:pPr algn="ctr" defTabSz="914400" fontAlgn="auto">
              <a:spcBef>
                <a:spcPts val="0"/>
              </a:spcBef>
              <a:spcAft>
                <a:spcPts val="0"/>
              </a:spcAft>
              <a:defRPr/>
            </a:pPr>
            <a:r>
              <a:rPr lang="en-US" sz="800" b="1" kern="0" dirty="0" smtClean="0">
                <a:solidFill>
                  <a:srgbClr val="FFFFFF"/>
                </a:solidFill>
                <a:latin typeface="Arial"/>
                <a:ea typeface="+mn-ea"/>
              </a:rPr>
              <a:t>2022-6</a:t>
            </a:r>
          </a:p>
        </p:txBody>
      </p:sp>
      <p:sp>
        <p:nvSpPr>
          <p:cNvPr id="15" name="Rounded Rectangle 14"/>
          <p:cNvSpPr/>
          <p:nvPr/>
        </p:nvSpPr>
        <p:spPr>
          <a:xfrm>
            <a:off x="3635074" y="3673112"/>
            <a:ext cx="677622" cy="415485"/>
          </a:xfrm>
          <a:prstGeom prst="roundRect">
            <a:avLst/>
          </a:prstGeom>
          <a:gradFill rotWithShape="1">
            <a:gsLst>
              <a:gs pos="0">
                <a:srgbClr val="7D429A">
                  <a:tint val="100000"/>
                  <a:shade val="100000"/>
                  <a:satMod val="130000"/>
                </a:srgbClr>
              </a:gs>
              <a:gs pos="100000">
                <a:srgbClr val="7D429A">
                  <a:tint val="50000"/>
                  <a:shade val="100000"/>
                  <a:satMod val="350000"/>
                </a:srgbClr>
              </a:gs>
            </a:gsLst>
            <a:lin ang="16200000" scaled="0"/>
          </a:gradFill>
          <a:ln w="9525" cap="flat" cmpd="sng" algn="ctr">
            <a:solidFill>
              <a:srgbClr val="7D429A">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r>
              <a:rPr lang="en-US" sz="800" b="1" kern="0" dirty="0" smtClean="0">
                <a:solidFill>
                  <a:srgbClr val="FFFFFF"/>
                </a:solidFill>
                <a:latin typeface="Arial"/>
                <a:ea typeface="+mn-ea"/>
              </a:rPr>
              <a:t>Ext 1 2022-6</a:t>
            </a:r>
          </a:p>
        </p:txBody>
      </p:sp>
      <p:sp>
        <p:nvSpPr>
          <p:cNvPr id="16" name="Rounded Rectangle 15"/>
          <p:cNvSpPr/>
          <p:nvPr/>
        </p:nvSpPr>
        <p:spPr>
          <a:xfrm>
            <a:off x="3632374" y="4129314"/>
            <a:ext cx="704479" cy="263878"/>
          </a:xfrm>
          <a:prstGeom prst="roundRect">
            <a:avLst/>
          </a:prstGeom>
          <a:gradFill rotWithShape="1">
            <a:gsLst>
              <a:gs pos="0">
                <a:srgbClr val="7D429A">
                  <a:tint val="100000"/>
                  <a:shade val="100000"/>
                  <a:satMod val="130000"/>
                </a:srgbClr>
              </a:gs>
              <a:gs pos="100000">
                <a:srgbClr val="7D429A">
                  <a:tint val="50000"/>
                  <a:shade val="100000"/>
                  <a:satMod val="350000"/>
                </a:srgbClr>
              </a:gs>
            </a:gsLst>
            <a:lin ang="16200000" scaled="0"/>
          </a:gradFill>
          <a:ln w="9525" cap="flat" cmpd="sng" algn="ctr">
            <a:solidFill>
              <a:srgbClr val="7D429A">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r>
              <a:rPr lang="en-US" sz="800" b="1" kern="0" dirty="0" smtClean="0">
                <a:solidFill>
                  <a:srgbClr val="FFFFFF"/>
                </a:solidFill>
                <a:latin typeface="Arial"/>
                <a:ea typeface="+mn-ea"/>
              </a:rPr>
              <a:t>Ext 2</a:t>
            </a:r>
          </a:p>
          <a:p>
            <a:pPr algn="ctr" defTabSz="914400" fontAlgn="auto">
              <a:spcBef>
                <a:spcPts val="0"/>
              </a:spcBef>
              <a:spcAft>
                <a:spcPts val="0"/>
              </a:spcAft>
              <a:defRPr/>
            </a:pPr>
            <a:r>
              <a:rPr lang="en-US" sz="800" b="1" kern="0" dirty="0" smtClean="0">
                <a:solidFill>
                  <a:srgbClr val="FFFFFF"/>
                </a:solidFill>
                <a:latin typeface="Arial"/>
                <a:ea typeface="+mn-ea"/>
              </a:rPr>
              <a:t>2022-6</a:t>
            </a:r>
          </a:p>
        </p:txBody>
      </p:sp>
      <p:sp>
        <p:nvSpPr>
          <p:cNvPr id="17" name="Rounded Rectangle 16"/>
          <p:cNvSpPr/>
          <p:nvPr/>
        </p:nvSpPr>
        <p:spPr>
          <a:xfrm>
            <a:off x="3641544" y="4429196"/>
            <a:ext cx="704479" cy="252028"/>
          </a:xfrm>
          <a:prstGeom prst="roundRect">
            <a:avLst/>
          </a:prstGeom>
          <a:gradFill rotWithShape="1">
            <a:gsLst>
              <a:gs pos="0">
                <a:srgbClr val="7D429A">
                  <a:tint val="100000"/>
                  <a:shade val="100000"/>
                  <a:satMod val="130000"/>
                </a:srgbClr>
              </a:gs>
              <a:gs pos="100000">
                <a:srgbClr val="7D429A">
                  <a:tint val="50000"/>
                  <a:shade val="100000"/>
                  <a:satMod val="350000"/>
                </a:srgbClr>
              </a:gs>
            </a:gsLst>
            <a:lin ang="16200000" scaled="0"/>
          </a:gradFill>
          <a:ln w="9525" cap="flat" cmpd="sng" algn="ctr">
            <a:solidFill>
              <a:srgbClr val="7D429A">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r>
              <a:rPr lang="en-US" sz="800" b="1" kern="0" dirty="0" smtClean="0">
                <a:solidFill>
                  <a:srgbClr val="FFFFFF"/>
                </a:solidFill>
                <a:latin typeface="Arial"/>
                <a:ea typeface="+mn-ea"/>
              </a:rPr>
              <a:t>TP</a:t>
            </a:r>
          </a:p>
          <a:p>
            <a:pPr algn="ctr" defTabSz="914400" fontAlgn="auto">
              <a:spcBef>
                <a:spcPts val="0"/>
              </a:spcBef>
              <a:spcAft>
                <a:spcPts val="0"/>
              </a:spcAft>
              <a:defRPr/>
            </a:pPr>
            <a:r>
              <a:rPr lang="en-US" sz="800" b="1" kern="0" dirty="0" smtClean="0">
                <a:solidFill>
                  <a:srgbClr val="FFFFFF"/>
                </a:solidFill>
                <a:latin typeface="Arial"/>
                <a:ea typeface="+mn-ea"/>
              </a:rPr>
              <a:t>2022-6</a:t>
            </a:r>
          </a:p>
        </p:txBody>
      </p:sp>
      <p:cxnSp>
        <p:nvCxnSpPr>
          <p:cNvPr id="18" name="Straight Arrow Connector 17"/>
          <p:cNvCxnSpPr/>
          <p:nvPr/>
        </p:nvCxnSpPr>
        <p:spPr>
          <a:xfrm flipH="1">
            <a:off x="3108034" y="4536918"/>
            <a:ext cx="529161" cy="0"/>
          </a:xfrm>
          <a:prstGeom prst="straightConnector1">
            <a:avLst/>
          </a:prstGeom>
          <a:noFill/>
          <a:ln w="19050" cap="flat" cmpd="sng" algn="ctr">
            <a:solidFill>
              <a:srgbClr val="7D429A"/>
            </a:solidFill>
            <a:prstDash val="solid"/>
            <a:tailEnd type="arrow"/>
          </a:ln>
          <a:effectLst>
            <a:outerShdw blurRad="40000" dist="20000" dir="5400000" rotWithShape="0">
              <a:srgbClr val="000000">
                <a:alpha val="38000"/>
              </a:srgbClr>
            </a:outerShdw>
          </a:effectLst>
        </p:spPr>
      </p:cxnSp>
      <p:sp>
        <p:nvSpPr>
          <p:cNvPr id="19" name="TextBox 18"/>
          <p:cNvSpPr txBox="1"/>
          <p:nvPr/>
        </p:nvSpPr>
        <p:spPr>
          <a:xfrm>
            <a:off x="2751575" y="4429196"/>
            <a:ext cx="316112" cy="215444"/>
          </a:xfrm>
          <a:prstGeom prst="rect">
            <a:avLst/>
          </a:prstGeom>
          <a:noFill/>
          <a:ln w="19050">
            <a:noFill/>
          </a:ln>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TP</a:t>
            </a:r>
          </a:p>
        </p:txBody>
      </p:sp>
      <p:cxnSp>
        <p:nvCxnSpPr>
          <p:cNvPr id="20" name="Straight Arrow Connector 19"/>
          <p:cNvCxnSpPr/>
          <p:nvPr/>
        </p:nvCxnSpPr>
        <p:spPr>
          <a:xfrm flipH="1">
            <a:off x="3105913" y="3807440"/>
            <a:ext cx="529161" cy="0"/>
          </a:xfrm>
          <a:prstGeom prst="straightConnector1">
            <a:avLst/>
          </a:prstGeom>
          <a:noFill/>
          <a:ln w="19050" cap="flat" cmpd="sng" algn="ctr">
            <a:solidFill>
              <a:srgbClr val="7D429A"/>
            </a:solidFill>
            <a:prstDash val="solid"/>
            <a:tailEnd type="arrow"/>
          </a:ln>
          <a:effectLst>
            <a:outerShdw blurRad="40000" dist="20000" dir="5400000" rotWithShape="0">
              <a:srgbClr val="000000">
                <a:alpha val="38000"/>
              </a:srgbClr>
            </a:outerShdw>
          </a:effectLst>
        </p:spPr>
      </p:cxnSp>
      <p:sp>
        <p:nvSpPr>
          <p:cNvPr id="21" name="TextBox 20"/>
          <p:cNvSpPr txBox="1"/>
          <p:nvPr/>
        </p:nvSpPr>
        <p:spPr>
          <a:xfrm>
            <a:off x="2687727" y="3699718"/>
            <a:ext cx="420307" cy="215444"/>
          </a:xfrm>
          <a:prstGeom prst="rect">
            <a:avLst/>
          </a:prstGeom>
          <a:noFill/>
          <a:ln w="19050">
            <a:noFill/>
          </a:ln>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Ext 1</a:t>
            </a:r>
          </a:p>
        </p:txBody>
      </p:sp>
      <p:cxnSp>
        <p:nvCxnSpPr>
          <p:cNvPr id="22" name="Straight Arrow Connector 21"/>
          <p:cNvCxnSpPr/>
          <p:nvPr/>
        </p:nvCxnSpPr>
        <p:spPr>
          <a:xfrm flipH="1">
            <a:off x="3103777" y="3959840"/>
            <a:ext cx="529161" cy="0"/>
          </a:xfrm>
          <a:prstGeom prst="straightConnector1">
            <a:avLst/>
          </a:prstGeom>
          <a:noFill/>
          <a:ln w="19050" cap="flat" cmpd="sng" algn="ctr">
            <a:solidFill>
              <a:srgbClr val="7D429A"/>
            </a:solidFill>
            <a:prstDash val="solid"/>
            <a:tailEnd type="arrow"/>
          </a:ln>
          <a:effectLst>
            <a:outerShdw blurRad="40000" dist="20000" dir="5400000" rotWithShape="0">
              <a:srgbClr val="000000">
                <a:alpha val="38000"/>
              </a:srgbClr>
            </a:outerShdw>
          </a:effectLst>
        </p:spPr>
      </p:cxnSp>
      <p:sp>
        <p:nvSpPr>
          <p:cNvPr id="23" name="TextBox 22"/>
          <p:cNvSpPr txBox="1"/>
          <p:nvPr/>
        </p:nvSpPr>
        <p:spPr>
          <a:xfrm>
            <a:off x="1062846" y="3856421"/>
            <a:ext cx="2047355"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I-Com (prog + prod + eng) de-embedded</a:t>
            </a:r>
          </a:p>
        </p:txBody>
      </p:sp>
      <p:cxnSp>
        <p:nvCxnSpPr>
          <p:cNvPr id="24" name="Straight Arrow Connector 23"/>
          <p:cNvCxnSpPr/>
          <p:nvPr/>
        </p:nvCxnSpPr>
        <p:spPr>
          <a:xfrm flipH="1">
            <a:off x="3110216" y="4273620"/>
            <a:ext cx="529161" cy="0"/>
          </a:xfrm>
          <a:prstGeom prst="straightConnector1">
            <a:avLst/>
          </a:prstGeom>
          <a:noFill/>
          <a:ln w="19050" cap="flat" cmpd="sng" algn="ctr">
            <a:solidFill>
              <a:srgbClr val="7D429A"/>
            </a:solidFill>
            <a:prstDash val="solid"/>
            <a:tailEnd type="arrow"/>
          </a:ln>
          <a:effectLst>
            <a:outerShdw blurRad="40000" dist="20000" dir="5400000" rotWithShape="0">
              <a:srgbClr val="000000">
                <a:alpha val="38000"/>
              </a:srgbClr>
            </a:outerShdw>
          </a:effectLst>
        </p:spPr>
      </p:cxnSp>
      <p:sp>
        <p:nvSpPr>
          <p:cNvPr id="25" name="TextBox 24"/>
          <p:cNvSpPr txBox="1"/>
          <p:nvPr/>
        </p:nvSpPr>
        <p:spPr>
          <a:xfrm>
            <a:off x="2692030" y="4165898"/>
            <a:ext cx="420307" cy="215444"/>
          </a:xfrm>
          <a:prstGeom prst="rect">
            <a:avLst/>
          </a:prstGeom>
          <a:noFill/>
          <a:ln w="19050">
            <a:noFill/>
          </a:ln>
        </p:spPr>
        <p:txBody>
          <a:bodyPr wrap="none" rtlCol="0">
            <a:spAutoFit/>
          </a:bodyPr>
          <a:lstStyle/>
          <a:p>
            <a:pPr algn="r" defTabSz="914400" fontAlgn="auto">
              <a:spcBef>
                <a:spcPts val="0"/>
              </a:spcBef>
              <a:spcAft>
                <a:spcPts val="0"/>
              </a:spcAft>
              <a:defRPr/>
            </a:pPr>
            <a:r>
              <a:rPr lang="en-US" sz="800" kern="0" smtClean="0">
                <a:solidFill>
                  <a:srgbClr val="595959"/>
                </a:solidFill>
                <a:latin typeface="Arial"/>
                <a:ea typeface="+mn-ea"/>
              </a:rPr>
              <a:t>Ext 2</a:t>
            </a:r>
          </a:p>
        </p:txBody>
      </p:sp>
      <p:cxnSp>
        <p:nvCxnSpPr>
          <p:cNvPr id="26" name="Straight Arrow Connector 25"/>
          <p:cNvCxnSpPr/>
          <p:nvPr/>
        </p:nvCxnSpPr>
        <p:spPr>
          <a:xfrm flipH="1">
            <a:off x="3084482" y="944821"/>
            <a:ext cx="529161" cy="0"/>
          </a:xfrm>
          <a:prstGeom prst="straightConnector1">
            <a:avLst/>
          </a:prstGeom>
          <a:noFill/>
          <a:ln w="19050" cap="flat" cmpd="sng" algn="ctr">
            <a:solidFill>
              <a:srgbClr val="7D429A"/>
            </a:solidFill>
            <a:prstDash val="solid"/>
            <a:headEnd type="arrow" w="med" len="med"/>
            <a:tailEnd type="none" w="med" len="med"/>
          </a:ln>
          <a:effectLst>
            <a:outerShdw blurRad="40000" dist="20000" dir="5400000" rotWithShape="0">
              <a:srgbClr val="000000">
                <a:alpha val="38000"/>
              </a:srgbClr>
            </a:outerShdw>
          </a:effectLst>
        </p:spPr>
      </p:cxnSp>
      <p:sp>
        <p:nvSpPr>
          <p:cNvPr id="27" name="TextBox 26"/>
          <p:cNvSpPr txBox="1"/>
          <p:nvPr/>
        </p:nvSpPr>
        <p:spPr>
          <a:xfrm>
            <a:off x="1486485" y="837099"/>
            <a:ext cx="1600118" cy="215444"/>
          </a:xfrm>
          <a:prstGeom prst="rect">
            <a:avLst/>
          </a:prstGeom>
          <a:noFill/>
        </p:spPr>
        <p:txBody>
          <a:bodyPr wrap="none" rtlCol="0">
            <a:spAutoFit/>
          </a:bodyPr>
          <a:lstStyle/>
          <a:p>
            <a:pPr algn="r" defTabSz="914400" fontAlgn="auto">
              <a:spcBef>
                <a:spcPts val="0"/>
              </a:spcBef>
              <a:spcAft>
                <a:spcPts val="0"/>
              </a:spcAft>
              <a:defRPr/>
            </a:pPr>
            <a:r>
              <a:rPr lang="en-US" sz="800" kern="0" smtClean="0">
                <a:solidFill>
                  <a:srgbClr val="595959"/>
                </a:solidFill>
                <a:latin typeface="Arial"/>
                <a:ea typeface="+mn-ea"/>
              </a:rPr>
              <a:t>Main Video : HD / 3G / 4K-Tico</a:t>
            </a:r>
          </a:p>
        </p:txBody>
      </p:sp>
      <p:cxnSp>
        <p:nvCxnSpPr>
          <p:cNvPr id="28" name="Straight Arrow Connector 27"/>
          <p:cNvCxnSpPr/>
          <p:nvPr/>
        </p:nvCxnSpPr>
        <p:spPr>
          <a:xfrm flipH="1">
            <a:off x="3082346" y="1097221"/>
            <a:ext cx="529161" cy="0"/>
          </a:xfrm>
          <a:prstGeom prst="straightConnector1">
            <a:avLst/>
          </a:prstGeom>
          <a:noFill/>
          <a:ln w="19050" cap="flat" cmpd="sng" algn="ctr">
            <a:solidFill>
              <a:srgbClr val="7D429A"/>
            </a:solidFill>
            <a:prstDash val="solid"/>
            <a:headEnd type="arrow" w="med" len="med"/>
            <a:tailEnd type="none" w="med" len="med"/>
          </a:ln>
          <a:effectLst>
            <a:outerShdw blurRad="40000" dist="20000" dir="5400000" rotWithShape="0">
              <a:srgbClr val="000000">
                <a:alpha val="38000"/>
              </a:srgbClr>
            </a:outerShdw>
          </a:effectLst>
        </p:spPr>
      </p:cxnSp>
      <p:sp>
        <p:nvSpPr>
          <p:cNvPr id="29" name="TextBox 28"/>
          <p:cNvSpPr txBox="1"/>
          <p:nvPr/>
        </p:nvSpPr>
        <p:spPr>
          <a:xfrm>
            <a:off x="1612589" y="989499"/>
            <a:ext cx="1471878" cy="215444"/>
          </a:xfrm>
          <a:prstGeom prst="rect">
            <a:avLst/>
          </a:prstGeom>
          <a:noFill/>
        </p:spPr>
        <p:txBody>
          <a:bodyPr wrap="none" rtlCol="0">
            <a:spAutoFit/>
          </a:bodyPr>
          <a:lstStyle/>
          <a:p>
            <a:pPr algn="r" defTabSz="914400" fontAlgn="auto">
              <a:spcBef>
                <a:spcPts val="0"/>
              </a:spcBef>
              <a:spcAft>
                <a:spcPts val="0"/>
              </a:spcAft>
              <a:defRPr/>
            </a:pPr>
            <a:r>
              <a:rPr lang="en-US" sz="800" kern="0" smtClean="0">
                <a:solidFill>
                  <a:srgbClr val="595959"/>
                </a:solidFill>
                <a:latin typeface="Arial"/>
                <a:ea typeface="+mn-ea"/>
              </a:rPr>
              <a:t>Audio (1+2+3+4) embedded</a:t>
            </a:r>
          </a:p>
        </p:txBody>
      </p:sp>
      <p:cxnSp>
        <p:nvCxnSpPr>
          <p:cNvPr id="30" name="Straight Arrow Connector 29"/>
          <p:cNvCxnSpPr/>
          <p:nvPr/>
        </p:nvCxnSpPr>
        <p:spPr>
          <a:xfrm flipH="1">
            <a:off x="3086649" y="1268938"/>
            <a:ext cx="529161" cy="0"/>
          </a:xfrm>
          <a:prstGeom prst="straightConnector1">
            <a:avLst/>
          </a:prstGeom>
          <a:noFill/>
          <a:ln w="19050" cap="flat" cmpd="sng" algn="ctr">
            <a:solidFill>
              <a:srgbClr val="7D429A"/>
            </a:solidFill>
            <a:prstDash val="solid"/>
            <a:headEnd type="arrow" w="med" len="med"/>
            <a:tailEnd type="none" w="med" len="med"/>
          </a:ln>
          <a:effectLst>
            <a:outerShdw blurRad="40000" dist="20000" dir="5400000" rotWithShape="0">
              <a:srgbClr val="000000">
                <a:alpha val="38000"/>
              </a:srgbClr>
            </a:outerShdw>
          </a:effectLst>
        </p:spPr>
      </p:cxnSp>
      <p:sp>
        <p:nvSpPr>
          <p:cNvPr id="31" name="TextBox 30"/>
          <p:cNvSpPr txBox="1"/>
          <p:nvPr/>
        </p:nvSpPr>
        <p:spPr>
          <a:xfrm>
            <a:off x="1514301" y="1161216"/>
            <a:ext cx="1574469"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I-Com (prod + eng) embedded</a:t>
            </a:r>
          </a:p>
        </p:txBody>
      </p:sp>
      <p:cxnSp>
        <p:nvCxnSpPr>
          <p:cNvPr id="32" name="Straight Arrow Connector 31"/>
          <p:cNvCxnSpPr/>
          <p:nvPr/>
        </p:nvCxnSpPr>
        <p:spPr>
          <a:xfrm flipH="1">
            <a:off x="3082315" y="1582745"/>
            <a:ext cx="529161" cy="0"/>
          </a:xfrm>
          <a:prstGeom prst="straightConnector1">
            <a:avLst/>
          </a:prstGeom>
          <a:noFill/>
          <a:ln w="19050" cap="flat" cmpd="sng" algn="ctr">
            <a:solidFill>
              <a:srgbClr val="7D429A"/>
            </a:solidFill>
            <a:prstDash val="solid"/>
            <a:headEnd type="arrow" w="med" len="med"/>
            <a:tailEnd type="none" w="med" len="med"/>
          </a:ln>
          <a:effectLst>
            <a:outerShdw blurRad="40000" dist="20000" dir="5400000" rotWithShape="0">
              <a:srgbClr val="000000">
                <a:alpha val="38000"/>
              </a:srgbClr>
            </a:outerShdw>
          </a:effectLst>
        </p:spPr>
      </p:cxnSp>
      <p:sp>
        <p:nvSpPr>
          <p:cNvPr id="33" name="TextBox 32"/>
          <p:cNvSpPr txBox="1"/>
          <p:nvPr/>
        </p:nvSpPr>
        <p:spPr>
          <a:xfrm>
            <a:off x="1891481" y="1475023"/>
            <a:ext cx="1192955" cy="215444"/>
          </a:xfrm>
          <a:prstGeom prst="rect">
            <a:avLst/>
          </a:prstGeom>
          <a:noFill/>
        </p:spPr>
        <p:txBody>
          <a:bodyPr wrap="none" rtlCol="0">
            <a:spAutoFit/>
          </a:bodyPr>
          <a:lstStyle/>
          <a:p>
            <a:pPr algn="r" defTabSz="914400" fontAlgn="auto">
              <a:spcBef>
                <a:spcPts val="0"/>
              </a:spcBef>
              <a:spcAft>
                <a:spcPts val="0"/>
              </a:spcAft>
              <a:defRPr/>
            </a:pPr>
            <a:r>
              <a:rPr lang="en-US" sz="800" kern="0" smtClean="0">
                <a:solidFill>
                  <a:srgbClr val="595959"/>
                </a:solidFill>
                <a:latin typeface="Arial"/>
                <a:ea typeface="+mn-ea"/>
              </a:rPr>
              <a:t>Monitoring Video : HD</a:t>
            </a:r>
          </a:p>
        </p:txBody>
      </p:sp>
      <p:cxnSp>
        <p:nvCxnSpPr>
          <p:cNvPr id="34" name="Straight Arrow Connector 33"/>
          <p:cNvCxnSpPr/>
          <p:nvPr/>
        </p:nvCxnSpPr>
        <p:spPr>
          <a:xfrm flipH="1">
            <a:off x="3080179" y="1735145"/>
            <a:ext cx="529161" cy="0"/>
          </a:xfrm>
          <a:prstGeom prst="straightConnector1">
            <a:avLst/>
          </a:prstGeom>
          <a:noFill/>
          <a:ln w="19050" cap="flat" cmpd="sng" algn="ctr">
            <a:solidFill>
              <a:srgbClr val="7D429A"/>
            </a:solidFill>
            <a:prstDash val="solid"/>
            <a:headEnd type="arrow" w="med" len="med"/>
            <a:tailEnd type="none" w="med" len="med"/>
          </a:ln>
          <a:effectLst>
            <a:outerShdw blurRad="40000" dist="20000" dir="5400000" rotWithShape="0">
              <a:srgbClr val="000000">
                <a:alpha val="38000"/>
              </a:srgbClr>
            </a:outerShdw>
          </a:effectLst>
        </p:spPr>
      </p:cxnSp>
      <p:sp>
        <p:nvSpPr>
          <p:cNvPr id="35" name="TextBox 34"/>
          <p:cNvSpPr txBox="1"/>
          <p:nvPr/>
        </p:nvSpPr>
        <p:spPr>
          <a:xfrm>
            <a:off x="1610422" y="1627423"/>
            <a:ext cx="1471878" cy="215444"/>
          </a:xfrm>
          <a:prstGeom prst="rect">
            <a:avLst/>
          </a:prstGeom>
          <a:noFill/>
        </p:spPr>
        <p:txBody>
          <a:bodyPr wrap="none" rtlCol="0">
            <a:spAutoFit/>
          </a:bodyPr>
          <a:lstStyle/>
          <a:p>
            <a:pPr algn="r" defTabSz="914400" fontAlgn="auto">
              <a:spcBef>
                <a:spcPts val="0"/>
              </a:spcBef>
              <a:spcAft>
                <a:spcPts val="0"/>
              </a:spcAft>
              <a:defRPr/>
            </a:pPr>
            <a:r>
              <a:rPr lang="en-US" sz="800" kern="0" smtClean="0">
                <a:solidFill>
                  <a:srgbClr val="595959"/>
                </a:solidFill>
                <a:latin typeface="Arial"/>
                <a:ea typeface="+mn-ea"/>
              </a:rPr>
              <a:t>Audio (1+2+3+4) embedded</a:t>
            </a:r>
          </a:p>
        </p:txBody>
      </p:sp>
      <p:cxnSp>
        <p:nvCxnSpPr>
          <p:cNvPr id="36" name="Straight Arrow Connector 35"/>
          <p:cNvCxnSpPr/>
          <p:nvPr/>
        </p:nvCxnSpPr>
        <p:spPr>
          <a:xfrm flipH="1">
            <a:off x="3084482" y="1906862"/>
            <a:ext cx="529161" cy="0"/>
          </a:xfrm>
          <a:prstGeom prst="straightConnector1">
            <a:avLst/>
          </a:prstGeom>
          <a:noFill/>
          <a:ln w="19050" cap="flat" cmpd="sng" algn="ctr">
            <a:solidFill>
              <a:srgbClr val="7D429A"/>
            </a:solidFill>
            <a:prstDash val="solid"/>
            <a:headEnd type="arrow" w="med" len="med"/>
            <a:tailEnd type="none" w="med" len="med"/>
          </a:ln>
          <a:effectLst>
            <a:outerShdw blurRad="40000" dist="20000" dir="5400000" rotWithShape="0">
              <a:srgbClr val="000000">
                <a:alpha val="38000"/>
              </a:srgbClr>
            </a:outerShdw>
          </a:effectLst>
        </p:spPr>
      </p:cxnSp>
      <p:sp>
        <p:nvSpPr>
          <p:cNvPr id="37" name="TextBox 36"/>
          <p:cNvSpPr txBox="1"/>
          <p:nvPr/>
        </p:nvSpPr>
        <p:spPr>
          <a:xfrm>
            <a:off x="1512134" y="1799140"/>
            <a:ext cx="1574469"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I-Com (prod + eng) embedded</a:t>
            </a:r>
          </a:p>
        </p:txBody>
      </p:sp>
      <p:cxnSp>
        <p:nvCxnSpPr>
          <p:cNvPr id="38" name="Straight Arrow Connector 37"/>
          <p:cNvCxnSpPr>
            <a:endCxn id="15" idx="3"/>
          </p:cNvCxnSpPr>
          <p:nvPr/>
        </p:nvCxnSpPr>
        <p:spPr>
          <a:xfrm flipH="1">
            <a:off x="4312696" y="3880854"/>
            <a:ext cx="421777" cy="1"/>
          </a:xfrm>
          <a:prstGeom prst="straightConnector1">
            <a:avLst/>
          </a:prstGeom>
          <a:noFill/>
          <a:ln w="19050" cap="flat" cmpd="sng" algn="ctr">
            <a:solidFill>
              <a:srgbClr val="7D429A"/>
            </a:solidFill>
            <a:prstDash val="solid"/>
            <a:tailEnd type="arrow"/>
          </a:ln>
          <a:effectLst>
            <a:outerShdw blurRad="40000" dist="20000" dir="5400000" rotWithShape="0">
              <a:srgbClr val="000000">
                <a:alpha val="38000"/>
              </a:srgbClr>
            </a:outerShdw>
          </a:effectLst>
        </p:spPr>
      </p:cxnSp>
      <p:cxnSp>
        <p:nvCxnSpPr>
          <p:cNvPr id="39" name="Straight Arrow Connector 38"/>
          <p:cNvCxnSpPr>
            <a:endCxn id="16" idx="3"/>
          </p:cNvCxnSpPr>
          <p:nvPr/>
        </p:nvCxnSpPr>
        <p:spPr>
          <a:xfrm flipH="1">
            <a:off x="4336853" y="4261253"/>
            <a:ext cx="397620" cy="0"/>
          </a:xfrm>
          <a:prstGeom prst="straightConnector1">
            <a:avLst/>
          </a:prstGeom>
          <a:noFill/>
          <a:ln w="19050" cap="flat" cmpd="sng" algn="ctr">
            <a:solidFill>
              <a:srgbClr val="7D429A"/>
            </a:solidFill>
            <a:prstDash val="solid"/>
            <a:tailEnd type="arrow"/>
          </a:ln>
          <a:effectLst>
            <a:outerShdw blurRad="40000" dist="20000" dir="5400000" rotWithShape="0">
              <a:srgbClr val="000000">
                <a:alpha val="38000"/>
              </a:srgbClr>
            </a:outerShdw>
          </a:effectLst>
        </p:spPr>
      </p:cxnSp>
      <p:cxnSp>
        <p:nvCxnSpPr>
          <p:cNvPr id="40" name="Straight Arrow Connector 39"/>
          <p:cNvCxnSpPr>
            <a:endCxn id="17" idx="3"/>
          </p:cNvCxnSpPr>
          <p:nvPr/>
        </p:nvCxnSpPr>
        <p:spPr>
          <a:xfrm flipH="1">
            <a:off x="4346023" y="4555210"/>
            <a:ext cx="388451" cy="0"/>
          </a:xfrm>
          <a:prstGeom prst="straightConnector1">
            <a:avLst/>
          </a:prstGeom>
          <a:noFill/>
          <a:ln w="19050" cap="flat" cmpd="sng" algn="ctr">
            <a:solidFill>
              <a:srgbClr val="7D429A"/>
            </a:solidFill>
            <a:prstDash val="solid"/>
            <a:tailEnd type="arrow"/>
          </a:ln>
          <a:effectLst>
            <a:outerShdw blurRad="40000" dist="20000" dir="5400000" rotWithShape="0">
              <a:srgbClr val="000000">
                <a:alpha val="38000"/>
              </a:srgbClr>
            </a:outerShdw>
          </a:effectLst>
        </p:spPr>
      </p:cxnSp>
      <p:sp>
        <p:nvSpPr>
          <p:cNvPr id="41" name="TextBox 40"/>
          <p:cNvSpPr txBox="1"/>
          <p:nvPr/>
        </p:nvSpPr>
        <p:spPr>
          <a:xfrm>
            <a:off x="5711216" y="1786049"/>
            <a:ext cx="1056700" cy="461665"/>
          </a:xfrm>
          <a:prstGeom prst="rect">
            <a:avLst/>
          </a:prstGeom>
          <a:noFill/>
        </p:spPr>
        <p:txBody>
          <a:bodyPr wrap="none" rtlCol="0">
            <a:spAutoFit/>
          </a:bodyPr>
          <a:lstStyle/>
          <a:p>
            <a:pPr defTabSz="914400" fontAlgn="auto">
              <a:spcBef>
                <a:spcPts val="0"/>
              </a:spcBef>
              <a:spcAft>
                <a:spcPts val="0"/>
              </a:spcAft>
              <a:defRPr/>
            </a:pPr>
            <a:r>
              <a:rPr lang="en-US" sz="800" kern="0" dirty="0" smtClean="0">
                <a:solidFill>
                  <a:srgbClr val="595959"/>
                </a:solidFill>
                <a:latin typeface="Arial"/>
                <a:ea typeface="+mn-ea"/>
              </a:rPr>
              <a:t>Multicast (+ IGMP)</a:t>
            </a:r>
          </a:p>
          <a:p>
            <a:pPr defTabSz="914400" fontAlgn="auto">
              <a:spcBef>
                <a:spcPts val="0"/>
              </a:spcBef>
              <a:spcAft>
                <a:spcPts val="0"/>
              </a:spcAft>
              <a:defRPr/>
            </a:pPr>
            <a:r>
              <a:rPr lang="en-US" sz="800" kern="0" dirty="0" smtClean="0">
                <a:solidFill>
                  <a:srgbClr val="595959"/>
                </a:solidFill>
                <a:latin typeface="Arial"/>
                <a:ea typeface="+mn-ea"/>
              </a:rPr>
              <a:t>Unicast</a:t>
            </a:r>
          </a:p>
          <a:p>
            <a:pPr defTabSz="914400" fontAlgn="auto">
              <a:spcBef>
                <a:spcPts val="0"/>
              </a:spcBef>
              <a:spcAft>
                <a:spcPts val="0"/>
              </a:spcAft>
              <a:defRPr/>
            </a:pPr>
            <a:r>
              <a:rPr lang="en-US" sz="800" kern="0" dirty="0" smtClean="0">
                <a:solidFill>
                  <a:srgbClr val="595959"/>
                </a:solidFill>
                <a:latin typeface="Arial"/>
                <a:ea typeface="+mn-ea"/>
              </a:rPr>
              <a:t>PTP (2059 ; Slave)</a:t>
            </a:r>
          </a:p>
        </p:txBody>
      </p:sp>
      <p:sp>
        <p:nvSpPr>
          <p:cNvPr id="42" name="TextBox 41"/>
          <p:cNvSpPr txBox="1"/>
          <p:nvPr/>
        </p:nvSpPr>
        <p:spPr>
          <a:xfrm>
            <a:off x="5709295" y="3607155"/>
            <a:ext cx="2155508" cy="584775"/>
          </a:xfrm>
          <a:prstGeom prst="rect">
            <a:avLst/>
          </a:prstGeom>
          <a:noFill/>
        </p:spPr>
        <p:txBody>
          <a:bodyPr wrap="square" rtlCol="0">
            <a:spAutoFit/>
          </a:bodyPr>
          <a:lstStyle/>
          <a:p>
            <a:pPr defTabSz="914400" fontAlgn="auto">
              <a:spcBef>
                <a:spcPts val="0"/>
              </a:spcBef>
              <a:spcAft>
                <a:spcPts val="0"/>
              </a:spcAft>
              <a:defRPr/>
            </a:pPr>
            <a:r>
              <a:rPr lang="en-US" sz="800" kern="0" dirty="0" smtClean="0">
                <a:solidFill>
                  <a:srgbClr val="595959"/>
                </a:solidFill>
                <a:latin typeface="Arial"/>
                <a:ea typeface="+mn-ea"/>
              </a:rPr>
              <a:t>Multicast (+ IGMP) </a:t>
            </a:r>
          </a:p>
          <a:p>
            <a:pPr defTabSz="914400" fontAlgn="auto">
              <a:spcBef>
                <a:spcPts val="0"/>
              </a:spcBef>
              <a:spcAft>
                <a:spcPts val="0"/>
              </a:spcAft>
              <a:defRPr/>
            </a:pPr>
            <a:r>
              <a:rPr lang="en-US" sz="800" kern="0" dirty="0" smtClean="0">
                <a:solidFill>
                  <a:srgbClr val="595959"/>
                </a:solidFill>
                <a:latin typeface="Arial"/>
                <a:ea typeface="+mn-ea"/>
              </a:rPr>
              <a:t>Unicast</a:t>
            </a:r>
          </a:p>
          <a:p>
            <a:pPr defTabSz="914400" fontAlgn="auto">
              <a:spcBef>
                <a:spcPts val="0"/>
              </a:spcBef>
              <a:spcAft>
                <a:spcPts val="0"/>
              </a:spcAft>
              <a:defRPr/>
            </a:pPr>
            <a:r>
              <a:rPr lang="en-US" sz="800" kern="0" dirty="0" smtClean="0">
                <a:solidFill>
                  <a:srgbClr val="595959"/>
                </a:solidFill>
                <a:latin typeface="Arial"/>
                <a:ea typeface="+mn-ea"/>
              </a:rPr>
              <a:t>PTP (2059 ; Slave)</a:t>
            </a:r>
          </a:p>
          <a:p>
            <a:pPr defTabSz="914400" fontAlgn="auto">
              <a:spcBef>
                <a:spcPts val="0"/>
              </a:spcBef>
              <a:spcAft>
                <a:spcPts val="0"/>
              </a:spcAft>
              <a:defRPr/>
            </a:pPr>
            <a:endParaRPr lang="en-US" sz="800" kern="0" dirty="0" smtClean="0">
              <a:solidFill>
                <a:srgbClr val="595959"/>
              </a:solidFill>
              <a:latin typeface="Arial"/>
              <a:ea typeface="+mn-ea"/>
            </a:endParaRPr>
          </a:p>
        </p:txBody>
      </p:sp>
      <p:sp>
        <p:nvSpPr>
          <p:cNvPr id="43" name="Rounded Rectangle 42"/>
          <p:cNvSpPr/>
          <p:nvPr/>
        </p:nvSpPr>
        <p:spPr>
          <a:xfrm>
            <a:off x="3622504" y="2682186"/>
            <a:ext cx="697136" cy="252028"/>
          </a:xfrm>
          <a:prstGeom prst="roundRect">
            <a:avLst/>
          </a:prstGeom>
          <a:gradFill rotWithShape="1">
            <a:gsLst>
              <a:gs pos="0">
                <a:srgbClr val="FB7E1C">
                  <a:tint val="100000"/>
                  <a:shade val="100000"/>
                  <a:satMod val="130000"/>
                </a:srgbClr>
              </a:gs>
              <a:gs pos="100000">
                <a:srgbClr val="FB7E1C">
                  <a:tint val="50000"/>
                  <a:shade val="100000"/>
                  <a:satMod val="350000"/>
                </a:srgbClr>
              </a:gs>
            </a:gsLst>
            <a:lin ang="16200000" scaled="0"/>
          </a:gradFill>
          <a:ln w="9525" cap="flat" cmpd="sng" algn="ctr">
            <a:solidFill>
              <a:srgbClr val="FB7E1C">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r>
              <a:rPr lang="en-US" sz="800" b="1" kern="0" dirty="0" smtClean="0">
                <a:latin typeface="Arial"/>
                <a:ea typeface="+mn-ea"/>
              </a:rPr>
              <a:t>Audio /    I-</a:t>
            </a:r>
            <a:r>
              <a:rPr lang="en-US" sz="800" b="1" kern="0" dirty="0" err="1" smtClean="0">
                <a:latin typeface="Arial"/>
                <a:ea typeface="+mn-ea"/>
              </a:rPr>
              <a:t>comm</a:t>
            </a:r>
            <a:endParaRPr lang="en-US" sz="800" b="1" kern="0" dirty="0" smtClean="0">
              <a:latin typeface="Arial"/>
              <a:ea typeface="+mn-ea"/>
            </a:endParaRPr>
          </a:p>
        </p:txBody>
      </p:sp>
      <p:cxnSp>
        <p:nvCxnSpPr>
          <p:cNvPr id="44" name="Straight Arrow Connector 43"/>
          <p:cNvCxnSpPr/>
          <p:nvPr/>
        </p:nvCxnSpPr>
        <p:spPr>
          <a:xfrm flipH="1">
            <a:off x="3095156" y="2754194"/>
            <a:ext cx="529161" cy="0"/>
          </a:xfrm>
          <a:prstGeom prst="straightConnector1">
            <a:avLst/>
          </a:prstGeom>
          <a:noFill/>
          <a:ln w="19050" cap="flat" cmpd="sng" algn="ctr">
            <a:solidFill>
              <a:srgbClr val="FF813B"/>
            </a:solidFill>
            <a:prstDash val="solid"/>
            <a:headEnd type="arrow" w="med" len="med"/>
            <a:tailEnd type="none" w="med" len="med"/>
          </a:ln>
          <a:effectLst>
            <a:outerShdw blurRad="40000" dist="20000" dir="5400000" rotWithShape="0">
              <a:srgbClr val="000000">
                <a:alpha val="38000"/>
              </a:srgbClr>
            </a:outerShdw>
          </a:effectLst>
        </p:spPr>
      </p:cxnSp>
      <p:sp>
        <p:nvSpPr>
          <p:cNvPr id="45" name="TextBox 44"/>
          <p:cNvSpPr txBox="1"/>
          <p:nvPr/>
        </p:nvSpPr>
        <p:spPr>
          <a:xfrm>
            <a:off x="1417009" y="2610178"/>
            <a:ext cx="1680268"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Audio (1+2+3+4 ; 2110-30 ; L24)</a:t>
            </a:r>
          </a:p>
        </p:txBody>
      </p:sp>
      <p:cxnSp>
        <p:nvCxnSpPr>
          <p:cNvPr id="46" name="Straight Arrow Connector 45"/>
          <p:cNvCxnSpPr/>
          <p:nvPr/>
        </p:nvCxnSpPr>
        <p:spPr>
          <a:xfrm flipH="1">
            <a:off x="3099459" y="2862206"/>
            <a:ext cx="529161" cy="0"/>
          </a:xfrm>
          <a:prstGeom prst="straightConnector1">
            <a:avLst/>
          </a:prstGeom>
          <a:noFill/>
          <a:ln w="19050" cap="flat" cmpd="sng" algn="ctr">
            <a:solidFill>
              <a:srgbClr val="FF813B"/>
            </a:solidFill>
            <a:prstDash val="solid"/>
            <a:headEnd type="arrow" w="med" len="med"/>
            <a:tailEnd type="none" w="med" len="med"/>
          </a:ln>
          <a:effectLst>
            <a:outerShdw blurRad="40000" dist="20000" dir="5400000" rotWithShape="0">
              <a:srgbClr val="000000">
                <a:alpha val="38000"/>
              </a:srgbClr>
            </a:outerShdw>
          </a:effectLst>
        </p:spPr>
      </p:cxnSp>
      <p:sp>
        <p:nvSpPr>
          <p:cNvPr id="47" name="TextBox 46"/>
          <p:cNvSpPr txBox="1"/>
          <p:nvPr/>
        </p:nvSpPr>
        <p:spPr>
          <a:xfrm>
            <a:off x="1318721" y="2781895"/>
            <a:ext cx="1782859"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I-Com (prod + eng ; 2110-30 ; L24)</a:t>
            </a:r>
          </a:p>
        </p:txBody>
      </p:sp>
      <p:cxnSp>
        <p:nvCxnSpPr>
          <p:cNvPr id="48" name="Straight Arrow Connector 47"/>
          <p:cNvCxnSpPr/>
          <p:nvPr/>
        </p:nvCxnSpPr>
        <p:spPr>
          <a:xfrm flipH="1">
            <a:off x="3103246" y="3435846"/>
            <a:ext cx="529161" cy="0"/>
          </a:xfrm>
          <a:prstGeom prst="straightConnector1">
            <a:avLst/>
          </a:prstGeom>
          <a:noFill/>
          <a:ln w="19050" cap="flat" cmpd="sng" algn="ctr">
            <a:solidFill>
              <a:srgbClr val="FF813B"/>
            </a:solidFill>
            <a:prstDash val="solid"/>
            <a:headEnd type="none" w="med" len="med"/>
            <a:tailEnd type="arrow" w="med" len="med"/>
          </a:ln>
          <a:effectLst>
            <a:outerShdw blurRad="40000" dist="20000" dir="5400000" rotWithShape="0">
              <a:srgbClr val="000000">
                <a:alpha val="38000"/>
              </a:srgbClr>
            </a:outerShdw>
          </a:effectLst>
        </p:spPr>
      </p:cxnSp>
      <p:sp>
        <p:nvSpPr>
          <p:cNvPr id="49" name="TextBox 48"/>
          <p:cNvSpPr txBox="1"/>
          <p:nvPr/>
        </p:nvSpPr>
        <p:spPr>
          <a:xfrm>
            <a:off x="444061" y="3501975"/>
            <a:ext cx="2661306"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I-Com (prog + prod + eng (+2</a:t>
            </a:r>
            <a:r>
              <a:rPr lang="en-US" sz="800" kern="0" baseline="30000" dirty="0" smtClean="0">
                <a:solidFill>
                  <a:srgbClr val="595959"/>
                </a:solidFill>
                <a:latin typeface="Arial"/>
                <a:ea typeface="+mn-ea"/>
              </a:rPr>
              <a:t>nd</a:t>
            </a:r>
            <a:r>
              <a:rPr lang="en-US" sz="800" kern="0" dirty="0" smtClean="0">
                <a:solidFill>
                  <a:srgbClr val="595959"/>
                </a:solidFill>
                <a:latin typeface="Arial"/>
                <a:ea typeface="+mn-ea"/>
              </a:rPr>
              <a:t> </a:t>
            </a:r>
            <a:r>
              <a:rPr lang="en-US" sz="800" kern="0" dirty="0" err="1" smtClean="0">
                <a:solidFill>
                  <a:srgbClr val="595959"/>
                </a:solidFill>
                <a:latin typeface="Arial"/>
                <a:ea typeface="+mn-ea"/>
              </a:rPr>
              <a:t>prog</a:t>
            </a:r>
            <a:r>
              <a:rPr lang="en-US" sz="800" kern="0" dirty="0" smtClean="0">
                <a:solidFill>
                  <a:srgbClr val="595959"/>
                </a:solidFill>
                <a:latin typeface="Arial"/>
                <a:ea typeface="+mn-ea"/>
              </a:rPr>
              <a:t>) ; 2110-30 ; L24) </a:t>
            </a:r>
          </a:p>
        </p:txBody>
      </p:sp>
      <p:cxnSp>
        <p:nvCxnSpPr>
          <p:cNvPr id="50" name="Straight Arrow Connector 49"/>
          <p:cNvCxnSpPr/>
          <p:nvPr/>
        </p:nvCxnSpPr>
        <p:spPr>
          <a:xfrm flipH="1" flipV="1">
            <a:off x="4325756" y="3435846"/>
            <a:ext cx="426406" cy="8303"/>
          </a:xfrm>
          <a:prstGeom prst="straightConnector1">
            <a:avLst/>
          </a:prstGeom>
          <a:noFill/>
          <a:ln w="19050" cap="flat" cmpd="sng" algn="ctr">
            <a:solidFill>
              <a:srgbClr val="FF813B"/>
            </a:solidFill>
            <a:prstDash val="solid"/>
            <a:headEnd type="none" w="med" len="med"/>
            <a:tailEnd type="arrow" w="med" len="med"/>
          </a:ln>
          <a:effectLst>
            <a:outerShdw blurRad="40000" dist="20000" dir="5400000" rotWithShape="0">
              <a:srgbClr val="000000">
                <a:alpha val="38000"/>
              </a:srgbClr>
            </a:outerShdw>
          </a:effectLst>
        </p:spPr>
      </p:cxnSp>
      <p:sp>
        <p:nvSpPr>
          <p:cNvPr id="51" name="Rounded Rectangle 50"/>
          <p:cNvSpPr/>
          <p:nvPr/>
        </p:nvSpPr>
        <p:spPr>
          <a:xfrm>
            <a:off x="3611423" y="2071882"/>
            <a:ext cx="704479" cy="558104"/>
          </a:xfrm>
          <a:prstGeom prst="roundRect">
            <a:avLst/>
          </a:prstGeom>
          <a:gradFill rotWithShape="1">
            <a:gsLst>
              <a:gs pos="0">
                <a:srgbClr val="7D429A">
                  <a:tint val="100000"/>
                  <a:shade val="100000"/>
                  <a:satMod val="130000"/>
                </a:srgbClr>
              </a:gs>
              <a:gs pos="100000">
                <a:srgbClr val="7D429A">
                  <a:tint val="50000"/>
                  <a:shade val="100000"/>
                  <a:satMod val="350000"/>
                </a:srgbClr>
              </a:gs>
            </a:gsLst>
            <a:lin ang="16200000" scaled="0"/>
          </a:gradFill>
          <a:ln w="9525" cap="flat" cmpd="sng" algn="ctr">
            <a:solidFill>
              <a:srgbClr val="7D429A">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r>
              <a:rPr lang="en-US" sz="800" b="1" kern="0" smtClean="0">
                <a:solidFill>
                  <a:srgbClr val="FFFFFF"/>
                </a:solidFill>
                <a:latin typeface="Arial"/>
                <a:ea typeface="+mn-ea"/>
              </a:rPr>
              <a:t>Main 3G</a:t>
            </a:r>
          </a:p>
          <a:p>
            <a:pPr algn="ctr" defTabSz="914400" fontAlgn="auto">
              <a:spcBef>
                <a:spcPts val="0"/>
              </a:spcBef>
              <a:spcAft>
                <a:spcPts val="0"/>
              </a:spcAft>
              <a:defRPr/>
            </a:pPr>
            <a:r>
              <a:rPr lang="en-US" sz="800" b="1" kern="0" smtClean="0">
                <a:solidFill>
                  <a:srgbClr val="FFFFFF"/>
                </a:solidFill>
                <a:latin typeface="Arial"/>
                <a:ea typeface="+mn-ea"/>
              </a:rPr>
              <a:t>2022-6</a:t>
            </a:r>
          </a:p>
        </p:txBody>
      </p:sp>
      <p:cxnSp>
        <p:nvCxnSpPr>
          <p:cNvPr id="52" name="Straight Arrow Connector 51"/>
          <p:cNvCxnSpPr/>
          <p:nvPr/>
        </p:nvCxnSpPr>
        <p:spPr>
          <a:xfrm flipH="1">
            <a:off x="3082315" y="2205460"/>
            <a:ext cx="529161" cy="0"/>
          </a:xfrm>
          <a:prstGeom prst="straightConnector1">
            <a:avLst/>
          </a:prstGeom>
          <a:noFill/>
          <a:ln w="19050" cap="flat" cmpd="sng" algn="ctr">
            <a:solidFill>
              <a:srgbClr val="7D429A"/>
            </a:solidFill>
            <a:prstDash val="solid"/>
            <a:headEnd type="arrow" w="med" len="med"/>
            <a:tailEnd type="none" w="med" len="med"/>
          </a:ln>
          <a:effectLst>
            <a:outerShdw blurRad="40000" dist="20000" dir="5400000" rotWithShape="0">
              <a:srgbClr val="000000">
                <a:alpha val="38000"/>
              </a:srgbClr>
            </a:outerShdw>
          </a:effectLst>
        </p:spPr>
      </p:cxnSp>
      <p:sp>
        <p:nvSpPr>
          <p:cNvPr id="53" name="TextBox 52"/>
          <p:cNvSpPr txBox="1"/>
          <p:nvPr/>
        </p:nvSpPr>
        <p:spPr>
          <a:xfrm>
            <a:off x="2216891" y="2097738"/>
            <a:ext cx="867545" cy="215444"/>
          </a:xfrm>
          <a:prstGeom prst="rect">
            <a:avLst/>
          </a:prstGeom>
          <a:noFill/>
        </p:spPr>
        <p:txBody>
          <a:bodyPr wrap="none" rtlCol="0">
            <a:spAutoFit/>
          </a:bodyPr>
          <a:lstStyle/>
          <a:p>
            <a:pPr algn="r" defTabSz="914400" fontAlgn="auto">
              <a:spcBef>
                <a:spcPts val="0"/>
              </a:spcBef>
              <a:spcAft>
                <a:spcPts val="0"/>
              </a:spcAft>
              <a:defRPr/>
            </a:pPr>
            <a:r>
              <a:rPr lang="en-US" sz="800" kern="0" smtClean="0">
                <a:solidFill>
                  <a:srgbClr val="595959"/>
                </a:solidFill>
                <a:latin typeface="Arial"/>
                <a:ea typeface="+mn-ea"/>
              </a:rPr>
              <a:t>4K main in 3G</a:t>
            </a:r>
          </a:p>
        </p:txBody>
      </p:sp>
      <p:cxnSp>
        <p:nvCxnSpPr>
          <p:cNvPr id="54" name="Straight Arrow Connector 53"/>
          <p:cNvCxnSpPr/>
          <p:nvPr/>
        </p:nvCxnSpPr>
        <p:spPr>
          <a:xfrm flipH="1">
            <a:off x="3080179" y="2357860"/>
            <a:ext cx="529161" cy="0"/>
          </a:xfrm>
          <a:prstGeom prst="straightConnector1">
            <a:avLst/>
          </a:prstGeom>
          <a:noFill/>
          <a:ln w="19050" cap="flat" cmpd="sng" algn="ctr">
            <a:solidFill>
              <a:srgbClr val="7D429A"/>
            </a:solidFill>
            <a:prstDash val="solid"/>
            <a:headEnd type="arrow" w="med" len="med"/>
            <a:tailEnd type="none" w="med" len="med"/>
          </a:ln>
          <a:effectLst>
            <a:outerShdw blurRad="40000" dist="20000" dir="5400000" rotWithShape="0">
              <a:srgbClr val="000000">
                <a:alpha val="38000"/>
              </a:srgbClr>
            </a:outerShdw>
          </a:effectLst>
        </p:spPr>
      </p:cxnSp>
      <p:sp>
        <p:nvSpPr>
          <p:cNvPr id="55" name="TextBox 54"/>
          <p:cNvSpPr txBox="1"/>
          <p:nvPr/>
        </p:nvSpPr>
        <p:spPr>
          <a:xfrm>
            <a:off x="1610422" y="2250138"/>
            <a:ext cx="1471878" cy="215444"/>
          </a:xfrm>
          <a:prstGeom prst="rect">
            <a:avLst/>
          </a:prstGeom>
          <a:noFill/>
        </p:spPr>
        <p:txBody>
          <a:bodyPr wrap="none" rtlCol="0">
            <a:spAutoFit/>
          </a:bodyPr>
          <a:lstStyle/>
          <a:p>
            <a:pPr algn="r" defTabSz="914400" fontAlgn="auto">
              <a:spcBef>
                <a:spcPts val="0"/>
              </a:spcBef>
              <a:spcAft>
                <a:spcPts val="0"/>
              </a:spcAft>
              <a:defRPr/>
            </a:pPr>
            <a:r>
              <a:rPr lang="en-US" sz="800" kern="0" smtClean="0">
                <a:solidFill>
                  <a:srgbClr val="595959"/>
                </a:solidFill>
                <a:latin typeface="Arial"/>
                <a:ea typeface="+mn-ea"/>
              </a:rPr>
              <a:t>Audio (1+2+3+4) embedded</a:t>
            </a:r>
          </a:p>
        </p:txBody>
      </p:sp>
      <p:cxnSp>
        <p:nvCxnSpPr>
          <p:cNvPr id="56" name="Straight Arrow Connector 55"/>
          <p:cNvCxnSpPr/>
          <p:nvPr/>
        </p:nvCxnSpPr>
        <p:spPr>
          <a:xfrm flipH="1">
            <a:off x="3084482" y="2529577"/>
            <a:ext cx="529161" cy="0"/>
          </a:xfrm>
          <a:prstGeom prst="straightConnector1">
            <a:avLst/>
          </a:prstGeom>
          <a:noFill/>
          <a:ln w="19050" cap="flat" cmpd="sng" algn="ctr">
            <a:solidFill>
              <a:srgbClr val="7D429A"/>
            </a:solidFill>
            <a:prstDash val="solid"/>
            <a:headEnd type="arrow" w="med" len="med"/>
            <a:tailEnd type="none" w="med" len="med"/>
          </a:ln>
          <a:effectLst>
            <a:outerShdw blurRad="40000" dist="20000" dir="5400000" rotWithShape="0">
              <a:srgbClr val="000000">
                <a:alpha val="38000"/>
              </a:srgbClr>
            </a:outerShdw>
          </a:effectLst>
        </p:spPr>
      </p:cxnSp>
      <p:sp>
        <p:nvSpPr>
          <p:cNvPr id="57" name="TextBox 56"/>
          <p:cNvSpPr txBox="1"/>
          <p:nvPr/>
        </p:nvSpPr>
        <p:spPr>
          <a:xfrm>
            <a:off x="1512134" y="2421855"/>
            <a:ext cx="1574469"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I-Com (prod + eng) embedded</a:t>
            </a:r>
          </a:p>
        </p:txBody>
      </p:sp>
      <p:grpSp>
        <p:nvGrpSpPr>
          <p:cNvPr id="58" name="Group 106"/>
          <p:cNvGrpSpPr/>
          <p:nvPr/>
        </p:nvGrpSpPr>
        <p:grpSpPr>
          <a:xfrm>
            <a:off x="4319972" y="2250138"/>
            <a:ext cx="424772" cy="107722"/>
            <a:chOff x="4255240" y="2148585"/>
            <a:chExt cx="424772" cy="107722"/>
          </a:xfrm>
        </p:grpSpPr>
        <p:cxnSp>
          <p:nvCxnSpPr>
            <p:cNvPr id="59" name="Straight Arrow Connector 58"/>
            <p:cNvCxnSpPr/>
            <p:nvPr/>
          </p:nvCxnSpPr>
          <p:spPr>
            <a:xfrm>
              <a:off x="4478549" y="2247714"/>
              <a:ext cx="201463" cy="0"/>
            </a:xfrm>
            <a:prstGeom prst="straightConnector1">
              <a:avLst/>
            </a:prstGeom>
            <a:noFill/>
            <a:ln w="19050" cap="flat" cmpd="sng" algn="ctr">
              <a:solidFill>
                <a:srgbClr val="7D429A"/>
              </a:solidFill>
              <a:prstDash val="solid"/>
              <a:tailEnd type="arrow"/>
            </a:ln>
            <a:effectLst>
              <a:outerShdw blurRad="40000" dist="20000" dir="5400000" rotWithShape="0">
                <a:srgbClr val="000000">
                  <a:alpha val="38000"/>
                </a:srgbClr>
              </a:outerShdw>
            </a:effectLst>
          </p:spPr>
        </p:cxnSp>
        <p:cxnSp>
          <p:nvCxnSpPr>
            <p:cNvPr id="60" name="Straight Arrow Connector 59"/>
            <p:cNvCxnSpPr/>
            <p:nvPr/>
          </p:nvCxnSpPr>
          <p:spPr>
            <a:xfrm>
              <a:off x="4482754" y="2175706"/>
              <a:ext cx="0" cy="73675"/>
            </a:xfrm>
            <a:prstGeom prst="straightConnector1">
              <a:avLst/>
            </a:prstGeom>
            <a:noFill/>
            <a:ln w="19050" cap="flat" cmpd="sng" algn="ctr">
              <a:solidFill>
                <a:srgbClr val="7D429A"/>
              </a:solidFill>
              <a:prstDash val="solid"/>
              <a:tailEnd type="none"/>
            </a:ln>
            <a:effectLst>
              <a:outerShdw blurRad="40000" dist="20000" dir="5400000" rotWithShape="0">
                <a:srgbClr val="000000">
                  <a:alpha val="38000"/>
                </a:srgbClr>
              </a:outerShdw>
            </a:effectLst>
          </p:spPr>
        </p:cxnSp>
        <p:cxnSp>
          <p:nvCxnSpPr>
            <p:cNvPr id="61" name="Straight Arrow Connector 60"/>
            <p:cNvCxnSpPr/>
            <p:nvPr/>
          </p:nvCxnSpPr>
          <p:spPr>
            <a:xfrm flipH="1">
              <a:off x="4355976" y="2148585"/>
              <a:ext cx="108012" cy="107722"/>
            </a:xfrm>
            <a:prstGeom prst="straightConnector1">
              <a:avLst/>
            </a:prstGeom>
            <a:noFill/>
            <a:ln w="19050" cap="flat" cmpd="sng" algn="ctr">
              <a:solidFill>
                <a:srgbClr val="7D429A"/>
              </a:solidFill>
              <a:prstDash val="solid"/>
              <a:tailEnd type="none"/>
            </a:ln>
            <a:effectLst>
              <a:outerShdw blurRad="40000" dist="20000" dir="5400000" rotWithShape="0">
                <a:srgbClr val="000000">
                  <a:alpha val="38000"/>
                </a:srgbClr>
              </a:outerShdw>
            </a:effectLst>
          </p:spPr>
        </p:cxnSp>
        <p:cxnSp>
          <p:nvCxnSpPr>
            <p:cNvPr id="62" name="Straight Arrow Connector 61"/>
            <p:cNvCxnSpPr/>
            <p:nvPr/>
          </p:nvCxnSpPr>
          <p:spPr>
            <a:xfrm>
              <a:off x="4255240" y="2254173"/>
              <a:ext cx="104806" cy="1"/>
            </a:xfrm>
            <a:prstGeom prst="straightConnector1">
              <a:avLst/>
            </a:prstGeom>
            <a:noFill/>
            <a:ln w="19050" cap="flat" cmpd="sng" algn="ctr">
              <a:solidFill>
                <a:srgbClr val="7D429A"/>
              </a:solidFill>
              <a:prstDash val="solid"/>
              <a:tailEnd type="none"/>
            </a:ln>
            <a:effectLst>
              <a:outerShdw blurRad="40000" dist="20000" dir="5400000" rotWithShape="0">
                <a:srgbClr val="000000">
                  <a:alpha val="38000"/>
                </a:srgbClr>
              </a:outerShdw>
            </a:effectLst>
          </p:spPr>
        </p:cxnSp>
      </p:grpSp>
      <p:grpSp>
        <p:nvGrpSpPr>
          <p:cNvPr id="63" name="Group 111"/>
          <p:cNvGrpSpPr/>
          <p:nvPr/>
        </p:nvGrpSpPr>
        <p:grpSpPr>
          <a:xfrm>
            <a:off x="4321242" y="1620497"/>
            <a:ext cx="428842" cy="107722"/>
            <a:chOff x="4251170" y="2148585"/>
            <a:chExt cx="428842" cy="107722"/>
          </a:xfrm>
        </p:grpSpPr>
        <p:cxnSp>
          <p:nvCxnSpPr>
            <p:cNvPr id="64" name="Straight Arrow Connector 63"/>
            <p:cNvCxnSpPr/>
            <p:nvPr/>
          </p:nvCxnSpPr>
          <p:spPr>
            <a:xfrm>
              <a:off x="4478549" y="2247714"/>
              <a:ext cx="201463" cy="0"/>
            </a:xfrm>
            <a:prstGeom prst="straightConnector1">
              <a:avLst/>
            </a:prstGeom>
            <a:noFill/>
            <a:ln w="19050" cap="flat" cmpd="sng" algn="ctr">
              <a:solidFill>
                <a:srgbClr val="7D429A"/>
              </a:solidFill>
              <a:prstDash val="solid"/>
              <a:tailEnd type="arrow"/>
            </a:ln>
            <a:effectLst>
              <a:outerShdw blurRad="40000" dist="20000" dir="5400000" rotWithShape="0">
                <a:srgbClr val="000000">
                  <a:alpha val="38000"/>
                </a:srgbClr>
              </a:outerShdw>
            </a:effectLst>
          </p:spPr>
        </p:cxnSp>
        <p:cxnSp>
          <p:nvCxnSpPr>
            <p:cNvPr id="65" name="Straight Arrow Connector 64"/>
            <p:cNvCxnSpPr/>
            <p:nvPr/>
          </p:nvCxnSpPr>
          <p:spPr>
            <a:xfrm>
              <a:off x="4482754" y="2175706"/>
              <a:ext cx="0" cy="73675"/>
            </a:xfrm>
            <a:prstGeom prst="straightConnector1">
              <a:avLst/>
            </a:prstGeom>
            <a:noFill/>
            <a:ln w="19050" cap="flat" cmpd="sng" algn="ctr">
              <a:solidFill>
                <a:srgbClr val="7D429A"/>
              </a:solidFill>
              <a:prstDash val="solid"/>
              <a:tailEnd type="none"/>
            </a:ln>
            <a:effectLst>
              <a:outerShdw blurRad="40000" dist="20000" dir="5400000" rotWithShape="0">
                <a:srgbClr val="000000">
                  <a:alpha val="38000"/>
                </a:srgbClr>
              </a:outerShdw>
            </a:effectLst>
          </p:spPr>
        </p:cxnSp>
        <p:cxnSp>
          <p:nvCxnSpPr>
            <p:cNvPr id="66" name="Straight Arrow Connector 65"/>
            <p:cNvCxnSpPr/>
            <p:nvPr/>
          </p:nvCxnSpPr>
          <p:spPr>
            <a:xfrm flipH="1">
              <a:off x="4355976" y="2148585"/>
              <a:ext cx="108012" cy="107722"/>
            </a:xfrm>
            <a:prstGeom prst="straightConnector1">
              <a:avLst/>
            </a:prstGeom>
            <a:noFill/>
            <a:ln w="19050" cap="flat" cmpd="sng" algn="ctr">
              <a:solidFill>
                <a:srgbClr val="7D429A"/>
              </a:solidFill>
              <a:prstDash val="solid"/>
              <a:tailEnd type="none"/>
            </a:ln>
            <a:effectLst>
              <a:outerShdw blurRad="40000" dist="20000" dir="5400000" rotWithShape="0">
                <a:srgbClr val="000000">
                  <a:alpha val="38000"/>
                </a:srgbClr>
              </a:outerShdw>
            </a:effectLst>
          </p:spPr>
        </p:cxnSp>
        <p:cxnSp>
          <p:nvCxnSpPr>
            <p:cNvPr id="67" name="Straight Arrow Connector 66"/>
            <p:cNvCxnSpPr/>
            <p:nvPr/>
          </p:nvCxnSpPr>
          <p:spPr>
            <a:xfrm>
              <a:off x="4251170" y="2249381"/>
              <a:ext cx="104806" cy="1"/>
            </a:xfrm>
            <a:prstGeom prst="straightConnector1">
              <a:avLst/>
            </a:prstGeom>
            <a:noFill/>
            <a:ln w="19050" cap="flat" cmpd="sng" algn="ctr">
              <a:solidFill>
                <a:srgbClr val="7D429A"/>
              </a:solidFill>
              <a:prstDash val="solid"/>
              <a:tailEnd type="none"/>
            </a:ln>
            <a:effectLst>
              <a:outerShdw blurRad="40000" dist="20000" dir="5400000" rotWithShape="0">
                <a:srgbClr val="000000">
                  <a:alpha val="38000"/>
                </a:srgbClr>
              </a:outerShdw>
            </a:effectLst>
          </p:spPr>
        </p:cxnSp>
      </p:grpSp>
      <p:grpSp>
        <p:nvGrpSpPr>
          <p:cNvPr id="68" name="Group 116"/>
          <p:cNvGrpSpPr/>
          <p:nvPr/>
        </p:nvGrpSpPr>
        <p:grpSpPr>
          <a:xfrm>
            <a:off x="4309163" y="993619"/>
            <a:ext cx="428842" cy="107722"/>
            <a:chOff x="4251170" y="2148585"/>
            <a:chExt cx="428842" cy="107722"/>
          </a:xfrm>
        </p:grpSpPr>
        <p:cxnSp>
          <p:nvCxnSpPr>
            <p:cNvPr id="69" name="Straight Arrow Connector 68"/>
            <p:cNvCxnSpPr/>
            <p:nvPr/>
          </p:nvCxnSpPr>
          <p:spPr>
            <a:xfrm>
              <a:off x="4478549" y="2247714"/>
              <a:ext cx="201463" cy="0"/>
            </a:xfrm>
            <a:prstGeom prst="straightConnector1">
              <a:avLst/>
            </a:prstGeom>
            <a:noFill/>
            <a:ln w="19050" cap="flat" cmpd="sng" algn="ctr">
              <a:solidFill>
                <a:srgbClr val="7D429A"/>
              </a:solidFill>
              <a:prstDash val="solid"/>
              <a:tailEnd type="arrow"/>
            </a:ln>
            <a:effectLst>
              <a:outerShdw blurRad="40000" dist="20000" dir="5400000" rotWithShape="0">
                <a:srgbClr val="000000">
                  <a:alpha val="38000"/>
                </a:srgbClr>
              </a:outerShdw>
            </a:effectLst>
          </p:spPr>
        </p:cxnSp>
        <p:cxnSp>
          <p:nvCxnSpPr>
            <p:cNvPr id="70" name="Straight Arrow Connector 69"/>
            <p:cNvCxnSpPr/>
            <p:nvPr/>
          </p:nvCxnSpPr>
          <p:spPr>
            <a:xfrm>
              <a:off x="4482754" y="2175706"/>
              <a:ext cx="0" cy="73675"/>
            </a:xfrm>
            <a:prstGeom prst="straightConnector1">
              <a:avLst/>
            </a:prstGeom>
            <a:noFill/>
            <a:ln w="19050" cap="flat" cmpd="sng" algn="ctr">
              <a:solidFill>
                <a:srgbClr val="7D429A"/>
              </a:solidFill>
              <a:prstDash val="solid"/>
              <a:tailEnd type="none"/>
            </a:ln>
            <a:effectLst>
              <a:outerShdw blurRad="40000" dist="20000" dir="5400000" rotWithShape="0">
                <a:srgbClr val="000000">
                  <a:alpha val="38000"/>
                </a:srgbClr>
              </a:outerShdw>
            </a:effectLst>
          </p:spPr>
        </p:cxnSp>
        <p:cxnSp>
          <p:nvCxnSpPr>
            <p:cNvPr id="71" name="Straight Arrow Connector 70"/>
            <p:cNvCxnSpPr/>
            <p:nvPr/>
          </p:nvCxnSpPr>
          <p:spPr>
            <a:xfrm flipH="1">
              <a:off x="4355976" y="2148585"/>
              <a:ext cx="108012" cy="107722"/>
            </a:xfrm>
            <a:prstGeom prst="straightConnector1">
              <a:avLst/>
            </a:prstGeom>
            <a:noFill/>
            <a:ln w="19050" cap="flat" cmpd="sng" algn="ctr">
              <a:solidFill>
                <a:srgbClr val="7D429A"/>
              </a:solidFill>
              <a:prstDash val="solid"/>
              <a:tailEnd type="none"/>
            </a:ln>
            <a:effectLst>
              <a:outerShdw blurRad="40000" dist="20000" dir="5400000" rotWithShape="0">
                <a:srgbClr val="000000">
                  <a:alpha val="38000"/>
                </a:srgbClr>
              </a:outerShdw>
            </a:effectLst>
          </p:spPr>
        </p:cxnSp>
        <p:cxnSp>
          <p:nvCxnSpPr>
            <p:cNvPr id="72" name="Straight Arrow Connector 71"/>
            <p:cNvCxnSpPr/>
            <p:nvPr/>
          </p:nvCxnSpPr>
          <p:spPr>
            <a:xfrm>
              <a:off x="4251170" y="2249381"/>
              <a:ext cx="104806" cy="1"/>
            </a:xfrm>
            <a:prstGeom prst="straightConnector1">
              <a:avLst/>
            </a:prstGeom>
            <a:noFill/>
            <a:ln w="19050" cap="flat" cmpd="sng" algn="ctr">
              <a:solidFill>
                <a:srgbClr val="7D429A"/>
              </a:solidFill>
              <a:prstDash val="solid"/>
              <a:tailEnd type="none"/>
            </a:ln>
            <a:effectLst>
              <a:outerShdw blurRad="40000" dist="20000" dir="5400000" rotWithShape="0">
                <a:srgbClr val="000000">
                  <a:alpha val="38000"/>
                </a:srgbClr>
              </a:outerShdw>
            </a:effectLst>
          </p:spPr>
        </p:cxnSp>
      </p:grpSp>
      <p:cxnSp>
        <p:nvCxnSpPr>
          <p:cNvPr id="73" name="Straight Arrow Connector 72"/>
          <p:cNvCxnSpPr/>
          <p:nvPr/>
        </p:nvCxnSpPr>
        <p:spPr>
          <a:xfrm flipV="1">
            <a:off x="4456712" y="837099"/>
            <a:ext cx="1" cy="174377"/>
          </a:xfrm>
          <a:prstGeom prst="straightConnector1">
            <a:avLst/>
          </a:prstGeom>
          <a:noFill/>
          <a:ln w="12700" cap="flat" cmpd="sng" algn="ctr">
            <a:solidFill>
              <a:srgbClr val="FF0000"/>
            </a:solidFill>
            <a:prstDash val="solid"/>
            <a:headEnd type="arrow" w="med" len="med"/>
            <a:tailEnd type="none" w="med" len="med"/>
          </a:ln>
          <a:effectLst>
            <a:outerShdw blurRad="40000" dist="20000" dir="5400000" rotWithShape="0">
              <a:srgbClr val="000000">
                <a:alpha val="38000"/>
              </a:srgbClr>
            </a:outerShdw>
          </a:effectLst>
        </p:spPr>
      </p:cxnSp>
      <p:cxnSp>
        <p:nvCxnSpPr>
          <p:cNvPr id="74" name="Straight Arrow Connector 73"/>
          <p:cNvCxnSpPr/>
          <p:nvPr/>
        </p:nvCxnSpPr>
        <p:spPr>
          <a:xfrm flipV="1">
            <a:off x="4456711" y="1473241"/>
            <a:ext cx="1" cy="174377"/>
          </a:xfrm>
          <a:prstGeom prst="straightConnector1">
            <a:avLst/>
          </a:prstGeom>
          <a:noFill/>
          <a:ln w="12700" cap="flat" cmpd="sng" algn="ctr">
            <a:solidFill>
              <a:srgbClr val="FF0000"/>
            </a:solidFill>
            <a:prstDash val="solid"/>
            <a:headEnd type="arrow" w="med" len="med"/>
            <a:tailEnd type="none" w="med" len="med"/>
          </a:ln>
          <a:effectLst>
            <a:outerShdw blurRad="40000" dist="20000" dir="5400000" rotWithShape="0">
              <a:srgbClr val="000000">
                <a:alpha val="38000"/>
              </a:srgbClr>
            </a:outerShdw>
          </a:effectLst>
        </p:spPr>
      </p:cxnSp>
      <p:cxnSp>
        <p:nvCxnSpPr>
          <p:cNvPr id="75" name="Straight Arrow Connector 74"/>
          <p:cNvCxnSpPr/>
          <p:nvPr/>
        </p:nvCxnSpPr>
        <p:spPr>
          <a:xfrm flipV="1">
            <a:off x="4455853" y="2102882"/>
            <a:ext cx="1" cy="174377"/>
          </a:xfrm>
          <a:prstGeom prst="straightConnector1">
            <a:avLst/>
          </a:prstGeom>
          <a:noFill/>
          <a:ln w="12700" cap="flat" cmpd="sng" algn="ctr">
            <a:solidFill>
              <a:srgbClr val="FF0000"/>
            </a:solidFill>
            <a:prstDash val="solid"/>
            <a:headEnd type="arrow" w="med" len="med"/>
            <a:tailEnd type="none" w="med" len="med"/>
          </a:ln>
          <a:effectLst>
            <a:outerShdw blurRad="40000" dist="20000" dir="5400000" rotWithShape="0">
              <a:srgbClr val="000000">
                <a:alpha val="38000"/>
              </a:srgbClr>
            </a:outerShdw>
          </a:effectLst>
        </p:spPr>
      </p:cxnSp>
      <p:sp>
        <p:nvSpPr>
          <p:cNvPr id="76" name="TextBox 75"/>
          <p:cNvSpPr txBox="1"/>
          <p:nvPr/>
        </p:nvSpPr>
        <p:spPr>
          <a:xfrm>
            <a:off x="5833878" y="754194"/>
            <a:ext cx="2211889" cy="215444"/>
          </a:xfrm>
          <a:prstGeom prst="rect">
            <a:avLst/>
          </a:prstGeom>
          <a:noFill/>
        </p:spPr>
        <p:txBody>
          <a:bodyPr wrap="square" rtlCol="0">
            <a:spAutoFit/>
          </a:bodyPr>
          <a:lstStyle/>
          <a:p>
            <a:pPr defTabSz="914400" fontAlgn="auto">
              <a:spcBef>
                <a:spcPts val="0"/>
              </a:spcBef>
              <a:spcAft>
                <a:spcPts val="0"/>
              </a:spcAft>
              <a:defRPr/>
            </a:pPr>
            <a:r>
              <a:rPr lang="en-US" sz="800" kern="0" smtClean="0">
                <a:solidFill>
                  <a:srgbClr val="595959"/>
                </a:solidFill>
                <a:latin typeface="Arial"/>
                <a:ea typeface="+mn-ea"/>
              </a:rPr>
              <a:t>IP streams can be switched on/off</a:t>
            </a:r>
          </a:p>
        </p:txBody>
      </p:sp>
      <p:grpSp>
        <p:nvGrpSpPr>
          <p:cNvPr id="77" name="Group 125"/>
          <p:cNvGrpSpPr/>
          <p:nvPr/>
        </p:nvGrpSpPr>
        <p:grpSpPr>
          <a:xfrm>
            <a:off x="4319639" y="2637299"/>
            <a:ext cx="428842" cy="107722"/>
            <a:chOff x="4251170" y="2148585"/>
            <a:chExt cx="428842" cy="107722"/>
          </a:xfrm>
        </p:grpSpPr>
        <p:cxnSp>
          <p:nvCxnSpPr>
            <p:cNvPr id="78" name="Straight Arrow Connector 77"/>
            <p:cNvCxnSpPr/>
            <p:nvPr/>
          </p:nvCxnSpPr>
          <p:spPr>
            <a:xfrm>
              <a:off x="4478549" y="2247714"/>
              <a:ext cx="201463" cy="0"/>
            </a:xfrm>
            <a:prstGeom prst="straightConnector1">
              <a:avLst/>
            </a:prstGeom>
            <a:noFill/>
            <a:ln w="19050" cap="flat" cmpd="sng" algn="ctr">
              <a:solidFill>
                <a:srgbClr val="FF7C33"/>
              </a:solidFill>
              <a:prstDash val="solid"/>
              <a:tailEnd type="arrow"/>
            </a:ln>
            <a:effectLst>
              <a:outerShdw blurRad="40000" dist="20000" dir="5400000" rotWithShape="0">
                <a:srgbClr val="000000">
                  <a:alpha val="38000"/>
                </a:srgbClr>
              </a:outerShdw>
            </a:effectLst>
          </p:spPr>
        </p:cxnSp>
        <p:cxnSp>
          <p:nvCxnSpPr>
            <p:cNvPr id="79" name="Straight Arrow Connector 78"/>
            <p:cNvCxnSpPr/>
            <p:nvPr/>
          </p:nvCxnSpPr>
          <p:spPr>
            <a:xfrm>
              <a:off x="4482754" y="2175706"/>
              <a:ext cx="0" cy="73675"/>
            </a:xfrm>
            <a:prstGeom prst="straightConnector1">
              <a:avLst/>
            </a:prstGeom>
            <a:noFill/>
            <a:ln w="19050" cap="flat" cmpd="sng" algn="ctr">
              <a:solidFill>
                <a:srgbClr val="FF7C33"/>
              </a:solidFill>
              <a:prstDash val="solid"/>
              <a:tailEnd type="none"/>
            </a:ln>
            <a:effectLst>
              <a:outerShdw blurRad="40000" dist="20000" dir="5400000" rotWithShape="0">
                <a:srgbClr val="000000">
                  <a:alpha val="38000"/>
                </a:srgbClr>
              </a:outerShdw>
            </a:effectLst>
          </p:spPr>
        </p:cxnSp>
        <p:cxnSp>
          <p:nvCxnSpPr>
            <p:cNvPr id="80" name="Straight Arrow Connector 79"/>
            <p:cNvCxnSpPr/>
            <p:nvPr/>
          </p:nvCxnSpPr>
          <p:spPr>
            <a:xfrm flipH="1">
              <a:off x="4355976" y="2148585"/>
              <a:ext cx="108012" cy="107722"/>
            </a:xfrm>
            <a:prstGeom prst="straightConnector1">
              <a:avLst/>
            </a:prstGeom>
            <a:noFill/>
            <a:ln w="19050" cap="flat" cmpd="sng" algn="ctr">
              <a:solidFill>
                <a:srgbClr val="FF7C33"/>
              </a:solidFill>
              <a:prstDash val="solid"/>
              <a:tailEnd type="none"/>
            </a:ln>
            <a:effectLst>
              <a:outerShdw blurRad="40000" dist="20000" dir="5400000" rotWithShape="0">
                <a:srgbClr val="000000">
                  <a:alpha val="38000"/>
                </a:srgbClr>
              </a:outerShdw>
            </a:effectLst>
          </p:spPr>
        </p:cxnSp>
        <p:cxnSp>
          <p:nvCxnSpPr>
            <p:cNvPr id="81" name="Straight Arrow Connector 80"/>
            <p:cNvCxnSpPr/>
            <p:nvPr/>
          </p:nvCxnSpPr>
          <p:spPr>
            <a:xfrm>
              <a:off x="4251170" y="2249381"/>
              <a:ext cx="104806" cy="1"/>
            </a:xfrm>
            <a:prstGeom prst="straightConnector1">
              <a:avLst/>
            </a:prstGeom>
            <a:noFill/>
            <a:ln w="19050" cap="flat" cmpd="sng" algn="ctr">
              <a:solidFill>
                <a:srgbClr val="FF7C33"/>
              </a:solidFill>
              <a:prstDash val="solid"/>
              <a:tailEnd type="none"/>
            </a:ln>
            <a:effectLst>
              <a:outerShdw blurRad="40000" dist="20000" dir="5400000" rotWithShape="0">
                <a:srgbClr val="000000">
                  <a:alpha val="38000"/>
                </a:srgbClr>
              </a:outerShdw>
            </a:effectLst>
          </p:spPr>
        </p:cxnSp>
      </p:grpSp>
      <p:cxnSp>
        <p:nvCxnSpPr>
          <p:cNvPr id="82" name="Straight Arrow Connector 81"/>
          <p:cNvCxnSpPr/>
          <p:nvPr/>
        </p:nvCxnSpPr>
        <p:spPr>
          <a:xfrm flipV="1">
            <a:off x="4459590" y="2490043"/>
            <a:ext cx="1" cy="174377"/>
          </a:xfrm>
          <a:prstGeom prst="straightConnector1">
            <a:avLst/>
          </a:prstGeom>
          <a:noFill/>
          <a:ln w="12700" cap="flat" cmpd="sng" algn="ctr">
            <a:solidFill>
              <a:srgbClr val="FF0000"/>
            </a:solidFill>
            <a:prstDash val="solid"/>
            <a:headEnd type="arrow" w="med" len="med"/>
            <a:tailEnd type="none" w="med" len="med"/>
          </a:ln>
          <a:effectLst>
            <a:outerShdw blurRad="40000" dist="20000" dir="5400000" rotWithShape="0">
              <a:srgbClr val="000000">
                <a:alpha val="38000"/>
              </a:srgbClr>
            </a:outerShdw>
          </a:effectLst>
        </p:spPr>
      </p:cxnSp>
      <p:grpSp>
        <p:nvGrpSpPr>
          <p:cNvPr id="83" name="Group 131"/>
          <p:cNvGrpSpPr/>
          <p:nvPr/>
        </p:nvGrpSpPr>
        <p:grpSpPr>
          <a:xfrm>
            <a:off x="4315902" y="2771761"/>
            <a:ext cx="428842" cy="107722"/>
            <a:chOff x="4251170" y="2148585"/>
            <a:chExt cx="428842" cy="107722"/>
          </a:xfrm>
        </p:grpSpPr>
        <p:cxnSp>
          <p:nvCxnSpPr>
            <p:cNvPr id="84" name="Straight Arrow Connector 83"/>
            <p:cNvCxnSpPr/>
            <p:nvPr/>
          </p:nvCxnSpPr>
          <p:spPr>
            <a:xfrm>
              <a:off x="4478549" y="2247714"/>
              <a:ext cx="201463" cy="0"/>
            </a:xfrm>
            <a:prstGeom prst="straightConnector1">
              <a:avLst/>
            </a:prstGeom>
            <a:noFill/>
            <a:ln w="19050" cap="flat" cmpd="sng" algn="ctr">
              <a:solidFill>
                <a:srgbClr val="FF7C33"/>
              </a:solidFill>
              <a:prstDash val="solid"/>
              <a:tailEnd type="arrow"/>
            </a:ln>
            <a:effectLst>
              <a:outerShdw blurRad="40000" dist="20000" dir="5400000" rotWithShape="0">
                <a:srgbClr val="000000">
                  <a:alpha val="38000"/>
                </a:srgbClr>
              </a:outerShdw>
            </a:effectLst>
          </p:spPr>
        </p:cxnSp>
        <p:cxnSp>
          <p:nvCxnSpPr>
            <p:cNvPr id="85" name="Straight Arrow Connector 84"/>
            <p:cNvCxnSpPr/>
            <p:nvPr/>
          </p:nvCxnSpPr>
          <p:spPr>
            <a:xfrm>
              <a:off x="4482754" y="2175706"/>
              <a:ext cx="0" cy="73675"/>
            </a:xfrm>
            <a:prstGeom prst="straightConnector1">
              <a:avLst/>
            </a:prstGeom>
            <a:noFill/>
            <a:ln w="19050" cap="flat" cmpd="sng" algn="ctr">
              <a:solidFill>
                <a:srgbClr val="FF7C33"/>
              </a:solidFill>
              <a:prstDash val="solid"/>
              <a:tailEnd type="none"/>
            </a:ln>
            <a:effectLst>
              <a:outerShdw blurRad="40000" dist="20000" dir="5400000" rotWithShape="0">
                <a:srgbClr val="000000">
                  <a:alpha val="38000"/>
                </a:srgbClr>
              </a:outerShdw>
            </a:effectLst>
          </p:spPr>
        </p:cxnSp>
        <p:cxnSp>
          <p:nvCxnSpPr>
            <p:cNvPr id="86" name="Straight Arrow Connector 85"/>
            <p:cNvCxnSpPr/>
            <p:nvPr/>
          </p:nvCxnSpPr>
          <p:spPr>
            <a:xfrm flipH="1">
              <a:off x="4355976" y="2148585"/>
              <a:ext cx="108012" cy="107722"/>
            </a:xfrm>
            <a:prstGeom prst="straightConnector1">
              <a:avLst/>
            </a:prstGeom>
            <a:noFill/>
            <a:ln w="19050" cap="flat" cmpd="sng" algn="ctr">
              <a:solidFill>
                <a:srgbClr val="FF7C33"/>
              </a:solidFill>
              <a:prstDash val="solid"/>
              <a:tailEnd type="none"/>
            </a:ln>
            <a:effectLst>
              <a:outerShdw blurRad="40000" dist="20000" dir="5400000" rotWithShape="0">
                <a:srgbClr val="000000">
                  <a:alpha val="38000"/>
                </a:srgbClr>
              </a:outerShdw>
            </a:effectLst>
          </p:spPr>
        </p:cxnSp>
        <p:cxnSp>
          <p:nvCxnSpPr>
            <p:cNvPr id="87" name="Straight Arrow Connector 86"/>
            <p:cNvCxnSpPr/>
            <p:nvPr/>
          </p:nvCxnSpPr>
          <p:spPr>
            <a:xfrm>
              <a:off x="4251170" y="2249381"/>
              <a:ext cx="104806" cy="1"/>
            </a:xfrm>
            <a:prstGeom prst="straightConnector1">
              <a:avLst/>
            </a:prstGeom>
            <a:noFill/>
            <a:ln w="19050" cap="flat" cmpd="sng" algn="ctr">
              <a:solidFill>
                <a:srgbClr val="FF7C33"/>
              </a:solidFill>
              <a:prstDash val="solid"/>
              <a:tailEnd type="none"/>
            </a:ln>
            <a:effectLst>
              <a:outerShdw blurRad="40000" dist="20000" dir="5400000" rotWithShape="0">
                <a:srgbClr val="000000">
                  <a:alpha val="38000"/>
                </a:srgbClr>
              </a:outerShdw>
            </a:effectLst>
          </p:spPr>
        </p:cxnSp>
      </p:grpSp>
      <p:cxnSp>
        <p:nvCxnSpPr>
          <p:cNvPr id="88" name="Straight Arrow Connector 87"/>
          <p:cNvCxnSpPr/>
          <p:nvPr/>
        </p:nvCxnSpPr>
        <p:spPr>
          <a:xfrm flipV="1">
            <a:off x="4455853" y="2624505"/>
            <a:ext cx="1" cy="174377"/>
          </a:xfrm>
          <a:prstGeom prst="straightConnector1">
            <a:avLst/>
          </a:prstGeom>
          <a:noFill/>
          <a:ln w="19050" cap="flat" cmpd="sng" algn="ctr">
            <a:solidFill>
              <a:srgbClr val="FF0000"/>
            </a:solidFill>
            <a:prstDash val="solid"/>
            <a:headEnd type="arrow" w="med" len="med"/>
            <a:tailEnd type="none" w="med" len="med"/>
          </a:ln>
          <a:effectLst>
            <a:outerShdw blurRad="40000" dist="20000" dir="5400000" rotWithShape="0">
              <a:srgbClr val="000000">
                <a:alpha val="38000"/>
              </a:srgbClr>
            </a:outerShdw>
          </a:effectLst>
        </p:spPr>
      </p:cxnSp>
      <p:sp>
        <p:nvSpPr>
          <p:cNvPr id="89" name="Rounded Rectangle 88"/>
          <p:cNvSpPr/>
          <p:nvPr/>
        </p:nvSpPr>
        <p:spPr>
          <a:xfrm>
            <a:off x="3628620" y="3363838"/>
            <a:ext cx="697136" cy="252028"/>
          </a:xfrm>
          <a:prstGeom prst="roundRect">
            <a:avLst/>
          </a:prstGeom>
          <a:gradFill rotWithShape="1">
            <a:gsLst>
              <a:gs pos="0">
                <a:srgbClr val="FB7E1C">
                  <a:tint val="100000"/>
                  <a:shade val="100000"/>
                  <a:satMod val="130000"/>
                </a:srgbClr>
              </a:gs>
              <a:gs pos="100000">
                <a:srgbClr val="FB7E1C">
                  <a:tint val="50000"/>
                  <a:shade val="100000"/>
                  <a:satMod val="350000"/>
                </a:srgbClr>
              </a:gs>
            </a:gsLst>
            <a:lin ang="16200000" scaled="0"/>
          </a:gradFill>
          <a:ln w="9525" cap="flat" cmpd="sng" algn="ctr">
            <a:solidFill>
              <a:srgbClr val="FB7E1C">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r>
              <a:rPr lang="en-US" sz="800" b="1" kern="0" dirty="0" smtClean="0">
                <a:latin typeface="Arial"/>
                <a:ea typeface="+mn-ea"/>
              </a:rPr>
              <a:t>Audio /    I-</a:t>
            </a:r>
            <a:r>
              <a:rPr lang="en-US" sz="800" b="1" kern="0" dirty="0" err="1" smtClean="0">
                <a:latin typeface="Arial"/>
                <a:ea typeface="+mn-ea"/>
              </a:rPr>
              <a:t>comm</a:t>
            </a:r>
            <a:endParaRPr lang="en-US" sz="800" b="1" kern="0" dirty="0" smtClean="0">
              <a:latin typeface="Arial"/>
              <a:ea typeface="+mn-ea"/>
            </a:endParaRPr>
          </a:p>
        </p:txBody>
      </p:sp>
      <p:cxnSp>
        <p:nvCxnSpPr>
          <p:cNvPr id="90" name="Straight Arrow Connector 89"/>
          <p:cNvCxnSpPr/>
          <p:nvPr/>
        </p:nvCxnSpPr>
        <p:spPr>
          <a:xfrm flipH="1">
            <a:off x="3099459" y="3579862"/>
            <a:ext cx="529161" cy="0"/>
          </a:xfrm>
          <a:prstGeom prst="straightConnector1">
            <a:avLst/>
          </a:prstGeom>
          <a:noFill/>
          <a:ln w="19050" cap="flat" cmpd="sng" algn="ctr">
            <a:solidFill>
              <a:srgbClr val="FF813B"/>
            </a:solidFill>
            <a:prstDash val="solid"/>
            <a:headEnd type="none" w="med" len="med"/>
            <a:tailEnd type="arrow" w="med" len="med"/>
          </a:ln>
          <a:effectLst>
            <a:outerShdw blurRad="40000" dist="20000" dir="5400000" rotWithShape="0">
              <a:srgbClr val="000000">
                <a:alpha val="38000"/>
              </a:srgbClr>
            </a:outerShdw>
          </a:effectLst>
        </p:spPr>
      </p:cxnSp>
      <p:cxnSp>
        <p:nvCxnSpPr>
          <p:cNvPr id="91" name="Straight Arrow Connector 90"/>
          <p:cNvCxnSpPr/>
          <p:nvPr/>
        </p:nvCxnSpPr>
        <p:spPr>
          <a:xfrm flipH="1">
            <a:off x="4312696" y="3579862"/>
            <a:ext cx="432048" cy="0"/>
          </a:xfrm>
          <a:prstGeom prst="straightConnector1">
            <a:avLst/>
          </a:prstGeom>
          <a:noFill/>
          <a:ln w="19050" cap="flat" cmpd="sng" algn="ctr">
            <a:solidFill>
              <a:srgbClr val="FF813B"/>
            </a:solidFill>
            <a:prstDash val="solid"/>
            <a:headEnd type="none" w="med" len="med"/>
            <a:tailEnd type="arrow" w="med" len="med"/>
          </a:ln>
          <a:effectLst>
            <a:outerShdw blurRad="40000" dist="20000" dir="5400000" rotWithShape="0">
              <a:srgbClr val="000000">
                <a:alpha val="38000"/>
              </a:srgbClr>
            </a:outerShdw>
          </a:effectLst>
        </p:spPr>
      </p:cxnSp>
      <p:sp>
        <p:nvSpPr>
          <p:cNvPr id="92" name="TextBox 91"/>
          <p:cNvSpPr txBox="1"/>
          <p:nvPr/>
        </p:nvSpPr>
        <p:spPr>
          <a:xfrm>
            <a:off x="1642331" y="3349366"/>
            <a:ext cx="1446229"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Audio (1+2 ; 2110-30 ; L24)</a:t>
            </a:r>
          </a:p>
        </p:txBody>
      </p:sp>
      <p:sp>
        <p:nvSpPr>
          <p:cNvPr id="93" name="Freeform 92"/>
          <p:cNvSpPr/>
          <p:nvPr/>
        </p:nvSpPr>
        <p:spPr>
          <a:xfrm>
            <a:off x="4585217" y="627534"/>
            <a:ext cx="1242811" cy="240312"/>
          </a:xfrm>
          <a:custGeom>
            <a:avLst/>
            <a:gdLst>
              <a:gd name="connsiteX0" fmla="*/ 1242811 w 1242811"/>
              <a:gd name="connsiteY0" fmla="*/ 201675 h 240312"/>
              <a:gd name="connsiteX1" fmla="*/ 785611 w 1242811"/>
              <a:gd name="connsiteY1" fmla="*/ 21371 h 240312"/>
              <a:gd name="connsiteX2" fmla="*/ 186743 w 1242811"/>
              <a:gd name="connsiteY2" fmla="*/ 27811 h 240312"/>
              <a:gd name="connsiteX3" fmla="*/ 0 w 1242811"/>
              <a:gd name="connsiteY3" fmla="*/ 240312 h 240312"/>
            </a:gdLst>
            <a:ahLst/>
            <a:cxnLst>
              <a:cxn ang="0">
                <a:pos x="connsiteX0" y="connsiteY0"/>
              </a:cxn>
              <a:cxn ang="0">
                <a:pos x="connsiteX1" y="connsiteY1"/>
              </a:cxn>
              <a:cxn ang="0">
                <a:pos x="connsiteX2" y="connsiteY2"/>
              </a:cxn>
              <a:cxn ang="0">
                <a:pos x="connsiteX3" y="connsiteY3"/>
              </a:cxn>
            </a:cxnLst>
            <a:rect l="l" t="t" r="r" b="b"/>
            <a:pathLst>
              <a:path w="1242811" h="240312">
                <a:moveTo>
                  <a:pt x="1242811" y="201675"/>
                </a:moveTo>
                <a:cubicBezTo>
                  <a:pt x="1102216" y="126011"/>
                  <a:pt x="961622" y="50348"/>
                  <a:pt x="785611" y="21371"/>
                </a:cubicBezTo>
                <a:cubicBezTo>
                  <a:pt x="609600" y="-7606"/>
                  <a:pt x="317678" y="-8679"/>
                  <a:pt x="186743" y="27811"/>
                </a:cubicBezTo>
                <a:cubicBezTo>
                  <a:pt x="55808" y="64301"/>
                  <a:pt x="27904" y="152306"/>
                  <a:pt x="0" y="240312"/>
                </a:cubicBezTo>
              </a:path>
            </a:pathLst>
          </a:custGeom>
          <a:noFill/>
          <a:ln w="19050" cap="flat" cmpd="sng" algn="ctr">
            <a:solidFill>
              <a:srgbClr val="FF0000"/>
            </a:solidFill>
            <a:prstDash val="solid"/>
            <a:headEnd type="none" w="med" len="med"/>
            <a:tailEnd type="arrow" w="med" len="me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endParaRPr lang="en-US" sz="1800" kern="0" smtClean="0">
              <a:solidFill>
                <a:srgbClr val="FFFFFF"/>
              </a:solidFill>
              <a:latin typeface="Arial"/>
              <a:ea typeface="+mn-ea"/>
            </a:endParaRPr>
          </a:p>
        </p:txBody>
      </p:sp>
      <p:cxnSp>
        <p:nvCxnSpPr>
          <p:cNvPr id="94" name="Straight Arrow Connector 93"/>
          <p:cNvCxnSpPr/>
          <p:nvPr/>
        </p:nvCxnSpPr>
        <p:spPr>
          <a:xfrm flipH="1">
            <a:off x="5400092" y="2319722"/>
            <a:ext cx="1544548" cy="0"/>
          </a:xfrm>
          <a:prstGeom prst="straightConnector1">
            <a:avLst/>
          </a:prstGeom>
          <a:noFill/>
          <a:ln w="19050" cap="flat" cmpd="sng" algn="ctr">
            <a:solidFill>
              <a:srgbClr val="7D429A"/>
            </a:solidFill>
            <a:prstDash val="solid"/>
            <a:headEnd type="arrow" w="med" len="med"/>
            <a:tailEnd type="none" w="med" len="me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11437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3896" y="-3067"/>
            <a:ext cx="8657112" cy="590208"/>
          </a:xfrm>
        </p:spPr>
        <p:txBody>
          <a:bodyPr>
            <a:normAutofit fontScale="90000"/>
          </a:bodyPr>
          <a:lstStyle/>
          <a:p>
            <a:r>
              <a:rPr lang="en-US" sz="3600" dirty="0" smtClean="0"/>
              <a:t>XCU </a:t>
            </a:r>
            <a:r>
              <a:rPr lang="en-US" sz="3600" dirty="0"/>
              <a:t>UXF </a:t>
            </a:r>
            <a:r>
              <a:rPr lang="en-US" sz="2400" dirty="0"/>
              <a:t>– </a:t>
            </a:r>
            <a:r>
              <a:rPr lang="nl-NL" sz="2400" dirty="0"/>
              <a:t>IP Media </a:t>
            </a:r>
            <a:r>
              <a:rPr lang="nl-NL" sz="2400" dirty="0" smtClean="0"/>
              <a:t>streams: SMPTE 2110</a:t>
            </a:r>
            <a:endParaRPr lang="en-US" sz="2400" b="1" dirty="0"/>
          </a:p>
        </p:txBody>
      </p:sp>
      <p:sp>
        <p:nvSpPr>
          <p:cNvPr id="19" name="TextBox 18"/>
          <p:cNvSpPr txBox="1"/>
          <p:nvPr/>
        </p:nvSpPr>
        <p:spPr>
          <a:xfrm>
            <a:off x="2779724" y="3904478"/>
            <a:ext cx="316112" cy="215444"/>
          </a:xfrm>
          <a:prstGeom prst="rect">
            <a:avLst/>
          </a:prstGeom>
          <a:noFill/>
          <a:ln w="19050">
            <a:noFill/>
          </a:ln>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TP</a:t>
            </a:r>
          </a:p>
        </p:txBody>
      </p:sp>
      <p:sp>
        <p:nvSpPr>
          <p:cNvPr id="21" name="TextBox 20"/>
          <p:cNvSpPr txBox="1"/>
          <p:nvPr/>
        </p:nvSpPr>
        <p:spPr>
          <a:xfrm>
            <a:off x="2687727" y="3219822"/>
            <a:ext cx="420307" cy="215444"/>
          </a:xfrm>
          <a:prstGeom prst="rect">
            <a:avLst/>
          </a:prstGeom>
          <a:noFill/>
          <a:ln w="19050">
            <a:noFill/>
          </a:ln>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Ext 1</a:t>
            </a:r>
          </a:p>
        </p:txBody>
      </p:sp>
      <p:sp>
        <p:nvSpPr>
          <p:cNvPr id="25" name="TextBox 24"/>
          <p:cNvSpPr txBox="1"/>
          <p:nvPr/>
        </p:nvSpPr>
        <p:spPr>
          <a:xfrm>
            <a:off x="2692030" y="3543858"/>
            <a:ext cx="420307" cy="215444"/>
          </a:xfrm>
          <a:prstGeom prst="rect">
            <a:avLst/>
          </a:prstGeom>
          <a:noFill/>
          <a:ln w="19050">
            <a:noFill/>
          </a:ln>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Ext 2</a:t>
            </a:r>
          </a:p>
        </p:txBody>
      </p:sp>
      <p:sp>
        <p:nvSpPr>
          <p:cNvPr id="27" name="TextBox 26"/>
          <p:cNvSpPr txBox="1"/>
          <p:nvPr/>
        </p:nvSpPr>
        <p:spPr>
          <a:xfrm>
            <a:off x="1486485" y="1024158"/>
            <a:ext cx="1600118"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Main Video : HD / 3G / 4K-Tico</a:t>
            </a:r>
          </a:p>
        </p:txBody>
      </p:sp>
      <p:sp>
        <p:nvSpPr>
          <p:cNvPr id="33" name="TextBox 32"/>
          <p:cNvSpPr txBox="1"/>
          <p:nvPr/>
        </p:nvSpPr>
        <p:spPr>
          <a:xfrm>
            <a:off x="1891481" y="1492210"/>
            <a:ext cx="1192955"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Monitoring Video : HD</a:t>
            </a:r>
          </a:p>
        </p:txBody>
      </p:sp>
      <p:sp>
        <p:nvSpPr>
          <p:cNvPr id="45" name="TextBox 44"/>
          <p:cNvSpPr txBox="1"/>
          <p:nvPr/>
        </p:nvSpPr>
        <p:spPr>
          <a:xfrm>
            <a:off x="1417009" y="2355726"/>
            <a:ext cx="1680268"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Audio (1+2+3+4 ; 2110-30 ; L24)</a:t>
            </a:r>
          </a:p>
        </p:txBody>
      </p:sp>
      <p:sp>
        <p:nvSpPr>
          <p:cNvPr id="47" name="TextBox 46"/>
          <p:cNvSpPr txBox="1"/>
          <p:nvPr/>
        </p:nvSpPr>
        <p:spPr>
          <a:xfrm>
            <a:off x="1318721" y="2535746"/>
            <a:ext cx="1782859"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I-Com (prod + eng ; 2110-30 ; L24)</a:t>
            </a:r>
          </a:p>
        </p:txBody>
      </p:sp>
      <p:sp>
        <p:nvSpPr>
          <p:cNvPr id="49" name="TextBox 48"/>
          <p:cNvSpPr txBox="1"/>
          <p:nvPr/>
        </p:nvSpPr>
        <p:spPr>
          <a:xfrm>
            <a:off x="442531" y="4372530"/>
            <a:ext cx="2661306"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I-Com (prog + prod + eng (+2</a:t>
            </a:r>
            <a:r>
              <a:rPr lang="en-US" sz="800" kern="0" baseline="30000" dirty="0" smtClean="0">
                <a:solidFill>
                  <a:srgbClr val="595959"/>
                </a:solidFill>
                <a:latin typeface="Arial"/>
                <a:ea typeface="+mn-ea"/>
              </a:rPr>
              <a:t>nd</a:t>
            </a:r>
            <a:r>
              <a:rPr lang="en-US" sz="800" kern="0" dirty="0">
                <a:solidFill>
                  <a:srgbClr val="595959"/>
                </a:solidFill>
                <a:latin typeface="Arial"/>
                <a:ea typeface="+mn-ea"/>
              </a:rPr>
              <a:t> </a:t>
            </a:r>
            <a:r>
              <a:rPr lang="en-US" sz="800" kern="0" dirty="0" err="1" smtClean="0">
                <a:solidFill>
                  <a:srgbClr val="595959"/>
                </a:solidFill>
                <a:latin typeface="Arial"/>
                <a:ea typeface="+mn-ea"/>
              </a:rPr>
              <a:t>prog</a:t>
            </a:r>
            <a:r>
              <a:rPr lang="en-US" sz="800" kern="0" dirty="0" smtClean="0">
                <a:solidFill>
                  <a:srgbClr val="595959"/>
                </a:solidFill>
                <a:latin typeface="Arial"/>
                <a:ea typeface="+mn-ea"/>
              </a:rPr>
              <a:t>) ; 2110-30 ; L24) </a:t>
            </a:r>
          </a:p>
        </p:txBody>
      </p:sp>
      <p:sp>
        <p:nvSpPr>
          <p:cNvPr id="53" name="TextBox 52"/>
          <p:cNvSpPr txBox="1"/>
          <p:nvPr/>
        </p:nvSpPr>
        <p:spPr>
          <a:xfrm>
            <a:off x="2216891" y="1996266"/>
            <a:ext cx="867545"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4K main in 3G</a:t>
            </a:r>
          </a:p>
        </p:txBody>
      </p:sp>
      <p:sp>
        <p:nvSpPr>
          <p:cNvPr id="76" name="TextBox 75"/>
          <p:cNvSpPr txBox="1"/>
          <p:nvPr/>
        </p:nvSpPr>
        <p:spPr>
          <a:xfrm>
            <a:off x="5833878" y="754194"/>
            <a:ext cx="2211889" cy="215444"/>
          </a:xfrm>
          <a:prstGeom prst="rect">
            <a:avLst/>
          </a:prstGeom>
          <a:noFill/>
        </p:spPr>
        <p:txBody>
          <a:bodyPr wrap="square" rtlCol="0">
            <a:spAutoFit/>
          </a:bodyPr>
          <a:lstStyle/>
          <a:p>
            <a:pPr defTabSz="914400" fontAlgn="auto">
              <a:spcBef>
                <a:spcPts val="0"/>
              </a:spcBef>
              <a:spcAft>
                <a:spcPts val="0"/>
              </a:spcAft>
              <a:defRPr/>
            </a:pPr>
            <a:r>
              <a:rPr lang="en-US" sz="800" kern="0" smtClean="0">
                <a:solidFill>
                  <a:srgbClr val="595959"/>
                </a:solidFill>
                <a:latin typeface="Arial"/>
                <a:ea typeface="+mn-ea"/>
              </a:rPr>
              <a:t>IP streams can be switched on/off</a:t>
            </a:r>
          </a:p>
        </p:txBody>
      </p:sp>
      <p:sp>
        <p:nvSpPr>
          <p:cNvPr id="92" name="TextBox 91"/>
          <p:cNvSpPr txBox="1"/>
          <p:nvPr/>
        </p:nvSpPr>
        <p:spPr>
          <a:xfrm>
            <a:off x="1649607" y="4155926"/>
            <a:ext cx="1446229" cy="215444"/>
          </a:xfrm>
          <a:prstGeom prst="rect">
            <a:avLst/>
          </a:prstGeom>
          <a:noFill/>
        </p:spPr>
        <p:txBody>
          <a:bodyPr wrap="none" rtlCol="0">
            <a:spAutoFit/>
          </a:bodyPr>
          <a:lstStyle/>
          <a:p>
            <a:pPr algn="r" defTabSz="914400" fontAlgn="auto">
              <a:spcBef>
                <a:spcPts val="0"/>
              </a:spcBef>
              <a:spcAft>
                <a:spcPts val="0"/>
              </a:spcAft>
              <a:defRPr/>
            </a:pPr>
            <a:r>
              <a:rPr lang="en-US" sz="800" kern="0" dirty="0" smtClean="0">
                <a:solidFill>
                  <a:srgbClr val="595959"/>
                </a:solidFill>
                <a:latin typeface="Arial"/>
                <a:ea typeface="+mn-ea"/>
              </a:rPr>
              <a:t>Audio (1+2 ; 2110-30 ; L24)</a:t>
            </a:r>
          </a:p>
        </p:txBody>
      </p:sp>
      <p:sp>
        <p:nvSpPr>
          <p:cNvPr id="96" name="Rounded Rectangle 95"/>
          <p:cNvSpPr/>
          <p:nvPr/>
        </p:nvSpPr>
        <p:spPr>
          <a:xfrm>
            <a:off x="3344759" y="790198"/>
            <a:ext cx="2354686" cy="3977796"/>
          </a:xfrm>
          <a:prstGeom prst="roundRect">
            <a:avLst/>
          </a:prstGeom>
          <a:pattFill prst="pct5">
            <a:fgClr>
              <a:schemeClr val="accent1"/>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 b="1" dirty="0">
              <a:solidFill>
                <a:schemeClr val="bg1"/>
              </a:solidFill>
            </a:endParaRPr>
          </a:p>
        </p:txBody>
      </p:sp>
      <p:sp>
        <p:nvSpPr>
          <p:cNvPr id="98" name="Rounded Rectangle 97"/>
          <p:cNvSpPr/>
          <p:nvPr/>
        </p:nvSpPr>
        <p:spPr>
          <a:xfrm>
            <a:off x="3625522" y="1023578"/>
            <a:ext cx="697656" cy="1776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800" b="1" dirty="0" smtClean="0">
                <a:solidFill>
                  <a:schemeClr val="bg1"/>
                </a:solidFill>
              </a:rPr>
              <a:t>RFC LIVE</a:t>
            </a:r>
            <a:endParaRPr lang="en-US" sz="800" b="1" dirty="0" smtClean="0">
              <a:solidFill>
                <a:schemeClr val="bg1"/>
              </a:solidFill>
            </a:endParaRPr>
          </a:p>
        </p:txBody>
      </p:sp>
      <p:cxnSp>
        <p:nvCxnSpPr>
          <p:cNvPr id="99" name="Straight Arrow Connector 98"/>
          <p:cNvCxnSpPr/>
          <p:nvPr/>
        </p:nvCxnSpPr>
        <p:spPr>
          <a:xfrm flipH="1">
            <a:off x="3098497" y="1125333"/>
            <a:ext cx="529161" cy="0"/>
          </a:xfrm>
          <a:prstGeom prst="straightConnector1">
            <a:avLst/>
          </a:prstGeom>
          <a:ln w="19050">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100" name="Rounded Rectangle 99"/>
          <p:cNvSpPr/>
          <p:nvPr/>
        </p:nvSpPr>
        <p:spPr>
          <a:xfrm>
            <a:off x="3625317" y="2427734"/>
            <a:ext cx="697136" cy="25202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00" b="1" dirty="0" smtClean="0">
                <a:solidFill>
                  <a:schemeClr val="tx1"/>
                </a:solidFill>
              </a:rPr>
              <a:t>Audio /    I-</a:t>
            </a:r>
            <a:r>
              <a:rPr lang="en-US" sz="800" b="1" dirty="0" err="1" smtClean="0">
                <a:solidFill>
                  <a:schemeClr val="tx1"/>
                </a:solidFill>
              </a:rPr>
              <a:t>comm</a:t>
            </a:r>
            <a:endParaRPr lang="en-US" sz="800" b="1" dirty="0">
              <a:solidFill>
                <a:schemeClr val="tx1"/>
              </a:solidFill>
            </a:endParaRPr>
          </a:p>
        </p:txBody>
      </p:sp>
      <p:cxnSp>
        <p:nvCxnSpPr>
          <p:cNvPr id="101" name="Straight Arrow Connector 100"/>
          <p:cNvCxnSpPr/>
          <p:nvPr/>
        </p:nvCxnSpPr>
        <p:spPr>
          <a:xfrm flipH="1">
            <a:off x="3097969" y="2499742"/>
            <a:ext cx="529161" cy="0"/>
          </a:xfrm>
          <a:prstGeom prst="straightConnector1">
            <a:avLst/>
          </a:prstGeom>
          <a:ln w="19050">
            <a:solidFill>
              <a:srgbClr val="FF813B"/>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flipH="1">
            <a:off x="3102272" y="2607754"/>
            <a:ext cx="529161" cy="0"/>
          </a:xfrm>
          <a:prstGeom prst="straightConnector1">
            <a:avLst/>
          </a:prstGeom>
          <a:ln w="19050">
            <a:solidFill>
              <a:srgbClr val="FF813B"/>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flipH="1">
            <a:off x="3094982" y="4299942"/>
            <a:ext cx="529161" cy="0"/>
          </a:xfrm>
          <a:prstGeom prst="straightConnector1">
            <a:avLst/>
          </a:prstGeom>
          <a:ln w="19050">
            <a:solidFill>
              <a:srgbClr val="FF813B"/>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flipH="1" flipV="1">
            <a:off x="4317492" y="4299942"/>
            <a:ext cx="426406" cy="8303"/>
          </a:xfrm>
          <a:prstGeom prst="straightConnector1">
            <a:avLst/>
          </a:prstGeom>
          <a:ln w="19050">
            <a:solidFill>
              <a:srgbClr val="FF813B"/>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nvGrpSpPr>
          <p:cNvPr id="105" name="Group 104"/>
          <p:cNvGrpSpPr/>
          <p:nvPr/>
        </p:nvGrpSpPr>
        <p:grpSpPr>
          <a:xfrm>
            <a:off x="4323178" y="1024070"/>
            <a:ext cx="428842" cy="107722"/>
            <a:chOff x="4251170" y="2148585"/>
            <a:chExt cx="428842" cy="107722"/>
          </a:xfrm>
        </p:grpSpPr>
        <p:cxnSp>
          <p:nvCxnSpPr>
            <p:cNvPr id="149" name="Straight Arrow Connector 148"/>
            <p:cNvCxnSpPr/>
            <p:nvPr/>
          </p:nvCxnSpPr>
          <p:spPr>
            <a:xfrm>
              <a:off x="4478549" y="2247714"/>
              <a:ext cx="201463" cy="0"/>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150" name="Straight Arrow Connector 149"/>
            <p:cNvCxnSpPr/>
            <p:nvPr/>
          </p:nvCxnSpPr>
          <p:spPr>
            <a:xfrm>
              <a:off x="4482754" y="2175706"/>
              <a:ext cx="0" cy="73675"/>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51" name="Straight Arrow Connector 150"/>
            <p:cNvCxnSpPr/>
            <p:nvPr/>
          </p:nvCxnSpPr>
          <p:spPr>
            <a:xfrm flipH="1">
              <a:off x="4355976" y="2148585"/>
              <a:ext cx="108012" cy="107722"/>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a:off x="4251170" y="2249381"/>
              <a:ext cx="104806" cy="1"/>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grpSp>
      <p:grpSp>
        <p:nvGrpSpPr>
          <p:cNvPr id="106" name="Group 105"/>
          <p:cNvGrpSpPr/>
          <p:nvPr/>
        </p:nvGrpSpPr>
        <p:grpSpPr>
          <a:xfrm>
            <a:off x="4322452" y="2382847"/>
            <a:ext cx="428842" cy="107722"/>
            <a:chOff x="4251170" y="2148585"/>
            <a:chExt cx="428842" cy="107722"/>
          </a:xfrm>
        </p:grpSpPr>
        <p:cxnSp>
          <p:nvCxnSpPr>
            <p:cNvPr id="145" name="Straight Arrow Connector 144"/>
            <p:cNvCxnSpPr/>
            <p:nvPr/>
          </p:nvCxnSpPr>
          <p:spPr>
            <a:xfrm>
              <a:off x="4478549" y="2247714"/>
              <a:ext cx="201463" cy="0"/>
            </a:xfrm>
            <a:prstGeom prst="straightConnector1">
              <a:avLst/>
            </a:prstGeom>
            <a:ln w="19050">
              <a:solidFill>
                <a:srgbClr val="FF7C33"/>
              </a:solidFill>
              <a:tailEnd type="arrow"/>
            </a:ln>
          </p:spPr>
          <p:style>
            <a:lnRef idx="2">
              <a:schemeClr val="accent1"/>
            </a:lnRef>
            <a:fillRef idx="0">
              <a:schemeClr val="accent1"/>
            </a:fillRef>
            <a:effectRef idx="1">
              <a:schemeClr val="accent1"/>
            </a:effectRef>
            <a:fontRef idx="minor">
              <a:schemeClr val="tx1"/>
            </a:fontRef>
          </p:style>
        </p:cxnSp>
        <p:cxnSp>
          <p:nvCxnSpPr>
            <p:cNvPr id="146" name="Straight Arrow Connector 145"/>
            <p:cNvCxnSpPr/>
            <p:nvPr/>
          </p:nvCxnSpPr>
          <p:spPr>
            <a:xfrm>
              <a:off x="4482754" y="2175706"/>
              <a:ext cx="0" cy="73675"/>
            </a:xfrm>
            <a:prstGeom prst="straightConnector1">
              <a:avLst/>
            </a:prstGeom>
            <a:ln w="19050">
              <a:solidFill>
                <a:srgbClr val="FF7C33"/>
              </a:solidFill>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p:cNvCxnSpPr/>
            <p:nvPr/>
          </p:nvCxnSpPr>
          <p:spPr>
            <a:xfrm flipH="1">
              <a:off x="4355976" y="2148585"/>
              <a:ext cx="108012" cy="107722"/>
            </a:xfrm>
            <a:prstGeom prst="straightConnector1">
              <a:avLst/>
            </a:prstGeom>
            <a:ln w="19050">
              <a:solidFill>
                <a:srgbClr val="FF7C33"/>
              </a:solidFill>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4251170" y="2249381"/>
              <a:ext cx="104806" cy="1"/>
            </a:xfrm>
            <a:prstGeom prst="straightConnector1">
              <a:avLst/>
            </a:prstGeom>
            <a:ln w="19050">
              <a:solidFill>
                <a:srgbClr val="FF7C33"/>
              </a:solidFill>
              <a:tailEnd type="none"/>
            </a:ln>
          </p:spPr>
          <p:style>
            <a:lnRef idx="2">
              <a:schemeClr val="accent1"/>
            </a:lnRef>
            <a:fillRef idx="0">
              <a:schemeClr val="accent1"/>
            </a:fillRef>
            <a:effectRef idx="1">
              <a:schemeClr val="accent1"/>
            </a:effectRef>
            <a:fontRef idx="minor">
              <a:schemeClr val="tx1"/>
            </a:fontRef>
          </p:style>
        </p:cxnSp>
      </p:grpSp>
      <p:grpSp>
        <p:nvGrpSpPr>
          <p:cNvPr id="107" name="Group 106"/>
          <p:cNvGrpSpPr/>
          <p:nvPr/>
        </p:nvGrpSpPr>
        <p:grpSpPr>
          <a:xfrm>
            <a:off x="4318715" y="2517309"/>
            <a:ext cx="428842" cy="107722"/>
            <a:chOff x="4251170" y="2148585"/>
            <a:chExt cx="428842" cy="107722"/>
          </a:xfrm>
        </p:grpSpPr>
        <p:cxnSp>
          <p:nvCxnSpPr>
            <p:cNvPr id="141" name="Straight Arrow Connector 140"/>
            <p:cNvCxnSpPr/>
            <p:nvPr/>
          </p:nvCxnSpPr>
          <p:spPr>
            <a:xfrm>
              <a:off x="4478549" y="2247714"/>
              <a:ext cx="201463" cy="0"/>
            </a:xfrm>
            <a:prstGeom prst="straightConnector1">
              <a:avLst/>
            </a:prstGeom>
            <a:ln w="19050">
              <a:solidFill>
                <a:srgbClr val="FF7C33"/>
              </a:solidFill>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4482754" y="2175706"/>
              <a:ext cx="0" cy="73675"/>
            </a:xfrm>
            <a:prstGeom prst="straightConnector1">
              <a:avLst/>
            </a:prstGeom>
            <a:ln w="19050">
              <a:solidFill>
                <a:srgbClr val="FF7C33"/>
              </a:solidFill>
              <a:tailEnd type="none"/>
            </a:ln>
          </p:spPr>
          <p:style>
            <a:lnRef idx="2">
              <a:schemeClr val="accent1"/>
            </a:lnRef>
            <a:fillRef idx="0">
              <a:schemeClr val="accent1"/>
            </a:fillRef>
            <a:effectRef idx="1">
              <a:schemeClr val="accent1"/>
            </a:effectRef>
            <a:fontRef idx="minor">
              <a:schemeClr val="tx1"/>
            </a:fontRef>
          </p:style>
        </p:cxnSp>
        <p:cxnSp>
          <p:nvCxnSpPr>
            <p:cNvPr id="143" name="Straight Arrow Connector 142"/>
            <p:cNvCxnSpPr/>
            <p:nvPr/>
          </p:nvCxnSpPr>
          <p:spPr>
            <a:xfrm flipH="1">
              <a:off x="4355976" y="2148585"/>
              <a:ext cx="108012" cy="107722"/>
            </a:xfrm>
            <a:prstGeom prst="straightConnector1">
              <a:avLst/>
            </a:prstGeom>
            <a:ln w="19050">
              <a:solidFill>
                <a:srgbClr val="FF7C33"/>
              </a:solidFill>
              <a:tailEnd type="none"/>
            </a:ln>
          </p:spPr>
          <p:style>
            <a:lnRef idx="2">
              <a:schemeClr val="accent1"/>
            </a:lnRef>
            <a:fillRef idx="0">
              <a:schemeClr val="accent1"/>
            </a:fillRef>
            <a:effectRef idx="1">
              <a:schemeClr val="accent1"/>
            </a:effectRef>
            <a:fontRef idx="minor">
              <a:schemeClr val="tx1"/>
            </a:fontRef>
          </p:style>
        </p:cxnSp>
        <p:cxnSp>
          <p:nvCxnSpPr>
            <p:cNvPr id="144" name="Straight Arrow Connector 143"/>
            <p:cNvCxnSpPr/>
            <p:nvPr/>
          </p:nvCxnSpPr>
          <p:spPr>
            <a:xfrm>
              <a:off x="4251170" y="2249381"/>
              <a:ext cx="104806" cy="1"/>
            </a:xfrm>
            <a:prstGeom prst="straightConnector1">
              <a:avLst/>
            </a:prstGeom>
            <a:ln w="19050">
              <a:solidFill>
                <a:srgbClr val="FF7C33"/>
              </a:solidFill>
              <a:tailEnd type="none"/>
            </a:ln>
          </p:spPr>
          <p:style>
            <a:lnRef idx="2">
              <a:schemeClr val="accent1"/>
            </a:lnRef>
            <a:fillRef idx="0">
              <a:schemeClr val="accent1"/>
            </a:fillRef>
            <a:effectRef idx="1">
              <a:schemeClr val="accent1"/>
            </a:effectRef>
            <a:fontRef idx="minor">
              <a:schemeClr val="tx1"/>
            </a:fontRef>
          </p:style>
        </p:cxnSp>
      </p:grpSp>
      <p:sp>
        <p:nvSpPr>
          <p:cNvPr id="108" name="Rounded Rectangle 107"/>
          <p:cNvSpPr/>
          <p:nvPr/>
        </p:nvSpPr>
        <p:spPr>
          <a:xfrm>
            <a:off x="3620356" y="4227934"/>
            <a:ext cx="697136" cy="25202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800" b="1" dirty="0" smtClean="0">
                <a:solidFill>
                  <a:schemeClr val="tx1"/>
                </a:solidFill>
              </a:rPr>
              <a:t>Audio /    I-</a:t>
            </a:r>
            <a:r>
              <a:rPr lang="en-US" sz="800" b="1" dirty="0" err="1" smtClean="0">
                <a:solidFill>
                  <a:schemeClr val="tx1"/>
                </a:solidFill>
              </a:rPr>
              <a:t>comm</a:t>
            </a:r>
            <a:endParaRPr lang="en-US" sz="800" b="1" dirty="0">
              <a:solidFill>
                <a:schemeClr val="tx1"/>
              </a:solidFill>
            </a:endParaRPr>
          </a:p>
        </p:txBody>
      </p:sp>
      <p:cxnSp>
        <p:nvCxnSpPr>
          <p:cNvPr id="109" name="Straight Arrow Connector 108"/>
          <p:cNvCxnSpPr/>
          <p:nvPr/>
        </p:nvCxnSpPr>
        <p:spPr>
          <a:xfrm flipH="1">
            <a:off x="3091195" y="4443958"/>
            <a:ext cx="529161" cy="0"/>
          </a:xfrm>
          <a:prstGeom prst="straightConnector1">
            <a:avLst/>
          </a:prstGeom>
          <a:ln w="19050">
            <a:solidFill>
              <a:srgbClr val="FF813B"/>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flipH="1">
            <a:off x="4304432" y="4443958"/>
            <a:ext cx="432048" cy="0"/>
          </a:xfrm>
          <a:prstGeom prst="straightConnector1">
            <a:avLst/>
          </a:prstGeom>
          <a:ln w="19050">
            <a:solidFill>
              <a:srgbClr val="FF813B"/>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1" name="Rounded Rectangle 110"/>
          <p:cNvSpPr/>
          <p:nvPr/>
        </p:nvSpPr>
        <p:spPr>
          <a:xfrm>
            <a:off x="3625522" y="1493976"/>
            <a:ext cx="697656" cy="1776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800" b="1" dirty="0" smtClean="0">
                <a:solidFill>
                  <a:schemeClr val="bg1"/>
                </a:solidFill>
              </a:rPr>
              <a:t>RFC Mon</a:t>
            </a:r>
            <a:endParaRPr lang="en-US" sz="800" b="1" dirty="0" smtClean="0">
              <a:solidFill>
                <a:schemeClr val="bg1"/>
              </a:solidFill>
            </a:endParaRPr>
          </a:p>
        </p:txBody>
      </p:sp>
      <p:cxnSp>
        <p:nvCxnSpPr>
          <p:cNvPr id="112" name="Straight Arrow Connector 111"/>
          <p:cNvCxnSpPr/>
          <p:nvPr/>
        </p:nvCxnSpPr>
        <p:spPr>
          <a:xfrm flipH="1">
            <a:off x="3098497" y="1595731"/>
            <a:ext cx="529161" cy="0"/>
          </a:xfrm>
          <a:prstGeom prst="straightConnector1">
            <a:avLst/>
          </a:prstGeom>
          <a:ln w="19050">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3" name="Group 112"/>
          <p:cNvGrpSpPr/>
          <p:nvPr/>
        </p:nvGrpSpPr>
        <p:grpSpPr>
          <a:xfrm>
            <a:off x="4323178" y="1494468"/>
            <a:ext cx="428842" cy="107722"/>
            <a:chOff x="4251170" y="2148585"/>
            <a:chExt cx="428842" cy="107722"/>
          </a:xfrm>
        </p:grpSpPr>
        <p:cxnSp>
          <p:nvCxnSpPr>
            <p:cNvPr id="137" name="Straight Arrow Connector 136"/>
            <p:cNvCxnSpPr/>
            <p:nvPr/>
          </p:nvCxnSpPr>
          <p:spPr>
            <a:xfrm>
              <a:off x="4478549" y="2247714"/>
              <a:ext cx="201463" cy="0"/>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138" name="Straight Arrow Connector 137"/>
            <p:cNvCxnSpPr/>
            <p:nvPr/>
          </p:nvCxnSpPr>
          <p:spPr>
            <a:xfrm>
              <a:off x="4482754" y="2175706"/>
              <a:ext cx="0" cy="73675"/>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39" name="Straight Arrow Connector 138"/>
            <p:cNvCxnSpPr/>
            <p:nvPr/>
          </p:nvCxnSpPr>
          <p:spPr>
            <a:xfrm flipH="1">
              <a:off x="4355976" y="2148585"/>
              <a:ext cx="108012" cy="107722"/>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p:nvPr/>
          </p:nvCxnSpPr>
          <p:spPr>
            <a:xfrm>
              <a:off x="4251170" y="2249381"/>
              <a:ext cx="104806" cy="1"/>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grpSp>
      <p:sp>
        <p:nvSpPr>
          <p:cNvPr id="114" name="Rounded Rectangle 113"/>
          <p:cNvSpPr/>
          <p:nvPr/>
        </p:nvSpPr>
        <p:spPr>
          <a:xfrm>
            <a:off x="3622861" y="1998032"/>
            <a:ext cx="697656" cy="1776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800" b="1" dirty="0" smtClean="0">
                <a:solidFill>
                  <a:schemeClr val="bg1"/>
                </a:solidFill>
              </a:rPr>
              <a:t>RFC HD</a:t>
            </a:r>
            <a:endParaRPr lang="en-US" sz="800" b="1" dirty="0" smtClean="0">
              <a:solidFill>
                <a:schemeClr val="bg1"/>
              </a:solidFill>
            </a:endParaRPr>
          </a:p>
        </p:txBody>
      </p:sp>
      <p:cxnSp>
        <p:nvCxnSpPr>
          <p:cNvPr id="115" name="Straight Arrow Connector 114"/>
          <p:cNvCxnSpPr/>
          <p:nvPr/>
        </p:nvCxnSpPr>
        <p:spPr>
          <a:xfrm flipH="1">
            <a:off x="3095836" y="2099787"/>
            <a:ext cx="529161" cy="0"/>
          </a:xfrm>
          <a:prstGeom prst="straightConnector1">
            <a:avLst/>
          </a:prstGeom>
          <a:ln w="19050">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16" name="Group 115"/>
          <p:cNvGrpSpPr/>
          <p:nvPr/>
        </p:nvGrpSpPr>
        <p:grpSpPr>
          <a:xfrm>
            <a:off x="4320517" y="1998524"/>
            <a:ext cx="428842" cy="107722"/>
            <a:chOff x="4251170" y="2148585"/>
            <a:chExt cx="428842" cy="107722"/>
          </a:xfrm>
        </p:grpSpPr>
        <p:cxnSp>
          <p:nvCxnSpPr>
            <p:cNvPr id="133" name="Straight Arrow Connector 132"/>
            <p:cNvCxnSpPr/>
            <p:nvPr/>
          </p:nvCxnSpPr>
          <p:spPr>
            <a:xfrm>
              <a:off x="4478549" y="2247714"/>
              <a:ext cx="201463" cy="0"/>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4482754" y="2175706"/>
              <a:ext cx="0" cy="73675"/>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35" name="Straight Arrow Connector 134"/>
            <p:cNvCxnSpPr/>
            <p:nvPr/>
          </p:nvCxnSpPr>
          <p:spPr>
            <a:xfrm flipH="1">
              <a:off x="4355976" y="2148585"/>
              <a:ext cx="108012" cy="107722"/>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a:off x="4251170" y="2249381"/>
              <a:ext cx="104806" cy="1"/>
            </a:xfrm>
            <a:prstGeom prst="straightConnector1">
              <a:avLst/>
            </a:prstGeom>
            <a:ln w="19050">
              <a:tailEnd type="none"/>
            </a:ln>
          </p:spPr>
          <p:style>
            <a:lnRef idx="2">
              <a:schemeClr val="accent1"/>
            </a:lnRef>
            <a:fillRef idx="0">
              <a:schemeClr val="accent1"/>
            </a:fillRef>
            <a:effectRef idx="1">
              <a:schemeClr val="accent1"/>
            </a:effectRef>
            <a:fontRef idx="minor">
              <a:schemeClr val="tx1"/>
            </a:fontRef>
          </p:style>
        </p:cxnSp>
      </p:grpSp>
      <p:sp>
        <p:nvSpPr>
          <p:cNvPr id="117" name="Rounded Rectangle 116"/>
          <p:cNvSpPr/>
          <p:nvPr/>
        </p:nvSpPr>
        <p:spPr>
          <a:xfrm>
            <a:off x="3625522" y="3219822"/>
            <a:ext cx="697656" cy="1776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800" b="1" dirty="0" err="1" smtClean="0">
                <a:solidFill>
                  <a:schemeClr val="bg1"/>
                </a:solidFill>
              </a:rPr>
              <a:t>Ext</a:t>
            </a:r>
            <a:r>
              <a:rPr lang="nl-NL" sz="800" b="1" dirty="0" smtClean="0">
                <a:solidFill>
                  <a:schemeClr val="bg1"/>
                </a:solidFill>
              </a:rPr>
              <a:t> 1</a:t>
            </a:r>
            <a:endParaRPr lang="en-US" sz="800" b="1" dirty="0" smtClean="0">
              <a:solidFill>
                <a:schemeClr val="bg1"/>
              </a:solidFill>
            </a:endParaRPr>
          </a:p>
        </p:txBody>
      </p:sp>
      <p:cxnSp>
        <p:nvCxnSpPr>
          <p:cNvPr id="118" name="Straight Arrow Connector 117"/>
          <p:cNvCxnSpPr/>
          <p:nvPr/>
        </p:nvCxnSpPr>
        <p:spPr>
          <a:xfrm flipH="1">
            <a:off x="3098497" y="3321577"/>
            <a:ext cx="529161" cy="0"/>
          </a:xfrm>
          <a:prstGeom prst="straightConnector1">
            <a:avLst/>
          </a:prstGeom>
          <a:ln w="1905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19" name="Rounded Rectangle 118"/>
          <p:cNvSpPr/>
          <p:nvPr/>
        </p:nvSpPr>
        <p:spPr>
          <a:xfrm>
            <a:off x="3625522" y="3544350"/>
            <a:ext cx="697656" cy="1776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rPr>
              <a:t>Ext 2</a:t>
            </a:r>
          </a:p>
        </p:txBody>
      </p:sp>
      <p:cxnSp>
        <p:nvCxnSpPr>
          <p:cNvPr id="120" name="Straight Arrow Connector 119"/>
          <p:cNvCxnSpPr/>
          <p:nvPr/>
        </p:nvCxnSpPr>
        <p:spPr>
          <a:xfrm flipH="1">
            <a:off x="3098497" y="3646105"/>
            <a:ext cx="529161" cy="0"/>
          </a:xfrm>
          <a:prstGeom prst="straightConnector1">
            <a:avLst/>
          </a:prstGeom>
          <a:ln w="1905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1" name="Rounded Rectangle 120"/>
          <p:cNvSpPr/>
          <p:nvPr/>
        </p:nvSpPr>
        <p:spPr>
          <a:xfrm>
            <a:off x="3622861" y="3903898"/>
            <a:ext cx="697656" cy="17767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800" b="1" dirty="0" err="1" smtClean="0">
                <a:solidFill>
                  <a:schemeClr val="bg1"/>
                </a:solidFill>
              </a:rPr>
              <a:t>Ext</a:t>
            </a:r>
            <a:r>
              <a:rPr lang="nl-NL" sz="800" b="1" dirty="0" smtClean="0">
                <a:solidFill>
                  <a:schemeClr val="bg1"/>
                </a:solidFill>
              </a:rPr>
              <a:t> 3 / TP</a:t>
            </a:r>
            <a:endParaRPr lang="en-US" sz="800" b="1" dirty="0" smtClean="0">
              <a:solidFill>
                <a:schemeClr val="bg1"/>
              </a:solidFill>
            </a:endParaRPr>
          </a:p>
        </p:txBody>
      </p:sp>
      <p:cxnSp>
        <p:nvCxnSpPr>
          <p:cNvPr id="122" name="Straight Arrow Connector 121"/>
          <p:cNvCxnSpPr/>
          <p:nvPr/>
        </p:nvCxnSpPr>
        <p:spPr>
          <a:xfrm flipH="1">
            <a:off x="3095836" y="4005653"/>
            <a:ext cx="529161" cy="0"/>
          </a:xfrm>
          <a:prstGeom prst="straightConnector1">
            <a:avLst/>
          </a:prstGeom>
          <a:ln w="19050">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23" name="Rounded Rectangle 122"/>
          <p:cNvSpPr/>
          <p:nvPr/>
        </p:nvSpPr>
        <p:spPr>
          <a:xfrm>
            <a:off x="4752020" y="3083111"/>
            <a:ext cx="668572" cy="15615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rPr>
              <a:t>10Gb/s Ethernet</a:t>
            </a:r>
            <a:endParaRPr lang="en-US" sz="800" b="1" dirty="0">
              <a:solidFill>
                <a:schemeClr val="bg1"/>
              </a:solidFill>
            </a:endParaRPr>
          </a:p>
        </p:txBody>
      </p:sp>
      <p:cxnSp>
        <p:nvCxnSpPr>
          <p:cNvPr id="124" name="Straight Arrow Connector 123"/>
          <p:cNvCxnSpPr/>
          <p:nvPr/>
        </p:nvCxnSpPr>
        <p:spPr>
          <a:xfrm flipH="1">
            <a:off x="4319972" y="3321577"/>
            <a:ext cx="421777" cy="1"/>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flipH="1">
            <a:off x="4319972" y="3650015"/>
            <a:ext cx="421777" cy="1"/>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flipH="1">
            <a:off x="4319972" y="3973559"/>
            <a:ext cx="421777" cy="1"/>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127" name="Rounded Rectangle 193"/>
          <p:cNvSpPr/>
          <p:nvPr/>
        </p:nvSpPr>
        <p:spPr>
          <a:xfrm>
            <a:off x="3622316" y="2861597"/>
            <a:ext cx="701632" cy="177674"/>
          </a:xfrm>
          <a:custGeom>
            <a:avLst/>
            <a:gdLst>
              <a:gd name="connsiteX0" fmla="*/ 0 w 697656"/>
              <a:gd name="connsiteY0" fmla="*/ 29613 h 177674"/>
              <a:gd name="connsiteX1" fmla="*/ 29613 w 697656"/>
              <a:gd name="connsiteY1" fmla="*/ 0 h 177674"/>
              <a:gd name="connsiteX2" fmla="*/ 668043 w 697656"/>
              <a:gd name="connsiteY2" fmla="*/ 0 h 177674"/>
              <a:gd name="connsiteX3" fmla="*/ 697656 w 697656"/>
              <a:gd name="connsiteY3" fmla="*/ 29613 h 177674"/>
              <a:gd name="connsiteX4" fmla="*/ 697656 w 697656"/>
              <a:gd name="connsiteY4" fmla="*/ 148061 h 177674"/>
              <a:gd name="connsiteX5" fmla="*/ 668043 w 697656"/>
              <a:gd name="connsiteY5" fmla="*/ 177674 h 177674"/>
              <a:gd name="connsiteX6" fmla="*/ 29613 w 697656"/>
              <a:gd name="connsiteY6" fmla="*/ 177674 h 177674"/>
              <a:gd name="connsiteX7" fmla="*/ 0 w 697656"/>
              <a:gd name="connsiteY7" fmla="*/ 148061 h 177674"/>
              <a:gd name="connsiteX8" fmla="*/ 0 w 697656"/>
              <a:gd name="connsiteY8" fmla="*/ 29613 h 177674"/>
              <a:gd name="connsiteX0" fmla="*/ 0 w 697656"/>
              <a:gd name="connsiteY0" fmla="*/ 29613 h 177674"/>
              <a:gd name="connsiteX1" fmla="*/ 29613 w 697656"/>
              <a:gd name="connsiteY1" fmla="*/ 0 h 177674"/>
              <a:gd name="connsiteX2" fmla="*/ 668043 w 697656"/>
              <a:gd name="connsiteY2" fmla="*/ 0 h 177674"/>
              <a:gd name="connsiteX3" fmla="*/ 697656 w 697656"/>
              <a:gd name="connsiteY3" fmla="*/ 29613 h 177674"/>
              <a:gd name="connsiteX4" fmla="*/ 697656 w 697656"/>
              <a:gd name="connsiteY4" fmla="*/ 132158 h 177674"/>
              <a:gd name="connsiteX5" fmla="*/ 668043 w 697656"/>
              <a:gd name="connsiteY5" fmla="*/ 177674 h 177674"/>
              <a:gd name="connsiteX6" fmla="*/ 29613 w 697656"/>
              <a:gd name="connsiteY6" fmla="*/ 177674 h 177674"/>
              <a:gd name="connsiteX7" fmla="*/ 0 w 697656"/>
              <a:gd name="connsiteY7" fmla="*/ 148061 h 177674"/>
              <a:gd name="connsiteX8" fmla="*/ 0 w 697656"/>
              <a:gd name="connsiteY8" fmla="*/ 29613 h 177674"/>
              <a:gd name="connsiteX0" fmla="*/ 0 w 701632"/>
              <a:gd name="connsiteY0" fmla="*/ 29613 h 177674"/>
              <a:gd name="connsiteX1" fmla="*/ 29613 w 701632"/>
              <a:gd name="connsiteY1" fmla="*/ 0 h 177674"/>
              <a:gd name="connsiteX2" fmla="*/ 668043 w 701632"/>
              <a:gd name="connsiteY2" fmla="*/ 0 h 177674"/>
              <a:gd name="connsiteX3" fmla="*/ 701632 w 701632"/>
              <a:gd name="connsiteY3" fmla="*/ 41540 h 177674"/>
              <a:gd name="connsiteX4" fmla="*/ 697656 w 701632"/>
              <a:gd name="connsiteY4" fmla="*/ 132158 h 177674"/>
              <a:gd name="connsiteX5" fmla="*/ 668043 w 701632"/>
              <a:gd name="connsiteY5" fmla="*/ 177674 h 177674"/>
              <a:gd name="connsiteX6" fmla="*/ 29613 w 701632"/>
              <a:gd name="connsiteY6" fmla="*/ 177674 h 177674"/>
              <a:gd name="connsiteX7" fmla="*/ 0 w 701632"/>
              <a:gd name="connsiteY7" fmla="*/ 148061 h 177674"/>
              <a:gd name="connsiteX8" fmla="*/ 0 w 701632"/>
              <a:gd name="connsiteY8" fmla="*/ 29613 h 177674"/>
              <a:gd name="connsiteX0" fmla="*/ 0 w 701632"/>
              <a:gd name="connsiteY0" fmla="*/ 29613 h 177674"/>
              <a:gd name="connsiteX1" fmla="*/ 29613 w 701632"/>
              <a:gd name="connsiteY1" fmla="*/ 0 h 177674"/>
              <a:gd name="connsiteX2" fmla="*/ 668043 w 701632"/>
              <a:gd name="connsiteY2" fmla="*/ 0 h 177674"/>
              <a:gd name="connsiteX3" fmla="*/ 701632 w 701632"/>
              <a:gd name="connsiteY3" fmla="*/ 41540 h 177674"/>
              <a:gd name="connsiteX4" fmla="*/ 697656 w 701632"/>
              <a:gd name="connsiteY4" fmla="*/ 132158 h 177674"/>
              <a:gd name="connsiteX5" fmla="*/ 668043 w 701632"/>
              <a:gd name="connsiteY5" fmla="*/ 177674 h 177674"/>
              <a:gd name="connsiteX6" fmla="*/ 29613 w 701632"/>
              <a:gd name="connsiteY6" fmla="*/ 177674 h 177674"/>
              <a:gd name="connsiteX7" fmla="*/ 0 w 701632"/>
              <a:gd name="connsiteY7" fmla="*/ 148061 h 177674"/>
              <a:gd name="connsiteX8" fmla="*/ 0 w 701632"/>
              <a:gd name="connsiteY8" fmla="*/ 29613 h 177674"/>
              <a:gd name="connsiteX0" fmla="*/ 0 w 701632"/>
              <a:gd name="connsiteY0" fmla="*/ 65394 h 177674"/>
              <a:gd name="connsiteX1" fmla="*/ 29613 w 701632"/>
              <a:gd name="connsiteY1" fmla="*/ 0 h 177674"/>
              <a:gd name="connsiteX2" fmla="*/ 668043 w 701632"/>
              <a:gd name="connsiteY2" fmla="*/ 0 h 177674"/>
              <a:gd name="connsiteX3" fmla="*/ 701632 w 701632"/>
              <a:gd name="connsiteY3" fmla="*/ 41540 h 177674"/>
              <a:gd name="connsiteX4" fmla="*/ 697656 w 701632"/>
              <a:gd name="connsiteY4" fmla="*/ 132158 h 177674"/>
              <a:gd name="connsiteX5" fmla="*/ 668043 w 701632"/>
              <a:gd name="connsiteY5" fmla="*/ 177674 h 177674"/>
              <a:gd name="connsiteX6" fmla="*/ 29613 w 701632"/>
              <a:gd name="connsiteY6" fmla="*/ 177674 h 177674"/>
              <a:gd name="connsiteX7" fmla="*/ 0 w 701632"/>
              <a:gd name="connsiteY7" fmla="*/ 148061 h 177674"/>
              <a:gd name="connsiteX8" fmla="*/ 0 w 701632"/>
              <a:gd name="connsiteY8" fmla="*/ 65394 h 17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632" h="177674">
                <a:moveTo>
                  <a:pt x="0" y="65394"/>
                </a:moveTo>
                <a:cubicBezTo>
                  <a:pt x="0" y="49039"/>
                  <a:pt x="13258" y="0"/>
                  <a:pt x="29613" y="0"/>
                </a:cubicBezTo>
                <a:lnTo>
                  <a:pt x="668043" y="0"/>
                </a:lnTo>
                <a:cubicBezTo>
                  <a:pt x="684398" y="0"/>
                  <a:pt x="701632" y="25185"/>
                  <a:pt x="701632" y="41540"/>
                </a:cubicBezTo>
                <a:cubicBezTo>
                  <a:pt x="700307" y="99575"/>
                  <a:pt x="698981" y="101952"/>
                  <a:pt x="697656" y="132158"/>
                </a:cubicBezTo>
                <a:cubicBezTo>
                  <a:pt x="697656" y="148513"/>
                  <a:pt x="684398" y="177674"/>
                  <a:pt x="668043" y="177674"/>
                </a:cubicBezTo>
                <a:lnTo>
                  <a:pt x="29613" y="177674"/>
                </a:lnTo>
                <a:cubicBezTo>
                  <a:pt x="13258" y="177674"/>
                  <a:pt x="0" y="164416"/>
                  <a:pt x="0" y="148061"/>
                </a:cubicBezTo>
                <a:lnTo>
                  <a:pt x="0" y="65394"/>
                </a:lnTo>
                <a:close/>
              </a:path>
            </a:pathLst>
          </a:custGeom>
          <a:solidFill>
            <a:srgbClr val="92D050"/>
          </a:solidFill>
          <a:ln>
            <a:solidFill>
              <a:srgbClr val="00B05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800" b="1" dirty="0" smtClean="0">
                <a:solidFill>
                  <a:schemeClr val="bg1"/>
                </a:solidFill>
              </a:rPr>
              <a:t>SDP</a:t>
            </a:r>
            <a:endParaRPr lang="en-US" sz="800" b="1" dirty="0" smtClean="0">
              <a:solidFill>
                <a:schemeClr val="bg1"/>
              </a:solidFill>
            </a:endParaRPr>
          </a:p>
        </p:txBody>
      </p:sp>
      <p:cxnSp>
        <p:nvCxnSpPr>
          <p:cNvPr id="128" name="Straight Arrow Connector 195"/>
          <p:cNvCxnSpPr>
            <a:stCxn id="97" idx="2"/>
            <a:endCxn id="127" idx="3"/>
          </p:cNvCxnSpPr>
          <p:nvPr/>
        </p:nvCxnSpPr>
        <p:spPr>
          <a:xfrm rot="5400000">
            <a:off x="4647181" y="2464011"/>
            <a:ext cx="115893" cy="762358"/>
          </a:xfrm>
          <a:prstGeom prst="bentConnector2">
            <a:avLst/>
          </a:prstGeom>
          <a:ln w="19050">
            <a:solidFill>
              <a:srgbClr val="00B050"/>
            </a:solidFill>
            <a:prstDash val="sysDash"/>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flipH="1" flipV="1">
            <a:off x="3059832" y="2931259"/>
            <a:ext cx="562484" cy="1539"/>
          </a:xfrm>
          <a:prstGeom prst="straightConnector1">
            <a:avLst/>
          </a:prstGeom>
          <a:ln w="19050">
            <a:solidFill>
              <a:srgbClr val="00B050"/>
            </a:solidFill>
            <a:prstDash val="sysDash"/>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2" name="Straight Arrow Connector 195"/>
          <p:cNvCxnSpPr>
            <a:stCxn id="127" idx="4"/>
            <a:endCxn id="123" idx="0"/>
          </p:cNvCxnSpPr>
          <p:nvPr/>
        </p:nvCxnSpPr>
        <p:spPr>
          <a:xfrm>
            <a:off x="4319972" y="2993755"/>
            <a:ext cx="766334" cy="89356"/>
          </a:xfrm>
          <a:prstGeom prst="bentConnector2">
            <a:avLst/>
          </a:prstGeom>
          <a:ln w="19050">
            <a:solidFill>
              <a:srgbClr val="00B050"/>
            </a:solidFill>
            <a:prstDash val="sysDash"/>
            <a:headEnd type="arrow"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403716" y="3543858"/>
            <a:ext cx="1544548" cy="0"/>
          </a:xfrm>
          <a:prstGeom prst="straightConnector1">
            <a:avLst/>
          </a:prstGeom>
          <a:noFill/>
          <a:ln w="19050" cap="flat" cmpd="sng" algn="ctr">
            <a:solidFill>
              <a:srgbClr val="7D429A"/>
            </a:solidFill>
            <a:prstDash val="solid"/>
            <a:tailEnd type="arrow"/>
          </a:ln>
          <a:effectLst>
            <a:outerShdw blurRad="40000" dist="20000" dir="5400000" rotWithShape="0">
              <a:srgbClr val="000000">
                <a:alpha val="38000"/>
              </a:srgbClr>
            </a:outerShdw>
          </a:effectLst>
        </p:spPr>
      </p:cxnSp>
      <p:grpSp>
        <p:nvGrpSpPr>
          <p:cNvPr id="155" name="Group 52"/>
          <p:cNvGrpSpPr/>
          <p:nvPr/>
        </p:nvGrpSpPr>
        <p:grpSpPr>
          <a:xfrm>
            <a:off x="6408204" y="2031690"/>
            <a:ext cx="2383540" cy="1476165"/>
            <a:chOff x="7354859" y="1938695"/>
            <a:chExt cx="1771472" cy="1131367"/>
          </a:xfrm>
        </p:grpSpPr>
        <p:pic>
          <p:nvPicPr>
            <p:cNvPr id="156" name="Picture 155"/>
            <p:cNvPicPr>
              <a:picLocks noChangeAspect="1"/>
            </p:cNvPicPr>
            <p:nvPr/>
          </p:nvPicPr>
          <p:blipFill rotWithShape="1">
            <a:blip r:embed="rId2" cstate="screen">
              <a:extLst>
                <a:ext uri="{28A0092B-C50C-407E-A947-70E740481C1C}">
                  <a14:useLocalDpi xmlns:a14="http://schemas.microsoft.com/office/drawing/2010/main"/>
                </a:ext>
              </a:extLst>
            </a:blip>
            <a:srcRect t="795" b="19452"/>
            <a:stretch/>
          </p:blipFill>
          <p:spPr>
            <a:xfrm>
              <a:off x="7354859" y="1938695"/>
              <a:ext cx="1771472" cy="1131367"/>
            </a:xfrm>
            <a:prstGeom prst="rect">
              <a:avLst/>
            </a:prstGeom>
          </p:spPr>
        </p:pic>
        <p:sp>
          <p:nvSpPr>
            <p:cNvPr id="157" name="TextBox 156"/>
            <p:cNvSpPr txBox="1"/>
            <p:nvPr/>
          </p:nvSpPr>
          <p:spPr>
            <a:xfrm>
              <a:off x="7595686" y="2503043"/>
              <a:ext cx="1303548" cy="235887"/>
            </a:xfrm>
            <a:prstGeom prst="rect">
              <a:avLst/>
            </a:prstGeom>
            <a:noFill/>
          </p:spPr>
          <p:txBody>
            <a:bodyPr wrap="none" rtlCol="0">
              <a:spAutoFit/>
            </a:bodyPr>
            <a:lstStyle/>
            <a:p>
              <a:pPr defTabSz="914400" fontAlgn="auto">
                <a:spcBef>
                  <a:spcPts val="0"/>
                </a:spcBef>
                <a:spcAft>
                  <a:spcPts val="0"/>
                </a:spcAft>
                <a:defRPr/>
              </a:pPr>
              <a:r>
                <a:rPr lang="en-US" sz="1400" b="1" kern="0" dirty="0" smtClean="0">
                  <a:solidFill>
                    <a:srgbClr val="FFFFFF"/>
                  </a:solidFill>
                  <a:latin typeface="Arial"/>
                  <a:ea typeface="+mn-ea"/>
                </a:rPr>
                <a:t>IP Network 10Gb/s</a:t>
              </a:r>
            </a:p>
          </p:txBody>
        </p:sp>
      </p:grpSp>
      <p:sp>
        <p:nvSpPr>
          <p:cNvPr id="158" name="TextBox 157"/>
          <p:cNvSpPr txBox="1"/>
          <p:nvPr/>
        </p:nvSpPr>
        <p:spPr>
          <a:xfrm>
            <a:off x="5711216" y="1786049"/>
            <a:ext cx="1056700" cy="461665"/>
          </a:xfrm>
          <a:prstGeom prst="rect">
            <a:avLst/>
          </a:prstGeom>
          <a:noFill/>
        </p:spPr>
        <p:txBody>
          <a:bodyPr wrap="none" rtlCol="0">
            <a:spAutoFit/>
          </a:bodyPr>
          <a:lstStyle/>
          <a:p>
            <a:pPr defTabSz="914400" fontAlgn="auto">
              <a:spcBef>
                <a:spcPts val="0"/>
              </a:spcBef>
              <a:spcAft>
                <a:spcPts val="0"/>
              </a:spcAft>
              <a:defRPr/>
            </a:pPr>
            <a:r>
              <a:rPr lang="en-US" sz="800" kern="0" dirty="0" smtClean="0">
                <a:solidFill>
                  <a:srgbClr val="595959"/>
                </a:solidFill>
                <a:latin typeface="Arial"/>
                <a:ea typeface="+mn-ea"/>
              </a:rPr>
              <a:t>Multicast (+ IGMP)</a:t>
            </a:r>
          </a:p>
          <a:p>
            <a:pPr defTabSz="914400" fontAlgn="auto">
              <a:spcBef>
                <a:spcPts val="0"/>
              </a:spcBef>
              <a:spcAft>
                <a:spcPts val="0"/>
              </a:spcAft>
              <a:defRPr/>
            </a:pPr>
            <a:r>
              <a:rPr lang="en-US" sz="800" kern="0" dirty="0" smtClean="0">
                <a:solidFill>
                  <a:srgbClr val="595959"/>
                </a:solidFill>
                <a:latin typeface="Arial"/>
                <a:ea typeface="+mn-ea"/>
              </a:rPr>
              <a:t>Unicast</a:t>
            </a:r>
          </a:p>
          <a:p>
            <a:pPr defTabSz="914400" fontAlgn="auto">
              <a:spcBef>
                <a:spcPts val="0"/>
              </a:spcBef>
              <a:spcAft>
                <a:spcPts val="0"/>
              </a:spcAft>
              <a:defRPr/>
            </a:pPr>
            <a:r>
              <a:rPr lang="en-US" sz="800" kern="0" dirty="0" smtClean="0">
                <a:solidFill>
                  <a:srgbClr val="595959"/>
                </a:solidFill>
                <a:latin typeface="Arial"/>
                <a:ea typeface="+mn-ea"/>
              </a:rPr>
              <a:t>PTP (2059 ; Slave)</a:t>
            </a:r>
          </a:p>
        </p:txBody>
      </p:sp>
      <p:sp>
        <p:nvSpPr>
          <p:cNvPr id="159" name="TextBox 158"/>
          <p:cNvSpPr txBox="1"/>
          <p:nvPr/>
        </p:nvSpPr>
        <p:spPr>
          <a:xfrm>
            <a:off x="5709295" y="3607155"/>
            <a:ext cx="2155508" cy="584775"/>
          </a:xfrm>
          <a:prstGeom prst="rect">
            <a:avLst/>
          </a:prstGeom>
          <a:noFill/>
        </p:spPr>
        <p:txBody>
          <a:bodyPr wrap="square" rtlCol="0">
            <a:spAutoFit/>
          </a:bodyPr>
          <a:lstStyle/>
          <a:p>
            <a:pPr defTabSz="914400" fontAlgn="auto">
              <a:spcBef>
                <a:spcPts val="0"/>
              </a:spcBef>
              <a:spcAft>
                <a:spcPts val="0"/>
              </a:spcAft>
              <a:defRPr/>
            </a:pPr>
            <a:r>
              <a:rPr lang="en-US" sz="800" kern="0" dirty="0" smtClean="0">
                <a:solidFill>
                  <a:srgbClr val="595959"/>
                </a:solidFill>
                <a:latin typeface="Arial"/>
                <a:ea typeface="+mn-ea"/>
              </a:rPr>
              <a:t>Multicast (+ IGMP) </a:t>
            </a:r>
          </a:p>
          <a:p>
            <a:pPr defTabSz="914400" fontAlgn="auto">
              <a:spcBef>
                <a:spcPts val="0"/>
              </a:spcBef>
              <a:spcAft>
                <a:spcPts val="0"/>
              </a:spcAft>
              <a:defRPr/>
            </a:pPr>
            <a:r>
              <a:rPr lang="en-US" sz="800" kern="0" dirty="0" smtClean="0">
                <a:solidFill>
                  <a:srgbClr val="595959"/>
                </a:solidFill>
                <a:latin typeface="Arial"/>
                <a:ea typeface="+mn-ea"/>
              </a:rPr>
              <a:t>Unicast</a:t>
            </a:r>
          </a:p>
          <a:p>
            <a:pPr defTabSz="914400" fontAlgn="auto">
              <a:spcBef>
                <a:spcPts val="0"/>
              </a:spcBef>
              <a:spcAft>
                <a:spcPts val="0"/>
              </a:spcAft>
              <a:defRPr/>
            </a:pPr>
            <a:r>
              <a:rPr lang="en-US" sz="800" kern="0" dirty="0" smtClean="0">
                <a:solidFill>
                  <a:srgbClr val="595959"/>
                </a:solidFill>
                <a:latin typeface="Arial"/>
                <a:ea typeface="+mn-ea"/>
              </a:rPr>
              <a:t>PTP (2059 ; Slave)</a:t>
            </a:r>
          </a:p>
          <a:p>
            <a:pPr defTabSz="914400" fontAlgn="auto">
              <a:spcBef>
                <a:spcPts val="0"/>
              </a:spcBef>
              <a:spcAft>
                <a:spcPts val="0"/>
              </a:spcAft>
              <a:defRPr/>
            </a:pPr>
            <a:endParaRPr lang="en-US" sz="800" kern="0" dirty="0" smtClean="0">
              <a:solidFill>
                <a:srgbClr val="595959"/>
              </a:solidFill>
              <a:latin typeface="Arial"/>
              <a:ea typeface="+mn-ea"/>
            </a:endParaRPr>
          </a:p>
        </p:txBody>
      </p:sp>
      <p:cxnSp>
        <p:nvCxnSpPr>
          <p:cNvPr id="94" name="Straight Arrow Connector 93"/>
          <p:cNvCxnSpPr/>
          <p:nvPr/>
        </p:nvCxnSpPr>
        <p:spPr>
          <a:xfrm flipH="1">
            <a:off x="5400092" y="2319722"/>
            <a:ext cx="1544548" cy="0"/>
          </a:xfrm>
          <a:prstGeom prst="straightConnector1">
            <a:avLst/>
          </a:prstGeom>
          <a:noFill/>
          <a:ln w="19050" cap="flat" cmpd="sng" algn="ctr">
            <a:solidFill>
              <a:srgbClr val="7D429A"/>
            </a:solidFill>
            <a:prstDash val="solid"/>
            <a:headEnd type="arrow" w="med" len="med"/>
            <a:tailEnd type="none" w="med" len="med"/>
          </a:ln>
          <a:effectLst>
            <a:outerShdw blurRad="40000" dist="20000" dir="5400000" rotWithShape="0">
              <a:srgbClr val="000000">
                <a:alpha val="38000"/>
              </a:srgbClr>
            </a:outerShdw>
          </a:effectLst>
        </p:spPr>
      </p:cxnSp>
      <p:sp>
        <p:nvSpPr>
          <p:cNvPr id="97" name="Rounded Rectangle 96"/>
          <p:cNvSpPr/>
          <p:nvPr/>
        </p:nvSpPr>
        <p:spPr>
          <a:xfrm>
            <a:off x="4752020" y="858336"/>
            <a:ext cx="668572" cy="19289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b="1" dirty="0" smtClean="0">
                <a:solidFill>
                  <a:schemeClr val="bg1"/>
                </a:solidFill>
              </a:rPr>
              <a:t>10Gb/s Ethernet</a:t>
            </a:r>
            <a:endParaRPr lang="en-US" sz="800" b="1" dirty="0">
              <a:solidFill>
                <a:schemeClr val="bg1"/>
              </a:solidFill>
            </a:endParaRPr>
          </a:p>
        </p:txBody>
      </p:sp>
      <p:sp>
        <p:nvSpPr>
          <p:cNvPr id="160" name="Freeform 159"/>
          <p:cNvSpPr/>
          <p:nvPr/>
        </p:nvSpPr>
        <p:spPr>
          <a:xfrm>
            <a:off x="4585217" y="627534"/>
            <a:ext cx="1242811" cy="240312"/>
          </a:xfrm>
          <a:custGeom>
            <a:avLst/>
            <a:gdLst>
              <a:gd name="connsiteX0" fmla="*/ 1242811 w 1242811"/>
              <a:gd name="connsiteY0" fmla="*/ 201675 h 240312"/>
              <a:gd name="connsiteX1" fmla="*/ 785611 w 1242811"/>
              <a:gd name="connsiteY1" fmla="*/ 21371 h 240312"/>
              <a:gd name="connsiteX2" fmla="*/ 186743 w 1242811"/>
              <a:gd name="connsiteY2" fmla="*/ 27811 h 240312"/>
              <a:gd name="connsiteX3" fmla="*/ 0 w 1242811"/>
              <a:gd name="connsiteY3" fmla="*/ 240312 h 240312"/>
            </a:gdLst>
            <a:ahLst/>
            <a:cxnLst>
              <a:cxn ang="0">
                <a:pos x="connsiteX0" y="connsiteY0"/>
              </a:cxn>
              <a:cxn ang="0">
                <a:pos x="connsiteX1" y="connsiteY1"/>
              </a:cxn>
              <a:cxn ang="0">
                <a:pos x="connsiteX2" y="connsiteY2"/>
              </a:cxn>
              <a:cxn ang="0">
                <a:pos x="connsiteX3" y="connsiteY3"/>
              </a:cxn>
            </a:cxnLst>
            <a:rect l="l" t="t" r="r" b="b"/>
            <a:pathLst>
              <a:path w="1242811" h="240312">
                <a:moveTo>
                  <a:pt x="1242811" y="201675"/>
                </a:moveTo>
                <a:cubicBezTo>
                  <a:pt x="1102216" y="126011"/>
                  <a:pt x="961622" y="50348"/>
                  <a:pt x="785611" y="21371"/>
                </a:cubicBezTo>
                <a:cubicBezTo>
                  <a:pt x="609600" y="-7606"/>
                  <a:pt x="317678" y="-8679"/>
                  <a:pt x="186743" y="27811"/>
                </a:cubicBezTo>
                <a:cubicBezTo>
                  <a:pt x="55808" y="64301"/>
                  <a:pt x="27904" y="152306"/>
                  <a:pt x="0" y="240312"/>
                </a:cubicBezTo>
              </a:path>
            </a:pathLst>
          </a:custGeom>
          <a:noFill/>
          <a:ln w="19050" cap="flat" cmpd="sng" algn="ctr">
            <a:solidFill>
              <a:srgbClr val="FF0000"/>
            </a:solidFill>
            <a:prstDash val="solid"/>
            <a:headEnd type="none" w="med" len="med"/>
            <a:tailEnd type="arrow" w="med" len="med"/>
          </a:ln>
          <a:effectLst>
            <a:outerShdw blurRad="40000" dist="23000" dir="5400000" rotWithShape="0">
              <a:srgbClr val="000000">
                <a:alpha val="35000"/>
              </a:srgbClr>
            </a:outerShdw>
          </a:effectLst>
        </p:spPr>
        <p:txBody>
          <a:bodyPr rtlCol="0" anchor="ctr"/>
          <a:lstStyle/>
          <a:p>
            <a:pPr algn="ctr" defTabSz="914400" fontAlgn="auto">
              <a:spcBef>
                <a:spcPts val="0"/>
              </a:spcBef>
              <a:spcAft>
                <a:spcPts val="0"/>
              </a:spcAft>
              <a:defRPr/>
            </a:pPr>
            <a:endParaRPr lang="en-US" sz="1800" kern="0" smtClean="0">
              <a:solidFill>
                <a:srgbClr val="FFFFFF"/>
              </a:solidFill>
              <a:latin typeface="Arial"/>
              <a:ea typeface="+mn-ea"/>
            </a:endParaRPr>
          </a:p>
        </p:txBody>
      </p:sp>
      <p:cxnSp>
        <p:nvCxnSpPr>
          <p:cNvPr id="161" name="Straight Arrow Connector 160"/>
          <p:cNvCxnSpPr/>
          <p:nvPr/>
        </p:nvCxnSpPr>
        <p:spPr>
          <a:xfrm flipV="1">
            <a:off x="4456712" y="885205"/>
            <a:ext cx="1" cy="174377"/>
          </a:xfrm>
          <a:prstGeom prst="straightConnector1">
            <a:avLst/>
          </a:prstGeom>
          <a:noFill/>
          <a:ln w="12700" cap="flat" cmpd="sng" algn="ctr">
            <a:solidFill>
              <a:srgbClr val="FF0000"/>
            </a:solidFill>
            <a:prstDash val="solid"/>
            <a:headEnd type="arrow" w="med" len="med"/>
            <a:tailEnd type="none" w="med" len="med"/>
          </a:ln>
          <a:effectLst>
            <a:outerShdw blurRad="40000" dist="20000" dir="5400000" rotWithShape="0">
              <a:srgbClr val="000000">
                <a:alpha val="38000"/>
              </a:srgbClr>
            </a:outerShdw>
          </a:effectLst>
        </p:spPr>
      </p:cxnSp>
      <p:cxnSp>
        <p:nvCxnSpPr>
          <p:cNvPr id="162" name="Straight Arrow Connector 161"/>
          <p:cNvCxnSpPr/>
          <p:nvPr/>
        </p:nvCxnSpPr>
        <p:spPr>
          <a:xfrm flipV="1">
            <a:off x="4456711" y="1347614"/>
            <a:ext cx="1" cy="174377"/>
          </a:xfrm>
          <a:prstGeom prst="straightConnector1">
            <a:avLst/>
          </a:prstGeom>
          <a:noFill/>
          <a:ln w="12700" cap="flat" cmpd="sng" algn="ctr">
            <a:solidFill>
              <a:srgbClr val="FF0000"/>
            </a:solidFill>
            <a:prstDash val="solid"/>
            <a:headEnd type="arrow" w="med" len="med"/>
            <a:tailEnd type="none" w="med" len="med"/>
          </a:ln>
          <a:effectLst>
            <a:outerShdw blurRad="40000" dist="20000" dir="5400000" rotWithShape="0">
              <a:srgbClr val="000000">
                <a:alpha val="38000"/>
              </a:srgbClr>
            </a:outerShdw>
          </a:effectLst>
        </p:spPr>
      </p:cxnSp>
      <p:cxnSp>
        <p:nvCxnSpPr>
          <p:cNvPr id="163" name="Straight Arrow Connector 162"/>
          <p:cNvCxnSpPr/>
          <p:nvPr/>
        </p:nvCxnSpPr>
        <p:spPr>
          <a:xfrm flipV="1">
            <a:off x="4455853" y="1851670"/>
            <a:ext cx="1" cy="174377"/>
          </a:xfrm>
          <a:prstGeom prst="straightConnector1">
            <a:avLst/>
          </a:prstGeom>
          <a:noFill/>
          <a:ln w="12700" cap="flat" cmpd="sng" algn="ctr">
            <a:solidFill>
              <a:srgbClr val="FF0000"/>
            </a:solidFill>
            <a:prstDash val="solid"/>
            <a:headEnd type="arrow" w="med" len="med"/>
            <a:tailEnd type="none" w="med" len="med"/>
          </a:ln>
          <a:effectLst>
            <a:outerShdw blurRad="40000" dist="20000" dir="5400000" rotWithShape="0">
              <a:srgbClr val="000000">
                <a:alpha val="38000"/>
              </a:srgbClr>
            </a:outerShdw>
          </a:effectLst>
        </p:spPr>
      </p:cxnSp>
      <p:cxnSp>
        <p:nvCxnSpPr>
          <p:cNvPr id="164" name="Straight Arrow Connector 163"/>
          <p:cNvCxnSpPr/>
          <p:nvPr/>
        </p:nvCxnSpPr>
        <p:spPr>
          <a:xfrm flipV="1">
            <a:off x="4459590" y="2211710"/>
            <a:ext cx="1" cy="174377"/>
          </a:xfrm>
          <a:prstGeom prst="straightConnector1">
            <a:avLst/>
          </a:prstGeom>
          <a:noFill/>
          <a:ln w="12700" cap="flat" cmpd="sng" algn="ctr">
            <a:solidFill>
              <a:srgbClr val="FF0000"/>
            </a:solidFill>
            <a:prstDash val="solid"/>
            <a:headEnd type="arrow" w="med" len="med"/>
            <a:tailEnd type="none" w="med" len="med"/>
          </a:ln>
          <a:effectLst>
            <a:outerShdw blurRad="40000" dist="20000" dir="5400000" rotWithShape="0">
              <a:srgbClr val="000000">
                <a:alpha val="38000"/>
              </a:srgbClr>
            </a:outerShdw>
          </a:effectLst>
        </p:spPr>
      </p:cxnSp>
      <p:cxnSp>
        <p:nvCxnSpPr>
          <p:cNvPr id="165" name="Straight Arrow Connector 164"/>
          <p:cNvCxnSpPr/>
          <p:nvPr/>
        </p:nvCxnSpPr>
        <p:spPr>
          <a:xfrm flipV="1">
            <a:off x="4455853" y="2355726"/>
            <a:ext cx="1" cy="174377"/>
          </a:xfrm>
          <a:prstGeom prst="straightConnector1">
            <a:avLst/>
          </a:prstGeom>
          <a:noFill/>
          <a:ln w="19050" cap="flat" cmpd="sng" algn="ctr">
            <a:solidFill>
              <a:srgbClr val="FF0000"/>
            </a:solidFill>
            <a:prstDash val="solid"/>
            <a:headEnd type="arrow" w="med" len="med"/>
            <a:tailEnd type="none" w="med" len="me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85574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97255" y="4421819"/>
            <a:ext cx="1894637" cy="691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sz="1800">
              <a:solidFill>
                <a:prstClr val="white"/>
              </a:solidFill>
            </a:endParaRPr>
          </a:p>
        </p:txBody>
      </p:sp>
      <p:sp>
        <p:nvSpPr>
          <p:cNvPr id="70" name="TextBox 69"/>
          <p:cNvSpPr txBox="1"/>
          <p:nvPr/>
        </p:nvSpPr>
        <p:spPr>
          <a:xfrm>
            <a:off x="1079612" y="4753186"/>
            <a:ext cx="1058661" cy="230832"/>
          </a:xfrm>
          <a:prstGeom prst="rect">
            <a:avLst/>
          </a:prstGeom>
          <a:noFill/>
        </p:spPr>
        <p:txBody>
          <a:bodyPr wrap="square" rtlCol="0">
            <a:spAutoFit/>
          </a:bodyPr>
          <a:lstStyle/>
          <a:p>
            <a:pPr algn="ctr" defTabSz="342900"/>
            <a:r>
              <a:rPr lang="en-US" sz="900" dirty="0" smtClean="0">
                <a:solidFill>
                  <a:prstClr val="black">
                    <a:lumMod val="75000"/>
                    <a:lumOff val="25000"/>
                  </a:prstClr>
                </a:solidFill>
              </a:rPr>
              <a:t>Camera</a:t>
            </a:r>
            <a:endParaRPr lang="en-US" sz="900" dirty="0">
              <a:solidFill>
                <a:prstClr val="black">
                  <a:lumMod val="75000"/>
                  <a:lumOff val="25000"/>
                </a:prst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3598" y="685489"/>
            <a:ext cx="7236804" cy="1400207"/>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4500" y="4155926"/>
            <a:ext cx="716348" cy="257647"/>
          </a:xfrm>
          <a:prstGeom prst="rect">
            <a:avLst/>
          </a:prstGeom>
        </p:spPr>
      </p:pic>
      <p:sp>
        <p:nvSpPr>
          <p:cNvPr id="9" name="Freeform 8"/>
          <p:cNvSpPr/>
          <p:nvPr/>
        </p:nvSpPr>
        <p:spPr>
          <a:xfrm>
            <a:off x="6441622" y="1012372"/>
            <a:ext cx="1092070" cy="2628900"/>
          </a:xfrm>
          <a:custGeom>
            <a:avLst/>
            <a:gdLst>
              <a:gd name="connsiteX0" fmla="*/ 0 w 1456093"/>
              <a:gd name="connsiteY0" fmla="*/ 0 h 3505200"/>
              <a:gd name="connsiteX1" fmla="*/ 1382485 w 1456093"/>
              <a:gd name="connsiteY1" fmla="*/ 849085 h 3505200"/>
              <a:gd name="connsiteX2" fmla="*/ 1143000 w 1456093"/>
              <a:gd name="connsiteY2" fmla="*/ 3505200 h 3505200"/>
            </a:gdLst>
            <a:ahLst/>
            <a:cxnLst>
              <a:cxn ang="0">
                <a:pos x="connsiteX0" y="connsiteY0"/>
              </a:cxn>
              <a:cxn ang="0">
                <a:pos x="connsiteX1" y="connsiteY1"/>
              </a:cxn>
              <a:cxn ang="0">
                <a:pos x="connsiteX2" y="connsiteY2"/>
              </a:cxn>
            </a:cxnLst>
            <a:rect l="l" t="t" r="r" b="b"/>
            <a:pathLst>
              <a:path w="1456093" h="3505200">
                <a:moveTo>
                  <a:pt x="0" y="0"/>
                </a:moveTo>
                <a:cubicBezTo>
                  <a:pt x="595992" y="132442"/>
                  <a:pt x="1191985" y="264885"/>
                  <a:pt x="1382485" y="849085"/>
                </a:cubicBezTo>
                <a:cubicBezTo>
                  <a:pt x="1572985" y="1433285"/>
                  <a:pt x="1357992" y="2469242"/>
                  <a:pt x="1143000" y="3505200"/>
                </a:cubicBezTo>
              </a:path>
            </a:pathLst>
          </a:custGeom>
          <a:noFill/>
          <a:ln w="57150">
            <a:solidFill>
              <a:srgbClr val="FF0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reeform 10"/>
          <p:cNvSpPr/>
          <p:nvPr/>
        </p:nvSpPr>
        <p:spPr>
          <a:xfrm>
            <a:off x="6723514" y="3788228"/>
            <a:ext cx="469222" cy="310244"/>
          </a:xfrm>
          <a:custGeom>
            <a:avLst/>
            <a:gdLst>
              <a:gd name="connsiteX0" fmla="*/ 625629 w 625629"/>
              <a:gd name="connsiteY0" fmla="*/ 0 h 413658"/>
              <a:gd name="connsiteX1" fmla="*/ 429686 w 625629"/>
              <a:gd name="connsiteY1" fmla="*/ 250372 h 413658"/>
              <a:gd name="connsiteX2" fmla="*/ 48686 w 625629"/>
              <a:gd name="connsiteY2" fmla="*/ 239486 h 413658"/>
              <a:gd name="connsiteX3" fmla="*/ 5144 w 625629"/>
              <a:gd name="connsiteY3" fmla="*/ 413658 h 413658"/>
              <a:gd name="connsiteX4" fmla="*/ 5144 w 625629"/>
              <a:gd name="connsiteY4" fmla="*/ 413658 h 413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5629" h="413658">
                <a:moveTo>
                  <a:pt x="625629" y="0"/>
                </a:moveTo>
                <a:cubicBezTo>
                  <a:pt x="575736" y="105229"/>
                  <a:pt x="525843" y="210458"/>
                  <a:pt x="429686" y="250372"/>
                </a:cubicBezTo>
                <a:cubicBezTo>
                  <a:pt x="333529" y="290286"/>
                  <a:pt x="119443" y="212272"/>
                  <a:pt x="48686" y="239486"/>
                </a:cubicBezTo>
                <a:cubicBezTo>
                  <a:pt x="-22071" y="266700"/>
                  <a:pt x="5144" y="413658"/>
                  <a:pt x="5144" y="413658"/>
                </a:cubicBezTo>
                <a:lnTo>
                  <a:pt x="5144" y="413658"/>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Freeform 11"/>
          <p:cNvSpPr/>
          <p:nvPr/>
        </p:nvSpPr>
        <p:spPr>
          <a:xfrm>
            <a:off x="7274377" y="3771899"/>
            <a:ext cx="657833" cy="316595"/>
          </a:xfrm>
          <a:custGeom>
            <a:avLst/>
            <a:gdLst>
              <a:gd name="connsiteX0" fmla="*/ 0 w 378985"/>
              <a:gd name="connsiteY0" fmla="*/ 0 h 359229"/>
              <a:gd name="connsiteX1" fmla="*/ 119743 w 378985"/>
              <a:gd name="connsiteY1" fmla="*/ 152400 h 359229"/>
              <a:gd name="connsiteX2" fmla="*/ 359229 w 378985"/>
              <a:gd name="connsiteY2" fmla="*/ 185057 h 359229"/>
              <a:gd name="connsiteX3" fmla="*/ 348343 w 378985"/>
              <a:gd name="connsiteY3" fmla="*/ 359229 h 359229"/>
            </a:gdLst>
            <a:ahLst/>
            <a:cxnLst>
              <a:cxn ang="0">
                <a:pos x="connsiteX0" y="connsiteY0"/>
              </a:cxn>
              <a:cxn ang="0">
                <a:pos x="connsiteX1" y="connsiteY1"/>
              </a:cxn>
              <a:cxn ang="0">
                <a:pos x="connsiteX2" y="connsiteY2"/>
              </a:cxn>
              <a:cxn ang="0">
                <a:pos x="connsiteX3" y="connsiteY3"/>
              </a:cxn>
            </a:cxnLst>
            <a:rect l="l" t="t" r="r" b="b"/>
            <a:pathLst>
              <a:path w="378985" h="359229">
                <a:moveTo>
                  <a:pt x="0" y="0"/>
                </a:moveTo>
                <a:cubicBezTo>
                  <a:pt x="29936" y="60778"/>
                  <a:pt x="59872" y="121557"/>
                  <a:pt x="119743" y="152400"/>
                </a:cubicBezTo>
                <a:cubicBezTo>
                  <a:pt x="179615" y="183243"/>
                  <a:pt x="321129" y="150586"/>
                  <a:pt x="359229" y="185057"/>
                </a:cubicBezTo>
                <a:cubicBezTo>
                  <a:pt x="397329" y="219529"/>
                  <a:pt x="372836" y="289379"/>
                  <a:pt x="348343" y="359229"/>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p:cNvSpPr txBox="1"/>
          <p:nvPr/>
        </p:nvSpPr>
        <p:spPr>
          <a:xfrm>
            <a:off x="6984268" y="2563277"/>
            <a:ext cx="998991" cy="507831"/>
          </a:xfrm>
          <a:prstGeom prst="rect">
            <a:avLst/>
          </a:prstGeom>
          <a:solidFill>
            <a:srgbClr val="FFFFFF">
              <a:alpha val="89804"/>
            </a:srgbClr>
          </a:solidFill>
          <a:ln>
            <a:solidFill>
              <a:srgbClr val="FF0000"/>
            </a:solidFill>
          </a:ln>
        </p:spPr>
        <p:txBody>
          <a:bodyPr wrap="none" rtlCol="0">
            <a:spAutoFit/>
          </a:bodyPr>
          <a:lstStyle/>
          <a:p>
            <a:pPr algn="ctr"/>
            <a:r>
              <a:rPr lang="en-US" sz="900" dirty="0" smtClean="0"/>
              <a:t>Camera Control</a:t>
            </a:r>
          </a:p>
          <a:p>
            <a:pPr algn="ctr"/>
            <a:r>
              <a:rPr lang="en-US" sz="900" dirty="0" smtClean="0"/>
              <a:t>network</a:t>
            </a:r>
          </a:p>
          <a:p>
            <a:pPr algn="ctr"/>
            <a:r>
              <a:rPr lang="en-US" sz="900" dirty="0" smtClean="0"/>
              <a:t>( C2IP )</a:t>
            </a:r>
            <a:endParaRPr lang="en-US" sz="900" dirty="0"/>
          </a:p>
        </p:txBody>
      </p:sp>
      <p:cxnSp>
        <p:nvCxnSpPr>
          <p:cNvPr id="15" name="Straight Connector 14"/>
          <p:cNvCxnSpPr/>
          <p:nvPr/>
        </p:nvCxnSpPr>
        <p:spPr>
          <a:xfrm flipH="1" flipV="1">
            <a:off x="6025534" y="3867894"/>
            <a:ext cx="416088" cy="303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6025534" y="4163546"/>
            <a:ext cx="498303" cy="3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307813" y="4167356"/>
            <a:ext cx="133809" cy="49148"/>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917686" y="4191930"/>
            <a:ext cx="434734" cy="230832"/>
          </a:xfrm>
          <a:prstGeom prst="rect">
            <a:avLst/>
          </a:prstGeom>
          <a:noFill/>
        </p:spPr>
        <p:txBody>
          <a:bodyPr wrap="none" rtlCol="0">
            <a:spAutoFit/>
          </a:bodyPr>
          <a:lstStyle/>
          <a:p>
            <a:pPr algn="ctr"/>
            <a:r>
              <a:rPr lang="en-US" sz="900" dirty="0" smtClean="0"/>
              <a:t>OCP</a:t>
            </a:r>
            <a:endParaRPr lang="en-US" sz="900" dirty="0"/>
          </a:p>
        </p:txBody>
      </p:sp>
      <p:sp>
        <p:nvSpPr>
          <p:cNvPr id="53" name="TextBox 52"/>
          <p:cNvSpPr txBox="1"/>
          <p:nvPr/>
        </p:nvSpPr>
        <p:spPr>
          <a:xfrm>
            <a:off x="6912260" y="4105114"/>
            <a:ext cx="633507" cy="230832"/>
          </a:xfrm>
          <a:prstGeom prst="rect">
            <a:avLst/>
          </a:prstGeom>
          <a:noFill/>
        </p:spPr>
        <p:txBody>
          <a:bodyPr wrap="none" rtlCol="0">
            <a:spAutoFit/>
          </a:bodyPr>
          <a:lstStyle/>
          <a:p>
            <a:pPr algn="ctr"/>
            <a:r>
              <a:rPr lang="en-US" sz="900" dirty="0" smtClean="0"/>
              <a:t>MCP450</a:t>
            </a:r>
            <a:endParaRPr lang="en-US" sz="900" dirty="0"/>
          </a:p>
        </p:txBody>
      </p:sp>
      <p:sp>
        <p:nvSpPr>
          <p:cNvPr id="58" name="TextBox 57"/>
          <p:cNvSpPr txBox="1"/>
          <p:nvPr/>
        </p:nvSpPr>
        <p:spPr>
          <a:xfrm>
            <a:off x="6576380" y="3295023"/>
            <a:ext cx="723275" cy="369332"/>
          </a:xfrm>
          <a:prstGeom prst="rect">
            <a:avLst/>
          </a:prstGeom>
          <a:noFill/>
        </p:spPr>
        <p:txBody>
          <a:bodyPr wrap="none" rtlCol="0">
            <a:spAutoFit/>
          </a:bodyPr>
          <a:lstStyle/>
          <a:p>
            <a:pPr algn="ctr"/>
            <a:r>
              <a:rPr lang="en-US" sz="900" dirty="0" smtClean="0"/>
              <a:t>IP switch</a:t>
            </a:r>
          </a:p>
          <a:p>
            <a:pPr algn="ctr"/>
            <a:r>
              <a:rPr lang="en-US" sz="900" dirty="0" smtClean="0"/>
              <a:t>10/100/1G</a:t>
            </a:r>
            <a:endParaRPr lang="en-US" sz="900" dirty="0"/>
          </a:p>
        </p:txBody>
      </p:sp>
      <p:sp>
        <p:nvSpPr>
          <p:cNvPr id="35" name="Freeform 34"/>
          <p:cNvSpPr/>
          <p:nvPr/>
        </p:nvSpPr>
        <p:spPr>
          <a:xfrm>
            <a:off x="5567273" y="4347713"/>
            <a:ext cx="1401456" cy="475608"/>
          </a:xfrm>
          <a:custGeom>
            <a:avLst/>
            <a:gdLst>
              <a:gd name="connsiteX0" fmla="*/ 1595887 w 1868608"/>
              <a:gd name="connsiteY0" fmla="*/ 0 h 634144"/>
              <a:gd name="connsiteX1" fmla="*/ 1742536 w 1868608"/>
              <a:gd name="connsiteY1" fmla="*/ 552091 h 634144"/>
              <a:gd name="connsiteX2" fmla="*/ 0 w 1868608"/>
              <a:gd name="connsiteY2" fmla="*/ 621102 h 634144"/>
            </a:gdLst>
            <a:ahLst/>
            <a:cxnLst>
              <a:cxn ang="0">
                <a:pos x="connsiteX0" y="connsiteY0"/>
              </a:cxn>
              <a:cxn ang="0">
                <a:pos x="connsiteX1" y="connsiteY1"/>
              </a:cxn>
              <a:cxn ang="0">
                <a:pos x="connsiteX2" y="connsiteY2"/>
              </a:cxn>
            </a:cxnLst>
            <a:rect l="l" t="t" r="r" b="b"/>
            <a:pathLst>
              <a:path w="1868608" h="634144">
                <a:moveTo>
                  <a:pt x="1595887" y="0"/>
                </a:moveTo>
                <a:cubicBezTo>
                  <a:pt x="1802202" y="224287"/>
                  <a:pt x="2008517" y="448574"/>
                  <a:pt x="1742536" y="552091"/>
                </a:cubicBezTo>
                <a:cubicBezTo>
                  <a:pt x="1476555" y="655608"/>
                  <a:pt x="738277" y="638355"/>
                  <a:pt x="0" y="621102"/>
                </a:cubicBezTo>
              </a:path>
            </a:pathLst>
          </a:custGeom>
          <a:noFill/>
          <a:ln w="57150">
            <a:solidFill>
              <a:srgbClr val="0061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1" name="TextBox 60"/>
          <p:cNvSpPr txBox="1"/>
          <p:nvPr/>
        </p:nvSpPr>
        <p:spPr>
          <a:xfrm>
            <a:off x="4428200" y="4659982"/>
            <a:ext cx="1511952" cy="369332"/>
          </a:xfrm>
          <a:prstGeom prst="rect">
            <a:avLst/>
          </a:prstGeom>
          <a:solidFill>
            <a:srgbClr val="FFFFFF"/>
          </a:solidFill>
          <a:ln>
            <a:solidFill>
              <a:srgbClr val="00618A"/>
            </a:solidFill>
          </a:ln>
        </p:spPr>
        <p:txBody>
          <a:bodyPr wrap="none" rtlCol="0">
            <a:spAutoFit/>
          </a:bodyPr>
          <a:lstStyle/>
          <a:p>
            <a:pPr algn="ctr"/>
            <a:r>
              <a:rPr lang="en-US" sz="900" dirty="0" smtClean="0"/>
              <a:t>e.g. VSM Control</a:t>
            </a:r>
          </a:p>
          <a:p>
            <a:pPr algn="ctr"/>
            <a:r>
              <a:rPr lang="en-US" sz="900" dirty="0" smtClean="0"/>
              <a:t>(XML command protocol )</a:t>
            </a:r>
            <a:endParaRPr lang="en-US" sz="900" dirty="0"/>
          </a:p>
        </p:txBody>
      </p:sp>
      <p:sp>
        <p:nvSpPr>
          <p:cNvPr id="36" name="Freeform 35"/>
          <p:cNvSpPr/>
          <p:nvPr/>
        </p:nvSpPr>
        <p:spPr>
          <a:xfrm>
            <a:off x="5652208" y="1336007"/>
            <a:ext cx="836253" cy="1520405"/>
          </a:xfrm>
          <a:custGeom>
            <a:avLst/>
            <a:gdLst>
              <a:gd name="connsiteX0" fmla="*/ 1044830 w 1115004"/>
              <a:gd name="connsiteY0" fmla="*/ 0 h 2027207"/>
              <a:gd name="connsiteX1" fmla="*/ 1018951 w 1115004"/>
              <a:gd name="connsiteY1" fmla="*/ 1164566 h 2027207"/>
              <a:gd name="connsiteX2" fmla="*/ 113178 w 1115004"/>
              <a:gd name="connsiteY2" fmla="*/ 1414732 h 2027207"/>
              <a:gd name="connsiteX3" fmla="*/ 44166 w 1115004"/>
              <a:gd name="connsiteY3" fmla="*/ 2027207 h 2027207"/>
            </a:gdLst>
            <a:ahLst/>
            <a:cxnLst>
              <a:cxn ang="0">
                <a:pos x="connsiteX0" y="connsiteY0"/>
              </a:cxn>
              <a:cxn ang="0">
                <a:pos x="connsiteX1" y="connsiteY1"/>
              </a:cxn>
              <a:cxn ang="0">
                <a:pos x="connsiteX2" y="connsiteY2"/>
              </a:cxn>
              <a:cxn ang="0">
                <a:pos x="connsiteX3" y="connsiteY3"/>
              </a:cxn>
            </a:cxnLst>
            <a:rect l="l" t="t" r="r" b="b"/>
            <a:pathLst>
              <a:path w="1115004" h="2027207">
                <a:moveTo>
                  <a:pt x="1044830" y="0"/>
                </a:moveTo>
                <a:cubicBezTo>
                  <a:pt x="1109528" y="464388"/>
                  <a:pt x="1174226" y="928777"/>
                  <a:pt x="1018951" y="1164566"/>
                </a:cubicBezTo>
                <a:cubicBezTo>
                  <a:pt x="863676" y="1400355"/>
                  <a:pt x="275642" y="1270959"/>
                  <a:pt x="113178" y="1414732"/>
                </a:cubicBezTo>
                <a:cubicBezTo>
                  <a:pt x="-49286" y="1558505"/>
                  <a:pt x="-2560" y="1792856"/>
                  <a:pt x="44166" y="2027207"/>
                </a:cubicBezTo>
              </a:path>
            </a:pathLst>
          </a:custGeom>
          <a:noFill/>
          <a:ln w="57150">
            <a:solidFill>
              <a:srgbClr val="FFC000"/>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3" name="TextBox 62"/>
          <p:cNvSpPr txBox="1"/>
          <p:nvPr/>
        </p:nvSpPr>
        <p:spPr>
          <a:xfrm>
            <a:off x="5470896" y="2199356"/>
            <a:ext cx="723275" cy="369332"/>
          </a:xfrm>
          <a:prstGeom prst="rect">
            <a:avLst/>
          </a:prstGeom>
          <a:solidFill>
            <a:srgbClr val="FFFFFF">
              <a:alpha val="85098"/>
            </a:srgbClr>
          </a:solidFill>
          <a:ln>
            <a:solidFill>
              <a:srgbClr val="FFC000"/>
            </a:solidFill>
          </a:ln>
        </p:spPr>
        <p:txBody>
          <a:bodyPr wrap="none" rtlCol="0">
            <a:spAutoFit/>
          </a:bodyPr>
          <a:lstStyle/>
          <a:p>
            <a:pPr algn="ctr"/>
            <a:r>
              <a:rPr lang="en-US" sz="900" dirty="0" smtClean="0"/>
              <a:t>IP trunk</a:t>
            </a:r>
          </a:p>
          <a:p>
            <a:pPr algn="ctr"/>
            <a:r>
              <a:rPr lang="en-US" sz="900" dirty="0" smtClean="0"/>
              <a:t>10/100/1G</a:t>
            </a:r>
            <a:endParaRPr lang="en-US" sz="900" dirty="0"/>
          </a:p>
        </p:txBody>
      </p:sp>
      <p:sp>
        <p:nvSpPr>
          <p:cNvPr id="38" name="Freeform 37"/>
          <p:cNvSpPr/>
          <p:nvPr/>
        </p:nvSpPr>
        <p:spPr>
          <a:xfrm>
            <a:off x="2087724" y="4690613"/>
            <a:ext cx="638312" cy="220062"/>
          </a:xfrm>
          <a:custGeom>
            <a:avLst/>
            <a:gdLst>
              <a:gd name="connsiteX0" fmla="*/ 74706 w 851083"/>
              <a:gd name="connsiteY0" fmla="*/ 0 h 293416"/>
              <a:gd name="connsiteX1" fmla="*/ 74706 w 851083"/>
              <a:gd name="connsiteY1" fmla="*/ 276045 h 293416"/>
              <a:gd name="connsiteX2" fmla="*/ 851083 w 851083"/>
              <a:gd name="connsiteY2" fmla="*/ 241540 h 293416"/>
            </a:gdLst>
            <a:ahLst/>
            <a:cxnLst>
              <a:cxn ang="0">
                <a:pos x="connsiteX0" y="connsiteY0"/>
              </a:cxn>
              <a:cxn ang="0">
                <a:pos x="connsiteX1" y="connsiteY1"/>
              </a:cxn>
              <a:cxn ang="0">
                <a:pos x="connsiteX2" y="connsiteY2"/>
              </a:cxn>
            </a:cxnLst>
            <a:rect l="l" t="t" r="r" b="b"/>
            <a:pathLst>
              <a:path w="851083" h="293416">
                <a:moveTo>
                  <a:pt x="74706" y="0"/>
                </a:moveTo>
                <a:cubicBezTo>
                  <a:pt x="10008" y="117894"/>
                  <a:pt x="-54690" y="235788"/>
                  <a:pt x="74706" y="276045"/>
                </a:cubicBezTo>
                <a:cubicBezTo>
                  <a:pt x="204102" y="316302"/>
                  <a:pt x="527592" y="278921"/>
                  <a:pt x="851083" y="241540"/>
                </a:cubicBezTo>
              </a:path>
            </a:pathLst>
          </a:cu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Freeform 38"/>
          <p:cNvSpPr/>
          <p:nvPr/>
        </p:nvSpPr>
        <p:spPr>
          <a:xfrm>
            <a:off x="1361381" y="1465422"/>
            <a:ext cx="1194740" cy="3036068"/>
          </a:xfrm>
          <a:custGeom>
            <a:avLst/>
            <a:gdLst>
              <a:gd name="connsiteX0" fmla="*/ 1428371 w 1592987"/>
              <a:gd name="connsiteY0" fmla="*/ 0 h 4048090"/>
              <a:gd name="connsiteX1" fmla="*/ 212047 w 1592987"/>
              <a:gd name="connsiteY1" fmla="*/ 1449238 h 4048090"/>
              <a:gd name="connsiteX2" fmla="*/ 82650 w 1592987"/>
              <a:gd name="connsiteY2" fmla="*/ 2536166 h 4048090"/>
              <a:gd name="connsiteX3" fmla="*/ 1091941 w 1592987"/>
              <a:gd name="connsiteY3" fmla="*/ 3295291 h 4048090"/>
              <a:gd name="connsiteX4" fmla="*/ 1575020 w 1592987"/>
              <a:gd name="connsiteY4" fmla="*/ 3648974 h 4048090"/>
              <a:gd name="connsiteX5" fmla="*/ 1454250 w 1592987"/>
              <a:gd name="connsiteY5" fmla="*/ 4019909 h 4048090"/>
              <a:gd name="connsiteX6" fmla="*/ 1117820 w 1592987"/>
              <a:gd name="connsiteY6" fmla="*/ 3994030 h 4048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2987" h="4048090">
                <a:moveTo>
                  <a:pt x="1428371" y="0"/>
                </a:moveTo>
                <a:cubicBezTo>
                  <a:pt x="932352" y="513272"/>
                  <a:pt x="436334" y="1026544"/>
                  <a:pt x="212047" y="1449238"/>
                </a:cubicBezTo>
                <a:cubicBezTo>
                  <a:pt x="-12240" y="1871932"/>
                  <a:pt x="-63999" y="2228491"/>
                  <a:pt x="82650" y="2536166"/>
                </a:cubicBezTo>
                <a:cubicBezTo>
                  <a:pt x="229299" y="2843841"/>
                  <a:pt x="843213" y="3109823"/>
                  <a:pt x="1091941" y="3295291"/>
                </a:cubicBezTo>
                <a:cubicBezTo>
                  <a:pt x="1340669" y="3480759"/>
                  <a:pt x="1514635" y="3528204"/>
                  <a:pt x="1575020" y="3648974"/>
                </a:cubicBezTo>
                <a:cubicBezTo>
                  <a:pt x="1635405" y="3769744"/>
                  <a:pt x="1530450" y="3962400"/>
                  <a:pt x="1454250" y="4019909"/>
                </a:cubicBezTo>
                <a:cubicBezTo>
                  <a:pt x="1378050" y="4077418"/>
                  <a:pt x="1247935" y="4035724"/>
                  <a:pt x="1117820" y="3994030"/>
                </a:cubicBezTo>
              </a:path>
            </a:pathLst>
          </a:custGeom>
          <a:noFill/>
          <a:ln w="57150">
            <a:solidFill>
              <a:srgbClr val="92D050"/>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7" name="TextBox 66"/>
          <p:cNvSpPr txBox="1"/>
          <p:nvPr/>
        </p:nvSpPr>
        <p:spPr>
          <a:xfrm>
            <a:off x="817952" y="2892011"/>
            <a:ext cx="1197764" cy="507831"/>
          </a:xfrm>
          <a:prstGeom prst="rect">
            <a:avLst/>
          </a:prstGeom>
          <a:solidFill>
            <a:srgbClr val="FFFFFF">
              <a:alpha val="85098"/>
            </a:srgbClr>
          </a:solidFill>
          <a:ln>
            <a:solidFill>
              <a:srgbClr val="92D050"/>
            </a:solidFill>
          </a:ln>
        </p:spPr>
        <p:txBody>
          <a:bodyPr wrap="none" rtlCol="0">
            <a:spAutoFit/>
          </a:bodyPr>
          <a:lstStyle/>
          <a:p>
            <a:pPr algn="ctr"/>
            <a:r>
              <a:rPr lang="en-US" sz="900" dirty="0" smtClean="0"/>
              <a:t>XF transmission</a:t>
            </a:r>
          </a:p>
          <a:p>
            <a:pPr algn="ctr"/>
            <a:r>
              <a:rPr lang="en-US" sz="900" dirty="0" smtClean="0"/>
              <a:t>10G IP</a:t>
            </a:r>
          </a:p>
          <a:p>
            <a:pPr algn="ctr"/>
            <a:r>
              <a:rPr lang="en-US" sz="900" dirty="0" smtClean="0"/>
              <a:t>(Hybrid Fiber cable)</a:t>
            </a:r>
            <a:endParaRPr lang="en-US" sz="900" dirty="0"/>
          </a:p>
        </p:txBody>
      </p:sp>
      <p:sp>
        <p:nvSpPr>
          <p:cNvPr id="41" name="Freeform 40"/>
          <p:cNvSpPr/>
          <p:nvPr/>
        </p:nvSpPr>
        <p:spPr>
          <a:xfrm>
            <a:off x="3092556" y="1067519"/>
            <a:ext cx="604941" cy="1979763"/>
          </a:xfrm>
          <a:custGeom>
            <a:avLst/>
            <a:gdLst>
              <a:gd name="connsiteX0" fmla="*/ 806588 w 806588"/>
              <a:gd name="connsiteY0" fmla="*/ 0 h 2639684"/>
              <a:gd name="connsiteX1" fmla="*/ 21584 w 806588"/>
              <a:gd name="connsiteY1" fmla="*/ 1483744 h 2639684"/>
              <a:gd name="connsiteX2" fmla="*/ 297630 w 806588"/>
              <a:gd name="connsiteY2" fmla="*/ 2639684 h 2639684"/>
            </a:gdLst>
            <a:ahLst/>
            <a:cxnLst>
              <a:cxn ang="0">
                <a:pos x="connsiteX0" y="connsiteY0"/>
              </a:cxn>
              <a:cxn ang="0">
                <a:pos x="connsiteX1" y="connsiteY1"/>
              </a:cxn>
              <a:cxn ang="0">
                <a:pos x="connsiteX2" y="connsiteY2"/>
              </a:cxn>
            </a:cxnLst>
            <a:rect l="l" t="t" r="r" b="b"/>
            <a:pathLst>
              <a:path w="806588" h="2639684">
                <a:moveTo>
                  <a:pt x="806588" y="0"/>
                </a:moveTo>
                <a:cubicBezTo>
                  <a:pt x="456499" y="521898"/>
                  <a:pt x="106410" y="1043797"/>
                  <a:pt x="21584" y="1483744"/>
                </a:cubicBezTo>
                <a:cubicBezTo>
                  <a:pt x="-63242" y="1923691"/>
                  <a:pt x="117194" y="2281687"/>
                  <a:pt x="297630" y="2639684"/>
                </a:cubicBezTo>
              </a:path>
            </a:pathLst>
          </a:cu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3" name="Oval 72"/>
          <p:cNvSpPr/>
          <p:nvPr/>
        </p:nvSpPr>
        <p:spPr>
          <a:xfrm>
            <a:off x="3653898" y="1110906"/>
            <a:ext cx="594066" cy="27003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4" name="Freeform 43"/>
          <p:cNvSpPr/>
          <p:nvPr/>
        </p:nvSpPr>
        <p:spPr>
          <a:xfrm>
            <a:off x="4092156" y="1358660"/>
            <a:ext cx="965898" cy="1700450"/>
          </a:xfrm>
          <a:custGeom>
            <a:avLst/>
            <a:gdLst>
              <a:gd name="connsiteX0" fmla="*/ 0 w 937198"/>
              <a:gd name="connsiteY0" fmla="*/ 0 h 2009955"/>
              <a:gd name="connsiteX1" fmla="*/ 888520 w 937198"/>
              <a:gd name="connsiteY1" fmla="*/ 1199072 h 2009955"/>
              <a:gd name="connsiteX2" fmla="*/ 741871 w 937198"/>
              <a:gd name="connsiteY2" fmla="*/ 2009955 h 2009955"/>
            </a:gdLst>
            <a:ahLst/>
            <a:cxnLst>
              <a:cxn ang="0">
                <a:pos x="connsiteX0" y="connsiteY0"/>
              </a:cxn>
              <a:cxn ang="0">
                <a:pos x="connsiteX1" y="connsiteY1"/>
              </a:cxn>
              <a:cxn ang="0">
                <a:pos x="connsiteX2" y="connsiteY2"/>
              </a:cxn>
            </a:cxnLst>
            <a:rect l="l" t="t" r="r" b="b"/>
            <a:pathLst>
              <a:path w="937198" h="2009955">
                <a:moveTo>
                  <a:pt x="0" y="0"/>
                </a:moveTo>
                <a:cubicBezTo>
                  <a:pt x="382437" y="432040"/>
                  <a:pt x="764875" y="864080"/>
                  <a:pt x="888520" y="1199072"/>
                </a:cubicBezTo>
                <a:cubicBezTo>
                  <a:pt x="1012165" y="1534064"/>
                  <a:pt x="877018" y="1772009"/>
                  <a:pt x="741871" y="2009955"/>
                </a:cubicBezTo>
              </a:path>
            </a:pathLst>
          </a:cu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itle 9"/>
          <p:cNvSpPr>
            <a:spLocks noGrp="1"/>
          </p:cNvSpPr>
          <p:nvPr>
            <p:ph type="title"/>
          </p:nvPr>
        </p:nvSpPr>
        <p:spPr/>
        <p:txBody>
          <a:bodyPr>
            <a:normAutofit fontScale="90000"/>
          </a:bodyPr>
          <a:lstStyle/>
          <a:p>
            <a:r>
              <a:rPr lang="en-US" sz="3600" dirty="0" smtClean="0"/>
              <a:t>XCU UXF </a:t>
            </a:r>
            <a:r>
              <a:rPr lang="en-US" sz="2700" dirty="0" smtClean="0"/>
              <a:t>– Overview of all IP connections </a:t>
            </a:r>
            <a:br>
              <a:rPr lang="en-US" sz="2700" dirty="0" smtClean="0"/>
            </a:br>
            <a:endParaRPr lang="en-US" dirty="0"/>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6158" y="2733768"/>
            <a:ext cx="2155962" cy="1134126"/>
          </a:xfrm>
          <a:prstGeom prst="rect">
            <a:avLst/>
          </a:prstGeom>
        </p:spPr>
      </p:pic>
      <p:pic>
        <p:nvPicPr>
          <p:cNvPr id="69" name="Picture 6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59732" y="2636354"/>
            <a:ext cx="2155962" cy="1134126"/>
          </a:xfrm>
          <a:prstGeom prst="rect">
            <a:avLst/>
          </a:prstGeom>
        </p:spPr>
      </p:pic>
      <p:sp>
        <p:nvSpPr>
          <p:cNvPr id="72" name="TextBox 71"/>
          <p:cNvSpPr txBox="1"/>
          <p:nvPr/>
        </p:nvSpPr>
        <p:spPr>
          <a:xfrm>
            <a:off x="2915816" y="3000023"/>
            <a:ext cx="729687" cy="507831"/>
          </a:xfrm>
          <a:prstGeom prst="rect">
            <a:avLst/>
          </a:prstGeom>
          <a:noFill/>
        </p:spPr>
        <p:txBody>
          <a:bodyPr wrap="none" rtlCol="0">
            <a:spAutoFit/>
          </a:bodyPr>
          <a:lstStyle/>
          <a:p>
            <a:pPr algn="ctr"/>
            <a:r>
              <a:rPr lang="en-US" sz="900" dirty="0" smtClean="0"/>
              <a:t>MAIN</a:t>
            </a:r>
          </a:p>
          <a:p>
            <a:pPr algn="ctr"/>
            <a:r>
              <a:rPr lang="en-US" sz="900" dirty="0" smtClean="0"/>
              <a:t>IP network</a:t>
            </a:r>
          </a:p>
          <a:p>
            <a:pPr algn="ctr"/>
            <a:r>
              <a:rPr lang="en-US" sz="900" dirty="0" smtClean="0"/>
              <a:t>10G IP</a:t>
            </a:r>
            <a:endParaRPr lang="en-US" sz="900" dirty="0"/>
          </a:p>
        </p:txBody>
      </p:sp>
      <p:sp>
        <p:nvSpPr>
          <p:cNvPr id="74" name="TextBox 73"/>
          <p:cNvSpPr txBox="1"/>
          <p:nvPr/>
        </p:nvSpPr>
        <p:spPr>
          <a:xfrm>
            <a:off x="4202837" y="3108035"/>
            <a:ext cx="909223" cy="507831"/>
          </a:xfrm>
          <a:prstGeom prst="rect">
            <a:avLst/>
          </a:prstGeom>
          <a:noFill/>
        </p:spPr>
        <p:txBody>
          <a:bodyPr wrap="none" rtlCol="0">
            <a:spAutoFit/>
          </a:bodyPr>
          <a:lstStyle/>
          <a:p>
            <a:pPr algn="ctr"/>
            <a:r>
              <a:rPr lang="en-US" sz="900" dirty="0" smtClean="0"/>
              <a:t>REDUNDANT</a:t>
            </a:r>
          </a:p>
          <a:p>
            <a:pPr algn="ctr"/>
            <a:r>
              <a:rPr lang="en-US" sz="900" dirty="0" smtClean="0"/>
              <a:t>IP network</a:t>
            </a:r>
          </a:p>
          <a:p>
            <a:pPr algn="ctr"/>
            <a:r>
              <a:rPr lang="en-US" sz="900" dirty="0" smtClean="0"/>
              <a:t>10G IP</a:t>
            </a:r>
            <a:endParaRPr lang="en-US" sz="9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013" y="4032188"/>
            <a:ext cx="1278731" cy="735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Oval 39"/>
          <p:cNvSpPr/>
          <p:nvPr/>
        </p:nvSpPr>
        <p:spPr>
          <a:xfrm>
            <a:off x="3653898" y="843558"/>
            <a:ext cx="594066" cy="270030"/>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16216" y="4091003"/>
            <a:ext cx="4572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734980" y="3759882"/>
            <a:ext cx="457200" cy="32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776356" y="4081623"/>
            <a:ext cx="216024" cy="61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949970" y="3615867"/>
            <a:ext cx="637809" cy="216024"/>
          </a:xfrm>
          <a:prstGeom prst="rect">
            <a:avLst/>
          </a:prstGeom>
        </p:spPr>
      </p:pic>
      <p:sp>
        <p:nvSpPr>
          <p:cNvPr id="64" name="TextBox 63"/>
          <p:cNvSpPr txBox="1"/>
          <p:nvPr/>
        </p:nvSpPr>
        <p:spPr>
          <a:xfrm>
            <a:off x="2663788" y="4686694"/>
            <a:ext cx="723275" cy="369332"/>
          </a:xfrm>
          <a:prstGeom prst="rect">
            <a:avLst/>
          </a:prstGeom>
          <a:solidFill>
            <a:srgbClr val="FFFFFF"/>
          </a:solidFill>
          <a:ln>
            <a:solidFill>
              <a:srgbClr val="FFC000"/>
            </a:solidFill>
          </a:ln>
        </p:spPr>
        <p:txBody>
          <a:bodyPr wrap="none" rtlCol="0">
            <a:spAutoFit/>
          </a:bodyPr>
          <a:lstStyle/>
          <a:p>
            <a:pPr algn="ctr"/>
            <a:r>
              <a:rPr lang="en-US" sz="900" dirty="0" smtClean="0"/>
              <a:t>IP trunk</a:t>
            </a:r>
          </a:p>
          <a:p>
            <a:pPr algn="ctr"/>
            <a:r>
              <a:rPr lang="en-US" sz="900" dirty="0" smtClean="0"/>
              <a:t>10/100/1G</a:t>
            </a:r>
            <a:endParaRPr lang="en-US" sz="900" dirty="0"/>
          </a:p>
        </p:txBody>
      </p:sp>
    </p:spTree>
    <p:extLst>
      <p:ext uri="{BB962C8B-B14F-4D97-AF65-F5344CB8AC3E}">
        <p14:creationId xmlns:p14="http://schemas.microsoft.com/office/powerpoint/2010/main" val="425697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48771"/>
          <a:stretch/>
        </p:blipFill>
        <p:spPr>
          <a:xfrm>
            <a:off x="5284381" y="-382182"/>
            <a:ext cx="3859620" cy="5656368"/>
          </a:xfrm>
          <a:prstGeom prst="rect">
            <a:avLst/>
          </a:prstGeom>
        </p:spPr>
      </p:pic>
      <p:sp>
        <p:nvSpPr>
          <p:cNvPr id="11" name="Title 10"/>
          <p:cNvSpPr>
            <a:spLocks noGrp="1"/>
          </p:cNvSpPr>
          <p:nvPr>
            <p:ph type="title"/>
          </p:nvPr>
        </p:nvSpPr>
        <p:spPr/>
        <p:txBody>
          <a:bodyPr>
            <a:normAutofit/>
          </a:bodyPr>
          <a:lstStyle/>
          <a:p>
            <a:r>
              <a:rPr lang="en-US" sz="3200" dirty="0"/>
              <a:t>XCU </a:t>
            </a:r>
            <a:r>
              <a:rPr lang="en-US" sz="2400" dirty="0"/>
              <a:t>– What the </a:t>
            </a:r>
            <a:r>
              <a:rPr lang="en-US" sz="2400" dirty="0" smtClean="0"/>
              <a:t>XCU UXF can </a:t>
            </a:r>
            <a:r>
              <a:rPr lang="en-US" sz="2400" dirty="0"/>
              <a:t>do for you</a:t>
            </a:r>
          </a:p>
        </p:txBody>
      </p:sp>
      <p:sp>
        <p:nvSpPr>
          <p:cNvPr id="2" name="Content Placeholder 1"/>
          <p:cNvSpPr>
            <a:spLocks noGrp="1"/>
          </p:cNvSpPr>
          <p:nvPr>
            <p:ph idx="1"/>
          </p:nvPr>
        </p:nvSpPr>
        <p:spPr>
          <a:xfrm>
            <a:off x="457199" y="924693"/>
            <a:ext cx="6095021" cy="3394472"/>
          </a:xfrm>
        </p:spPr>
        <p:txBody>
          <a:bodyPr>
            <a:normAutofit/>
          </a:bodyPr>
          <a:lstStyle/>
          <a:p>
            <a:r>
              <a:rPr lang="en-US" sz="2000" dirty="0" smtClean="0"/>
              <a:t>The XCU UXF…</a:t>
            </a:r>
          </a:p>
          <a:p>
            <a:pPr>
              <a:buFont typeface="Arial" panose="020B0604020202020204" pitchFamily="34" charset="0"/>
              <a:buChar char=" "/>
            </a:pPr>
            <a:r>
              <a:rPr lang="en-US" sz="2000" dirty="0" smtClean="0"/>
              <a:t> 		…add flexibility</a:t>
            </a:r>
            <a:endParaRPr lang="en-US" sz="1600" dirty="0" smtClean="0"/>
          </a:p>
          <a:p>
            <a:pPr>
              <a:buFont typeface="Arial" panose="020B0604020202020204" pitchFamily="34" charset="0"/>
              <a:buChar char=" "/>
            </a:pPr>
            <a:r>
              <a:rPr lang="en-US" sz="2000" dirty="0" smtClean="0"/>
              <a:t> 		…enables improved workflows</a:t>
            </a:r>
          </a:p>
          <a:p>
            <a:pPr>
              <a:buFont typeface="Arial" panose="020B0604020202020204" pitchFamily="34" charset="0"/>
              <a:buChar char=" "/>
            </a:pPr>
            <a:r>
              <a:rPr lang="en-US" sz="2000" dirty="0" smtClean="0"/>
              <a:t> 		…support dynamic infrastructures</a:t>
            </a:r>
          </a:p>
          <a:p>
            <a:pPr>
              <a:buFont typeface="Arial" panose="020B0604020202020204" pitchFamily="34" charset="0"/>
              <a:buChar char=" "/>
            </a:pPr>
            <a:r>
              <a:rPr lang="en-US" sz="2000" dirty="0" smtClean="0"/>
              <a:t> 		…delivers fully future proof solutions</a:t>
            </a:r>
          </a:p>
          <a:p>
            <a:pPr lvl="0"/>
            <a:endParaRPr lang="en-US" sz="2000" dirty="0" smtClean="0"/>
          </a:p>
          <a:p>
            <a:pPr lvl="0"/>
            <a:r>
              <a:rPr lang="en-US" sz="2000" dirty="0" smtClean="0"/>
              <a:t>The XCU UXF help </a:t>
            </a:r>
            <a:r>
              <a:rPr lang="en-US" sz="2000" dirty="0"/>
              <a:t>to better cope with the challenges in live broadcast applications</a:t>
            </a:r>
          </a:p>
          <a:p>
            <a:pPr>
              <a:buFont typeface="Arial" panose="020B0604020202020204" pitchFamily="34" charset="0"/>
              <a:buChar char=" "/>
            </a:pPr>
            <a:endParaRPr lang="en-US" sz="2000" dirty="0"/>
          </a:p>
        </p:txBody>
      </p:sp>
    </p:spTree>
    <p:extLst>
      <p:ext uri="{BB962C8B-B14F-4D97-AF65-F5344CB8AC3E}">
        <p14:creationId xmlns:p14="http://schemas.microsoft.com/office/powerpoint/2010/main" val="389003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Why looking for remote productions</a:t>
            </a:r>
          </a:p>
        </p:txBody>
      </p:sp>
      <p:sp>
        <p:nvSpPr>
          <p:cNvPr id="4" name="Slide Number Placeholder 3"/>
          <p:cNvSpPr>
            <a:spLocks noGrp="1"/>
          </p:cNvSpPr>
          <p:nvPr>
            <p:ph type="sldNum" sz="quarter" idx="4294967295"/>
          </p:nvPr>
        </p:nvSpPr>
        <p:spPr>
          <a:xfrm>
            <a:off x="8462963" y="4883150"/>
            <a:ext cx="681037" cy="195263"/>
          </a:xfrm>
        </p:spPr>
        <p:txBody>
          <a:bodyPr/>
          <a:lstStyle/>
          <a:p>
            <a:fld id="{A381C399-CEAA-9D4D-8730-8244DD06CD15}" type="slidenum">
              <a:rPr lang="en-US" noProof="0" smtClean="0"/>
              <a:pPr/>
              <a:t>26</a:t>
            </a:fld>
            <a:endParaRPr lang="en-US" noProof="0" dirty="0"/>
          </a:p>
        </p:txBody>
      </p:sp>
    </p:spTree>
    <p:extLst>
      <p:ext uri="{BB962C8B-B14F-4D97-AF65-F5344CB8AC3E}">
        <p14:creationId xmlns:p14="http://schemas.microsoft.com/office/powerpoint/2010/main" val="116809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Why looking for remote productions</a:t>
            </a:r>
            <a:endParaRPr lang="en-US" sz="3200" dirty="0"/>
          </a:p>
        </p:txBody>
      </p:sp>
      <p:sp>
        <p:nvSpPr>
          <p:cNvPr id="12" name="Content Placeholder 11"/>
          <p:cNvSpPr>
            <a:spLocks noGrp="1"/>
          </p:cNvSpPr>
          <p:nvPr>
            <p:ph idx="1"/>
          </p:nvPr>
        </p:nvSpPr>
        <p:spPr>
          <a:xfrm>
            <a:off x="381000" y="670826"/>
            <a:ext cx="8458199" cy="3657600"/>
          </a:xfrm>
        </p:spPr>
        <p:txBody>
          <a:bodyPr/>
          <a:lstStyle/>
          <a:p>
            <a:pPr>
              <a:buNone/>
            </a:pPr>
            <a:r>
              <a:rPr lang="en-US" sz="2400" dirty="0"/>
              <a:t>At typical OB-van productions… </a:t>
            </a:r>
          </a:p>
          <a:p>
            <a:pPr>
              <a:buNone/>
            </a:pPr>
            <a:r>
              <a:rPr lang="en-US" sz="2000" dirty="0" smtClean="0"/>
              <a:t>…much (expensive) equipment is „on the road“ for most of the time.</a:t>
            </a:r>
          </a:p>
          <a:p>
            <a:pPr>
              <a:buNone/>
            </a:pPr>
            <a:r>
              <a:rPr lang="en-US" sz="2000" dirty="0" smtClean="0"/>
              <a:t>…and a lot of operational people need to travel too.</a:t>
            </a:r>
            <a:endParaRPr lang="en-US" sz="2000" dirty="0"/>
          </a:p>
        </p:txBody>
      </p:sp>
      <p:pic>
        <p:nvPicPr>
          <p:cNvPr id="1027" name="Picture 3"/>
          <p:cNvPicPr>
            <a:picLocks noChangeAspect="1" noChangeArrowheads="1"/>
          </p:cNvPicPr>
          <p:nvPr/>
        </p:nvPicPr>
        <p:blipFill>
          <a:blip r:embed="rId2"/>
          <a:srcRect/>
          <a:stretch>
            <a:fillRect/>
          </a:stretch>
        </p:blipFill>
        <p:spPr bwMode="auto">
          <a:xfrm>
            <a:off x="298450" y="2104546"/>
            <a:ext cx="8545513" cy="2451100"/>
          </a:xfrm>
          <a:prstGeom prst="rect">
            <a:avLst/>
          </a:prstGeom>
          <a:noFill/>
          <a:ln w="9525">
            <a:noFill/>
            <a:miter lim="800000"/>
            <a:headEnd/>
            <a:tailEnd/>
          </a:ln>
        </p:spPr>
      </p:pic>
    </p:spTree>
    <p:extLst>
      <p:ext uri="{BB962C8B-B14F-4D97-AF65-F5344CB8AC3E}">
        <p14:creationId xmlns:p14="http://schemas.microsoft.com/office/powerpoint/2010/main" val="1521394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smtClean="0"/>
              <a:t>Why remote production </a:t>
            </a:r>
            <a:r>
              <a:rPr lang="de-DE" sz="2400" dirty="0" smtClean="0"/>
              <a:t>– Better efficiency</a:t>
            </a:r>
            <a:endParaRPr lang="de-DE" sz="3200" dirty="0"/>
          </a:p>
        </p:txBody>
      </p:sp>
      <p:pic>
        <p:nvPicPr>
          <p:cNvPr id="307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7200" y="1110343"/>
            <a:ext cx="8341537" cy="334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7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going to IP</a:t>
            </a:r>
            <a:endParaRPr lang="en-US" dirty="0"/>
          </a:p>
        </p:txBody>
      </p:sp>
      <p:sp>
        <p:nvSpPr>
          <p:cNvPr id="4" name="Slide Number Placeholder 3"/>
          <p:cNvSpPr>
            <a:spLocks noGrp="1"/>
          </p:cNvSpPr>
          <p:nvPr>
            <p:ph type="sldNum" sz="quarter" idx="4294967295"/>
          </p:nvPr>
        </p:nvSpPr>
        <p:spPr>
          <a:xfrm>
            <a:off x="8462963" y="4883150"/>
            <a:ext cx="681037" cy="195263"/>
          </a:xfrm>
        </p:spPr>
        <p:txBody>
          <a:bodyPr/>
          <a:lstStyle/>
          <a:p>
            <a:fld id="{A381C399-CEAA-9D4D-8730-8244DD06CD15}" type="slidenum">
              <a:rPr lang="en-US" noProof="0" smtClean="0"/>
              <a:pPr/>
              <a:t>2</a:t>
            </a:fld>
            <a:endParaRPr lang="en-US" noProof="0" dirty="0"/>
          </a:p>
        </p:txBody>
      </p:sp>
    </p:spTree>
    <p:extLst>
      <p:ext uri="{BB962C8B-B14F-4D97-AF65-F5344CB8AC3E}">
        <p14:creationId xmlns:p14="http://schemas.microsoft.com/office/powerpoint/2010/main" val="238728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 y="4476750"/>
            <a:ext cx="2012950" cy="552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sz="1800">
              <a:solidFill>
                <a:prstClr val="white"/>
              </a:solidFill>
            </a:endParaRPr>
          </a:p>
        </p:txBody>
      </p:sp>
      <p:sp>
        <p:nvSpPr>
          <p:cNvPr id="2" name="Title 1"/>
          <p:cNvSpPr>
            <a:spLocks noGrp="1"/>
          </p:cNvSpPr>
          <p:nvPr>
            <p:ph type="title"/>
          </p:nvPr>
        </p:nvSpPr>
        <p:spPr/>
        <p:txBody>
          <a:bodyPr>
            <a:normAutofit/>
          </a:bodyPr>
          <a:lstStyle/>
          <a:p>
            <a:r>
              <a:rPr lang="de-DE" sz="3200" dirty="0"/>
              <a:t>Why remote </a:t>
            </a:r>
            <a:r>
              <a:rPr lang="de-DE" sz="3200" dirty="0" smtClean="0"/>
              <a:t>production</a:t>
            </a:r>
            <a:r>
              <a:rPr lang="de-DE" sz="3200" dirty="0"/>
              <a:t> </a:t>
            </a:r>
            <a:r>
              <a:rPr lang="de-DE" sz="2400" dirty="0"/>
              <a:t>– Better efficiency</a:t>
            </a:r>
            <a:endParaRPr lang="de-DE" sz="3200" dirty="0"/>
          </a:p>
        </p:txBody>
      </p:sp>
      <p:pic>
        <p:nvPicPr>
          <p:cNvPr id="2050"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35000" y="989962"/>
            <a:ext cx="7861300" cy="3948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033356" y="2512368"/>
            <a:ext cx="71608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de-DE" sz="3200" dirty="0" smtClean="0"/>
              <a:t>Remote Production </a:t>
            </a:r>
            <a:r>
              <a:rPr lang="de-DE" sz="2400" dirty="0" smtClean="0"/>
              <a:t>- Possible workflows </a:t>
            </a:r>
            <a:endParaRPr lang="de-DE" sz="3200" dirty="0"/>
          </a:p>
        </p:txBody>
      </p:sp>
      <p:pic>
        <p:nvPicPr>
          <p:cNvPr id="1030"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5673" y="2407565"/>
            <a:ext cx="173131" cy="69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wwwapps.grassvalley.com/ImageArchive/web/Product%20Shots/Broadcast%20Products/LDX%2086%20Universe/20160316_LDX86_Universe_L.We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3324" y="2152076"/>
            <a:ext cx="999281" cy="5615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apps.grassvalley.com/ImageArchive/web/Product%20Shots/Broadcast%20Products/XCU/20150812_XCU_F.We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617125" y="2432668"/>
            <a:ext cx="1074022" cy="25668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706080" y="2478474"/>
            <a:ext cx="399422" cy="137909"/>
            <a:chOff x="3421559" y="2137793"/>
            <a:chExt cx="399422" cy="137909"/>
          </a:xfrm>
        </p:grpSpPr>
        <p:cxnSp>
          <p:nvCxnSpPr>
            <p:cNvPr id="15" name="Straight Arrow Connector 14"/>
            <p:cNvCxnSpPr/>
            <p:nvPr/>
          </p:nvCxnSpPr>
          <p:spPr>
            <a:xfrm>
              <a:off x="3422147" y="2137793"/>
              <a:ext cx="398834" cy="0"/>
            </a:xfrm>
            <a:prstGeom prst="straightConnector1">
              <a:avLst/>
            </a:prstGeom>
            <a:ln w="6350" cap="flat">
              <a:solidFill>
                <a:srgbClr val="81C205"/>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421559" y="2206745"/>
              <a:ext cx="398834" cy="0"/>
            </a:xfrm>
            <a:prstGeom prst="straightConnector1">
              <a:avLst/>
            </a:prstGeom>
            <a:ln w="6350" cap="flat">
              <a:solidFill>
                <a:srgbClr val="0D70C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421559" y="2275702"/>
              <a:ext cx="398834" cy="0"/>
            </a:xfrm>
            <a:prstGeom prst="straightConnector1">
              <a:avLst/>
            </a:prstGeom>
            <a:ln w="6350" cap="flat">
              <a:solidFill>
                <a:srgbClr val="FFC00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6991455" y="2484574"/>
            <a:ext cx="399422" cy="137909"/>
            <a:chOff x="3421559" y="2137793"/>
            <a:chExt cx="399422" cy="137909"/>
          </a:xfrm>
        </p:grpSpPr>
        <p:cxnSp>
          <p:nvCxnSpPr>
            <p:cNvPr id="29" name="Straight Arrow Connector 28"/>
            <p:cNvCxnSpPr/>
            <p:nvPr/>
          </p:nvCxnSpPr>
          <p:spPr>
            <a:xfrm>
              <a:off x="3422147" y="2137793"/>
              <a:ext cx="398834" cy="0"/>
            </a:xfrm>
            <a:prstGeom prst="straightConnector1">
              <a:avLst/>
            </a:prstGeom>
            <a:ln w="6350" cap="flat">
              <a:solidFill>
                <a:srgbClr val="81C205"/>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421559" y="2206745"/>
              <a:ext cx="398834" cy="0"/>
            </a:xfrm>
            <a:prstGeom prst="straightConnector1">
              <a:avLst/>
            </a:prstGeom>
            <a:ln w="6350" cap="flat">
              <a:solidFill>
                <a:srgbClr val="0D70C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421559" y="2275702"/>
              <a:ext cx="398834" cy="0"/>
            </a:xfrm>
            <a:prstGeom prst="straightConnector1">
              <a:avLst/>
            </a:prstGeom>
            <a:ln w="6350" cap="flat">
              <a:solidFill>
                <a:srgbClr val="FFC00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grpSp>
      <p:pic>
        <p:nvPicPr>
          <p:cNvPr id="80" name="Picture 2" descr="http://wwwapps.grassvalley.com/ImageArchive/web/Embargoed/GV%20Korona%203ME%20panel/20170203_GV_Korona-3ME_TF.3000x1000.RGB.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728610" y="2282630"/>
            <a:ext cx="1208798" cy="57729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twalker\Documents\Grass Valley Switchers\CRS - Switcher\Slapshot\Slapshot Images\20170303_K-Frame_V-series_F.3000x1939.RGB.pn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728610" y="2859925"/>
            <a:ext cx="1185062" cy="510682"/>
          </a:xfrm>
          <a:prstGeom prst="rect">
            <a:avLst/>
          </a:prstGeom>
          <a:noFill/>
          <a:extLst>
            <a:ext uri="{909E8E84-426E-40DD-AFC4-6F175D3DCCD1}">
              <a14:hiddenFill xmlns:a14="http://schemas.microsoft.com/office/drawing/2010/main">
                <a:solidFill>
                  <a:srgbClr val="FFFFFF"/>
                </a:solidFill>
              </a14:hiddenFill>
            </a:ext>
          </a:extLst>
        </p:spPr>
      </p:pic>
      <p:sp>
        <p:nvSpPr>
          <p:cNvPr id="2049" name="TextBox 2048"/>
          <p:cNvSpPr txBox="1"/>
          <p:nvPr/>
        </p:nvSpPr>
        <p:spPr>
          <a:xfrm>
            <a:off x="280361" y="1123950"/>
            <a:ext cx="3868495" cy="400110"/>
          </a:xfrm>
          <a:prstGeom prst="rect">
            <a:avLst/>
          </a:prstGeom>
        </p:spPr>
        <p:txBody>
          <a:bodyPr wrap="none" rtlCol="0">
            <a:spAutoFit/>
          </a:bodyPr>
          <a:lstStyle/>
          <a:p>
            <a:pPr marL="228600" indent="-228600" fontAlgn="auto">
              <a:spcBef>
                <a:spcPts val="0"/>
              </a:spcBef>
              <a:spcAft>
                <a:spcPts val="0"/>
              </a:spcAft>
              <a:buFontTx/>
              <a:buAutoNum type="arabicPeriod"/>
            </a:pPr>
            <a:r>
              <a:rPr lang="de-DE" sz="2000" dirty="0" smtClean="0">
                <a:solidFill>
                  <a:srgbClr val="3F0000"/>
                </a:solidFill>
                <a:latin typeface="Arial"/>
                <a:ea typeface="+mn-ea"/>
              </a:rPr>
              <a:t>Traditional remote productions</a:t>
            </a:r>
          </a:p>
        </p:txBody>
      </p:sp>
      <p:sp>
        <p:nvSpPr>
          <p:cNvPr id="95" name="TextBox 94"/>
          <p:cNvSpPr txBox="1"/>
          <p:nvPr/>
        </p:nvSpPr>
        <p:spPr>
          <a:xfrm>
            <a:off x="1555529" y="3396302"/>
            <a:ext cx="2702535" cy="623248"/>
          </a:xfrm>
          <a:prstGeom prst="rect">
            <a:avLst/>
          </a:prstGeom>
        </p:spPr>
        <p:txBody>
          <a:bodyPr wrap="none" rtlCol="0">
            <a:spAutoFit/>
          </a:bodyPr>
          <a:lstStyle/>
          <a:p>
            <a:pPr fontAlgn="auto">
              <a:spcBef>
                <a:spcPts val="0"/>
              </a:spcBef>
              <a:spcAft>
                <a:spcPts val="0"/>
              </a:spcAft>
            </a:pPr>
            <a:r>
              <a:rPr lang="de-DE" sz="1200" dirty="0" smtClean="0">
                <a:solidFill>
                  <a:srgbClr val="3F0000"/>
                </a:solidFill>
                <a:latin typeface="Arial"/>
                <a:ea typeface="+mn-ea"/>
              </a:rPr>
              <a:t>+ Full flexibility</a:t>
            </a:r>
            <a:r>
              <a:rPr lang="de-DE" sz="1200" dirty="0">
                <a:solidFill>
                  <a:srgbClr val="3F0000"/>
                </a:solidFill>
                <a:latin typeface="Arial"/>
                <a:ea typeface="+mn-ea"/>
              </a:rPr>
              <a:t> </a:t>
            </a:r>
            <a:endParaRPr lang="de-DE" sz="1200" dirty="0" smtClean="0">
              <a:solidFill>
                <a:srgbClr val="3F0000"/>
              </a:solidFill>
              <a:latin typeface="Arial"/>
              <a:ea typeface="+mn-ea"/>
            </a:endParaRPr>
          </a:p>
          <a:p>
            <a:pPr fontAlgn="auto">
              <a:spcBef>
                <a:spcPts val="0"/>
              </a:spcBef>
              <a:spcAft>
                <a:spcPts val="0"/>
              </a:spcAft>
            </a:pPr>
            <a:r>
              <a:rPr lang="de-DE" sz="1200" dirty="0" smtClean="0">
                <a:solidFill>
                  <a:srgbClr val="3F0000"/>
                </a:solidFill>
                <a:latin typeface="Arial"/>
                <a:ea typeface="+mn-ea"/>
              </a:rPr>
              <a:t>+ Adjustable bandwidth requirements</a:t>
            </a:r>
          </a:p>
          <a:p>
            <a:pPr fontAlgn="auto">
              <a:spcBef>
                <a:spcPts val="0"/>
              </a:spcBef>
              <a:spcAft>
                <a:spcPts val="0"/>
              </a:spcAft>
            </a:pPr>
            <a:endParaRPr lang="de-DE" sz="1050" dirty="0" smtClean="0">
              <a:solidFill>
                <a:srgbClr val="3F0000"/>
              </a:solidFill>
              <a:latin typeface="Arial"/>
              <a:ea typeface="+mn-ea"/>
            </a:endParaRPr>
          </a:p>
        </p:txBody>
      </p:sp>
      <p:sp>
        <p:nvSpPr>
          <p:cNvPr id="96" name="TextBox 95"/>
          <p:cNvSpPr txBox="1"/>
          <p:nvPr/>
        </p:nvSpPr>
        <p:spPr>
          <a:xfrm>
            <a:off x="4648559" y="3440237"/>
            <a:ext cx="2503058" cy="807913"/>
          </a:xfrm>
          <a:prstGeom prst="rect">
            <a:avLst/>
          </a:prstGeom>
        </p:spPr>
        <p:txBody>
          <a:bodyPr wrap="none" rtlCol="0">
            <a:spAutoFit/>
          </a:bodyPr>
          <a:lstStyle/>
          <a:p>
            <a:pPr fontAlgn="auto">
              <a:spcBef>
                <a:spcPts val="0"/>
              </a:spcBef>
              <a:spcAft>
                <a:spcPts val="0"/>
              </a:spcAft>
            </a:pPr>
            <a:r>
              <a:rPr lang="de-DE" sz="1200" dirty="0" smtClean="0">
                <a:solidFill>
                  <a:srgbClr val="3F0000"/>
                </a:solidFill>
                <a:latin typeface="Arial"/>
                <a:ea typeface="+mn-ea"/>
              </a:rPr>
              <a:t>- IP gateway or dedicated network</a:t>
            </a:r>
          </a:p>
          <a:p>
            <a:pPr fontAlgn="auto">
              <a:spcBef>
                <a:spcPts val="0"/>
              </a:spcBef>
              <a:spcAft>
                <a:spcPts val="0"/>
              </a:spcAft>
            </a:pPr>
            <a:r>
              <a:rPr lang="de-DE" sz="1200" dirty="0">
                <a:solidFill>
                  <a:srgbClr val="3F0000"/>
                </a:solidFill>
                <a:latin typeface="Arial"/>
                <a:ea typeface="+mn-ea"/>
              </a:rPr>
              <a:t> </a:t>
            </a:r>
            <a:r>
              <a:rPr lang="de-DE" sz="1200" dirty="0" smtClean="0">
                <a:solidFill>
                  <a:srgbClr val="3F0000"/>
                </a:solidFill>
                <a:latin typeface="Arial"/>
                <a:ea typeface="+mn-ea"/>
              </a:rPr>
              <a:t> multiplexing equipment required</a:t>
            </a:r>
          </a:p>
          <a:p>
            <a:pPr fontAlgn="auto">
              <a:spcBef>
                <a:spcPts val="0"/>
              </a:spcBef>
              <a:spcAft>
                <a:spcPts val="0"/>
              </a:spcAft>
            </a:pPr>
            <a:r>
              <a:rPr lang="de-DE" sz="1200" dirty="0" smtClean="0">
                <a:solidFill>
                  <a:srgbClr val="3F0000"/>
                </a:solidFill>
                <a:latin typeface="Arial"/>
                <a:ea typeface="+mn-ea"/>
              </a:rPr>
              <a:t>- Difficult to set-up and maintain </a:t>
            </a:r>
          </a:p>
          <a:p>
            <a:pPr fontAlgn="auto">
              <a:spcBef>
                <a:spcPts val="0"/>
              </a:spcBef>
              <a:spcAft>
                <a:spcPts val="0"/>
              </a:spcAft>
            </a:pPr>
            <a:endParaRPr lang="de-DE" sz="1050" dirty="0" smtClean="0">
              <a:solidFill>
                <a:srgbClr val="3F0000"/>
              </a:solidFill>
              <a:latin typeface="Arial"/>
              <a:ea typeface="+mn-ea"/>
            </a:endParaRPr>
          </a:p>
        </p:txBody>
      </p:sp>
      <p:pic>
        <p:nvPicPr>
          <p:cNvPr id="100" name="Picture 2" descr="Image result for cisco 3232c"/>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ackgroundRemoval t="2174" b="96739" l="0" r="99037"/>
                    </a14:imgEffect>
                  </a14:imgLayer>
                </a14:imgProps>
              </a:ext>
              <a:ext uri="{28A0092B-C50C-407E-A947-70E740481C1C}">
                <a14:useLocalDpi xmlns:a14="http://schemas.microsoft.com/office/drawing/2010/main"/>
              </a:ext>
            </a:extLst>
          </a:blip>
          <a:srcRect/>
          <a:stretch/>
        </p:blipFill>
        <p:spPr bwMode="auto">
          <a:xfrm>
            <a:off x="3152272" y="2261214"/>
            <a:ext cx="1074022" cy="137342"/>
          </a:xfrm>
          <a:prstGeom prst="rect">
            <a:avLst/>
          </a:prstGeom>
          <a:noFill/>
          <a:extLst>
            <a:ext uri="{909E8E84-426E-40DD-AFC4-6F175D3DCCD1}">
              <a14:hiddenFill xmlns:a14="http://schemas.microsoft.com/office/drawing/2010/main">
                <a:solidFill>
                  <a:srgbClr val="FFFFFF"/>
                </a:solidFill>
              </a14:hiddenFill>
            </a:ext>
          </a:extLst>
        </p:spPr>
      </p:pic>
      <p:grpSp>
        <p:nvGrpSpPr>
          <p:cNvPr id="118" name="Group 117"/>
          <p:cNvGrpSpPr>
            <a:grpSpLocks noChangeAspect="1"/>
          </p:cNvGrpSpPr>
          <p:nvPr/>
        </p:nvGrpSpPr>
        <p:grpSpPr>
          <a:xfrm>
            <a:off x="3218058" y="1887110"/>
            <a:ext cx="493380" cy="321356"/>
            <a:chOff x="608096" y="548679"/>
            <a:chExt cx="2788759" cy="1816415"/>
          </a:xfrm>
        </p:grpSpPr>
        <p:pic>
          <p:nvPicPr>
            <p:cNvPr id="119" name="Picture 2" descr="http://www.grassvalley.com/assets/media/9518/20170808_IPG-4901.VidRes.1920x1080.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75656" y="1458528"/>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http://www.grassvalley.com/assets/media/9518/20170808_IPG-4901.VidRes.1920x1080.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259632" y="1224994"/>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http://www.grassvalley.com/assets/media/9518/20170808_IPG-4901.VidRes.1920x1080.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043607" y="1005245"/>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http://www.grassvalley.com/assets/media/9518/20170808_IPG-4901.VidRes.1920x1080.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850601" y="794242"/>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http://www.grassvalley.com/assets/media/9518/20170808_IPG-4901.VidRes.1920x1080.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08096" y="548679"/>
              <a:ext cx="1921199" cy="906566"/>
            </a:xfrm>
            <a:prstGeom prst="rect">
              <a:avLst/>
            </a:prstGeom>
            <a:noFill/>
            <a:extLst>
              <a:ext uri="{909E8E84-426E-40DD-AFC4-6F175D3DCCD1}">
                <a14:hiddenFill xmlns:a14="http://schemas.microsoft.com/office/drawing/2010/main">
                  <a:solidFill>
                    <a:srgbClr val="FFFFFF"/>
                  </a:solidFill>
                </a14:hiddenFill>
              </a:ext>
            </a:extLst>
          </p:spPr>
        </p:pic>
      </p:grpSp>
      <p:pic>
        <p:nvPicPr>
          <p:cNvPr id="62" name="Picture 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174427" y="2689349"/>
            <a:ext cx="1074022" cy="24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descr="Image result for cisco 3232c"/>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ackgroundRemoval t="2174" b="96739" l="0" r="99037"/>
                    </a14:imgEffect>
                  </a14:imgLayer>
                </a14:imgProps>
              </a:ext>
              <a:ext uri="{28A0092B-C50C-407E-A947-70E740481C1C}">
                <a14:useLocalDpi xmlns:a14="http://schemas.microsoft.com/office/drawing/2010/main"/>
              </a:ext>
            </a:extLst>
          </a:blip>
          <a:srcRect/>
          <a:stretch/>
        </p:blipFill>
        <p:spPr bwMode="auto">
          <a:xfrm>
            <a:off x="5845534" y="2260054"/>
            <a:ext cx="1074022" cy="137342"/>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a:grpSpLocks noChangeAspect="1"/>
          </p:cNvGrpSpPr>
          <p:nvPr/>
        </p:nvGrpSpPr>
        <p:grpSpPr>
          <a:xfrm>
            <a:off x="5911320" y="1885950"/>
            <a:ext cx="493380" cy="321356"/>
            <a:chOff x="608096" y="548679"/>
            <a:chExt cx="2788759" cy="1816415"/>
          </a:xfrm>
        </p:grpSpPr>
        <p:pic>
          <p:nvPicPr>
            <p:cNvPr id="69" name="Picture 2" descr="http://www.grassvalley.com/assets/media/9518/20170808_IPG-4901.VidRes.1920x1080.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475656" y="1458528"/>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www.grassvalley.com/assets/media/9518/20170808_IPG-4901.VidRes.1920x1080.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259632" y="1224994"/>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http://www.grassvalley.com/assets/media/9518/20170808_IPG-4901.VidRes.1920x1080.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043607" y="1005245"/>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www.grassvalley.com/assets/media/9518/20170808_IPG-4901.VidRes.1920x1080.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850601" y="794242"/>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www.grassvalley.com/assets/media/9518/20170808_IPG-4901.VidRes.1920x1080.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08096" y="548679"/>
              <a:ext cx="1921199" cy="906566"/>
            </a:xfrm>
            <a:prstGeom prst="rect">
              <a:avLst/>
            </a:prstGeom>
            <a:noFill/>
            <a:extLst>
              <a:ext uri="{909E8E84-426E-40DD-AFC4-6F175D3DCCD1}">
                <a14:hiddenFill xmlns:a14="http://schemas.microsoft.com/office/drawing/2010/main">
                  <a:solidFill>
                    <a:srgbClr val="FFFFFF"/>
                  </a:solidFill>
                </a14:hiddenFill>
              </a:ext>
            </a:extLst>
          </p:spPr>
        </p:pic>
      </p:grpSp>
      <p:pic>
        <p:nvPicPr>
          <p:cNvPr id="74" name="Picture 3"/>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867689" y="2688189"/>
            <a:ext cx="1074022" cy="24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8" name="Straight Connector 77"/>
          <p:cNvCxnSpPr/>
          <p:nvPr/>
        </p:nvCxnSpPr>
        <p:spPr>
          <a:xfrm>
            <a:off x="3142428" y="2545045"/>
            <a:ext cx="3769832" cy="7657"/>
          </a:xfrm>
          <a:prstGeom prst="line">
            <a:avLst/>
          </a:prstGeom>
          <a:ln>
            <a:solidFill>
              <a:schemeClr val="accent1"/>
            </a:solidFill>
            <a:prstDash val="sysDash"/>
          </a:ln>
        </p:spPr>
        <p:style>
          <a:lnRef idx="2">
            <a:schemeClr val="accent1"/>
          </a:lnRef>
          <a:fillRef idx="0">
            <a:schemeClr val="accent1"/>
          </a:fillRef>
          <a:effectRef idx="1">
            <a:schemeClr val="accent1"/>
          </a:effectRef>
          <a:fontRef idx="minor">
            <a:schemeClr val="tx1"/>
          </a:fontRef>
        </p:style>
      </p:cxnSp>
      <p:pic>
        <p:nvPicPr>
          <p:cNvPr id="2050" name="Picture 2" descr="Bildergebnis für it cloud image">
            <a:hlinkClick r:id="rId11"/>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606046" y="2071788"/>
            <a:ext cx="1046074" cy="101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05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283968" y="1419622"/>
            <a:ext cx="4644186" cy="3420380"/>
          </a:xfrm>
          <a:prstGeom prst="rect">
            <a:avLst/>
          </a:prstGeom>
          <a:noFill/>
          <a:ln w="9525">
            <a:noFill/>
            <a:miter lim="800000"/>
            <a:headEnd/>
            <a:tailEnd/>
          </a:ln>
        </p:spPr>
      </p:pic>
      <p:sp>
        <p:nvSpPr>
          <p:cNvPr id="5" name="Title 4"/>
          <p:cNvSpPr>
            <a:spLocks noGrp="1"/>
          </p:cNvSpPr>
          <p:nvPr>
            <p:ph type="title"/>
          </p:nvPr>
        </p:nvSpPr>
        <p:spPr/>
        <p:txBody>
          <a:bodyPr>
            <a:normAutofit/>
          </a:bodyPr>
          <a:lstStyle/>
          <a:p>
            <a:r>
              <a:rPr lang="en-GB" sz="3200" dirty="0"/>
              <a:t>C2IP </a:t>
            </a:r>
            <a:r>
              <a:rPr lang="en-GB" sz="2400" dirty="0" smtClean="0"/>
              <a:t>– IP based Camera </a:t>
            </a:r>
            <a:r>
              <a:rPr lang="en-GB" sz="2400" dirty="0"/>
              <a:t>Control Solution</a:t>
            </a:r>
            <a:endParaRPr lang="en-US" sz="3200" dirty="0"/>
          </a:p>
        </p:txBody>
      </p:sp>
      <p:sp>
        <p:nvSpPr>
          <p:cNvPr id="8" name="Content Placeholder 7"/>
          <p:cNvSpPr>
            <a:spLocks noGrp="1"/>
          </p:cNvSpPr>
          <p:nvPr>
            <p:ph idx="1"/>
          </p:nvPr>
        </p:nvSpPr>
        <p:spPr>
          <a:xfrm>
            <a:off x="457199" y="653442"/>
            <a:ext cx="8363273" cy="4150556"/>
          </a:xfrm>
        </p:spPr>
        <p:txBody>
          <a:bodyPr>
            <a:normAutofit/>
          </a:bodyPr>
          <a:lstStyle/>
          <a:p>
            <a:r>
              <a:rPr lang="en-US" sz="2000" dirty="0" smtClean="0"/>
              <a:t>The first camera control system fully based on open IP standards</a:t>
            </a:r>
          </a:p>
          <a:p>
            <a:pPr lvl="1"/>
            <a:r>
              <a:rPr lang="en-US" sz="1600" dirty="0" smtClean="0"/>
              <a:t>10/100BASE-T Ethernet / TCP/IP</a:t>
            </a:r>
          </a:p>
          <a:p>
            <a:pPr lvl="1"/>
            <a:r>
              <a:rPr lang="en-US" sz="1600" dirty="0" smtClean="0"/>
              <a:t>Layer 2 </a:t>
            </a:r>
          </a:p>
          <a:p>
            <a:pPr lvl="2"/>
            <a:r>
              <a:rPr lang="en-US" sz="1400" dirty="0" smtClean="0"/>
              <a:t>For typical operation</a:t>
            </a:r>
          </a:p>
          <a:p>
            <a:pPr lvl="1"/>
            <a:r>
              <a:rPr lang="en-US" sz="1600" dirty="0" smtClean="0"/>
              <a:t>Layer 3</a:t>
            </a:r>
            <a:r>
              <a:rPr lang="en-US" sz="1800" dirty="0" smtClean="0"/>
              <a:t> </a:t>
            </a:r>
          </a:p>
          <a:p>
            <a:pPr lvl="2"/>
            <a:r>
              <a:rPr lang="en-US" sz="1400" dirty="0" smtClean="0"/>
              <a:t>For remote applications</a:t>
            </a:r>
          </a:p>
          <a:p>
            <a:pPr lvl="2"/>
            <a:r>
              <a:rPr lang="en-US" sz="1400" dirty="0" smtClean="0"/>
              <a:t>Managed by C2IP name server </a:t>
            </a:r>
          </a:p>
          <a:p>
            <a:pPr lvl="2">
              <a:buFont typeface="Arial" panose="020B0604020202020204" pitchFamily="34" charset="0"/>
              <a:buChar char=" "/>
            </a:pPr>
            <a:r>
              <a:rPr lang="en-US" sz="1400" dirty="0" smtClean="0"/>
              <a:t>as option for the MCP 450</a:t>
            </a:r>
          </a:p>
          <a:p>
            <a:pPr lvl="1"/>
            <a:r>
              <a:rPr lang="en-US" sz="1600" dirty="0" smtClean="0"/>
              <a:t>LDX Connect gateway </a:t>
            </a:r>
            <a:endParaRPr lang="en-US" sz="1600" dirty="0"/>
          </a:p>
          <a:p>
            <a:pPr lvl="2"/>
            <a:r>
              <a:rPr lang="en-US" sz="1400" dirty="0" smtClean="0"/>
              <a:t>Embedded in the MCP 450</a:t>
            </a:r>
          </a:p>
          <a:p>
            <a:pPr lvl="2"/>
            <a:r>
              <a:rPr lang="en-US" sz="1400" dirty="0" smtClean="0"/>
              <a:t>Delivering an interface to </a:t>
            </a:r>
          </a:p>
          <a:p>
            <a:pPr lvl="2">
              <a:buFont typeface="Arial" panose="020B0604020202020204" pitchFamily="34" charset="0"/>
              <a:buChar char=" "/>
            </a:pPr>
            <a:r>
              <a:rPr lang="en-US" sz="1400" dirty="0"/>
              <a:t>t</a:t>
            </a:r>
            <a:r>
              <a:rPr lang="en-US" sz="1400" dirty="0" smtClean="0"/>
              <a:t>hird party control solutions</a:t>
            </a:r>
          </a:p>
          <a:p>
            <a:pPr lvl="2">
              <a:buFont typeface="Arial" panose="020B0604020202020204" pitchFamily="34" charset="0"/>
              <a:buChar char=" "/>
            </a:pPr>
            <a:r>
              <a:rPr lang="en-US" sz="1400" dirty="0"/>
              <a:t>v</a:t>
            </a:r>
            <a:r>
              <a:rPr lang="en-US" sz="1400" dirty="0" smtClean="0"/>
              <a:t>ia XML commands</a:t>
            </a:r>
          </a:p>
          <a:p>
            <a:pPr lvl="2"/>
            <a:r>
              <a:rPr lang="en-US" sz="1400" dirty="0" smtClean="0"/>
              <a:t>SDK available on request </a:t>
            </a:r>
            <a:endParaRPr lang="en-US" sz="1800" dirty="0"/>
          </a:p>
        </p:txBody>
      </p:sp>
    </p:spTree>
    <p:extLst>
      <p:ext uri="{BB962C8B-B14F-4D97-AF65-F5344CB8AC3E}">
        <p14:creationId xmlns:p14="http://schemas.microsoft.com/office/powerpoint/2010/main" val="29641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cap="none" dirty="0" smtClean="0">
                <a:latin typeface="+mn-lt"/>
              </a:rPr>
              <a:t>DirectIP</a:t>
            </a:r>
            <a:r>
              <a:rPr lang="en-US" dirty="0" smtClean="0"/>
              <a:t> - </a:t>
            </a:r>
            <a:r>
              <a:rPr lang="en-US" dirty="0"/>
              <a:t>Camera signal transmission over IP</a:t>
            </a:r>
          </a:p>
        </p:txBody>
      </p:sp>
      <p:sp>
        <p:nvSpPr>
          <p:cNvPr id="4" name="Slide Number Placeholder 3"/>
          <p:cNvSpPr>
            <a:spLocks noGrp="1"/>
          </p:cNvSpPr>
          <p:nvPr>
            <p:ph type="sldNum" sz="quarter" idx="4294967295"/>
          </p:nvPr>
        </p:nvSpPr>
        <p:spPr>
          <a:xfrm>
            <a:off x="8462963" y="4883150"/>
            <a:ext cx="681037" cy="195263"/>
          </a:xfrm>
        </p:spPr>
        <p:txBody>
          <a:bodyPr/>
          <a:lstStyle/>
          <a:p>
            <a:fld id="{A381C399-CEAA-9D4D-8730-8244DD06CD15}" type="slidenum">
              <a:rPr lang="en-US" noProof="0" smtClean="0"/>
              <a:pPr/>
              <a:t>32</a:t>
            </a:fld>
            <a:endParaRPr lang="en-US" noProof="0" dirty="0"/>
          </a:p>
        </p:txBody>
      </p:sp>
    </p:spTree>
    <p:extLst>
      <p:ext uri="{BB962C8B-B14F-4D97-AF65-F5344CB8AC3E}">
        <p14:creationId xmlns:p14="http://schemas.microsoft.com/office/powerpoint/2010/main" val="96954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DirectIP </a:t>
            </a:r>
            <a:r>
              <a:rPr lang="en-GB" sz="2400" dirty="0"/>
              <a:t>- XF Transmission </a:t>
            </a:r>
            <a:r>
              <a:rPr lang="en-GB" sz="2400" dirty="0" smtClean="0"/>
              <a:t>10Gb </a:t>
            </a:r>
            <a:r>
              <a:rPr lang="en-GB" sz="2400" dirty="0"/>
              <a:t>IP </a:t>
            </a:r>
            <a:r>
              <a:rPr lang="en-GB" sz="2400" dirty="0" smtClean="0"/>
              <a:t>based</a:t>
            </a:r>
            <a:endParaRPr lang="en-US" sz="5400" dirty="0"/>
          </a:p>
        </p:txBody>
      </p:sp>
      <p:grpSp>
        <p:nvGrpSpPr>
          <p:cNvPr id="34" name="Group 33"/>
          <p:cNvGrpSpPr/>
          <p:nvPr/>
        </p:nvGrpSpPr>
        <p:grpSpPr>
          <a:xfrm>
            <a:off x="96890" y="2368467"/>
            <a:ext cx="8705886" cy="2687559"/>
            <a:chOff x="96890" y="2320446"/>
            <a:chExt cx="8705886" cy="2687559"/>
          </a:xfrm>
        </p:grpSpPr>
        <p:sp>
          <p:nvSpPr>
            <p:cNvPr id="35" name="Rectangle 34"/>
            <p:cNvSpPr/>
            <p:nvPr/>
          </p:nvSpPr>
          <p:spPr>
            <a:xfrm>
              <a:off x="96890" y="4335830"/>
              <a:ext cx="1986246" cy="672175"/>
            </a:xfrm>
            <a:prstGeom prst="rect">
              <a:avLst/>
            </a:prstGeom>
            <a:solidFill>
              <a:srgbClr val="FFFFFF"/>
            </a:solidFill>
            <a:ln w="9525" cap="flat" cmpd="sng" algn="ctr">
              <a:noFill/>
              <a:prstDash val="solid"/>
            </a:ln>
            <a:effectLst/>
          </p:spPr>
          <p:txBody>
            <a:bodyPr rtlCol="0" anchor="ctr"/>
            <a:lstStyle/>
            <a:p>
              <a:pPr algn="ctr" defTabSz="914296" fontAlgn="auto">
                <a:spcBef>
                  <a:spcPts val="0"/>
                </a:spcBef>
                <a:spcAft>
                  <a:spcPts val="0"/>
                </a:spcAft>
                <a:defRPr/>
              </a:pPr>
              <a:endParaRPr lang="de-DE" sz="1800" kern="0" smtClean="0">
                <a:solidFill>
                  <a:srgbClr val="FFFFFF"/>
                </a:solidFill>
                <a:latin typeface="Arial"/>
                <a:ea typeface="+mn-ea"/>
              </a:endParaRPr>
            </a:p>
          </p:txBody>
        </p:sp>
        <p:grpSp>
          <p:nvGrpSpPr>
            <p:cNvPr id="36" name="Group 15"/>
            <p:cNvGrpSpPr/>
            <p:nvPr/>
          </p:nvGrpSpPr>
          <p:grpSpPr>
            <a:xfrm>
              <a:off x="369198" y="2335101"/>
              <a:ext cx="2603135" cy="2402483"/>
              <a:chOff x="519886" y="1368814"/>
              <a:chExt cx="3045517" cy="2775275"/>
            </a:xfrm>
          </p:grpSpPr>
          <p:sp>
            <p:nvSpPr>
              <p:cNvPr id="50" name="Can 49"/>
              <p:cNvSpPr/>
              <p:nvPr/>
            </p:nvSpPr>
            <p:spPr>
              <a:xfrm rot="5400000">
                <a:off x="-150712" y="2039412"/>
                <a:ext cx="2775275" cy="1434079"/>
              </a:xfrm>
              <a:prstGeom prst="can">
                <a:avLst/>
              </a:prstGeom>
              <a:solidFill>
                <a:srgbClr val="92D050"/>
              </a:solidFill>
              <a:ln w="9525" cap="flat" cmpd="sng" algn="ctr">
                <a:solidFill>
                  <a:srgbClr val="64BD23">
                    <a:shade val="95000"/>
                    <a:satMod val="105000"/>
                  </a:srgbClr>
                </a:solidFill>
                <a:prstDash val="solid"/>
              </a:ln>
              <a:effectLst>
                <a:outerShdw blurRad="40000" dist="23000" dir="5400000" rotWithShape="0">
                  <a:srgbClr val="000000">
                    <a:alpha val="35000"/>
                  </a:srgbClr>
                </a:outerShdw>
              </a:effectLst>
            </p:spPr>
            <p:txBody>
              <a:bodyPr vert="vert270" lIns="77916" tIns="38958" rIns="77916" bIns="38958" rtlCol="0" anchor="ctr"/>
              <a:lstStyle/>
              <a:p>
                <a:pPr algn="ctr" defTabSz="389582">
                  <a:defRPr/>
                </a:pPr>
                <a:r>
                  <a:rPr lang="en-CA" sz="1400" kern="0" dirty="0" smtClean="0">
                    <a:solidFill>
                      <a:srgbClr val="FFFFFF"/>
                    </a:solidFill>
                    <a:latin typeface="Arial"/>
                    <a:ea typeface="+mn-ea"/>
                  </a:rPr>
                  <a:t>10Gb IP</a:t>
                </a:r>
              </a:p>
            </p:txBody>
          </p:sp>
          <p:sp>
            <p:nvSpPr>
              <p:cNvPr id="51" name="Can 50"/>
              <p:cNvSpPr/>
              <p:nvPr/>
            </p:nvSpPr>
            <p:spPr>
              <a:xfrm rot="5400000">
                <a:off x="2054096" y="3405728"/>
                <a:ext cx="348717" cy="948699"/>
              </a:xfrm>
              <a:prstGeom prst="can">
                <a:avLst/>
              </a:prstGeom>
              <a:solidFill>
                <a:srgbClr val="3152D4">
                  <a:lumMod val="75000"/>
                </a:srgbClr>
              </a:solidFill>
              <a:ln w="25400" cap="flat" cmpd="sng" algn="ctr">
                <a:solidFill>
                  <a:sysClr val="windowText" lastClr="000000">
                    <a:lumMod val="65000"/>
                    <a:lumOff val="35000"/>
                  </a:sysClr>
                </a:solidFill>
                <a:prstDash val="solid"/>
              </a:ln>
              <a:effectLst/>
            </p:spPr>
            <p:txBody>
              <a:bodyPr vert="vert270" lIns="77916" tIns="38958" rIns="77916" bIns="38958" rtlCol="0" anchor="ctr"/>
              <a:lstStyle/>
              <a:p>
                <a:pPr algn="ctr" defTabSz="389582">
                  <a:defRPr/>
                </a:pPr>
                <a:r>
                  <a:rPr lang="en-CA" sz="700" kern="0" dirty="0" smtClean="0">
                    <a:solidFill>
                      <a:srgbClr val="FFFFFF"/>
                    </a:solidFill>
                    <a:latin typeface="Arial"/>
                    <a:ea typeface="+mn-ea"/>
                  </a:rPr>
                  <a:t>IP Trunk</a:t>
                </a:r>
              </a:p>
              <a:p>
                <a:pPr algn="ctr" defTabSz="389582">
                  <a:defRPr/>
                </a:pPr>
                <a:r>
                  <a:rPr lang="en-CA" sz="700" kern="0" dirty="0" smtClean="0">
                    <a:solidFill>
                      <a:srgbClr val="FFFFFF"/>
                    </a:solidFill>
                    <a:latin typeface="Arial"/>
                    <a:ea typeface="+mn-ea"/>
                  </a:rPr>
                  <a:t>10/100/1G</a:t>
                </a:r>
              </a:p>
            </p:txBody>
          </p:sp>
          <p:sp>
            <p:nvSpPr>
              <p:cNvPr id="52" name="Can 51"/>
              <p:cNvSpPr/>
              <p:nvPr/>
            </p:nvSpPr>
            <p:spPr>
              <a:xfrm rot="5400000">
                <a:off x="2189461" y="3187556"/>
                <a:ext cx="97634" cy="859287"/>
              </a:xfrm>
              <a:prstGeom prst="can">
                <a:avLst>
                  <a:gd name="adj" fmla="val 44608"/>
                </a:avLst>
              </a:prstGeom>
              <a:solidFill>
                <a:srgbClr val="7030A0"/>
              </a:solidFill>
              <a:ln w="25400" cap="flat" cmpd="sng" algn="ctr">
                <a:solidFill>
                  <a:sysClr val="windowText" lastClr="000000">
                    <a:lumMod val="65000"/>
                    <a:lumOff val="35000"/>
                  </a:sysClr>
                </a:solidFill>
                <a:prstDash val="solid"/>
              </a:ln>
              <a:effectLst/>
            </p:spPr>
            <p:txBody>
              <a:bodyPr vert="vert270" lIns="77916" tIns="38958" rIns="77916" bIns="38958" rtlCol="0" anchor="ctr"/>
              <a:lstStyle/>
              <a:p>
                <a:pPr algn="ctr" defTabSz="389582">
                  <a:defRPr/>
                </a:pPr>
                <a:r>
                  <a:rPr lang="en-CA" sz="500" kern="0" dirty="0" smtClean="0">
                    <a:solidFill>
                      <a:srgbClr val="FFFFFF"/>
                    </a:solidFill>
                    <a:latin typeface="Arial"/>
                    <a:ea typeface="+mn-ea"/>
                  </a:rPr>
                  <a:t>Private Data</a:t>
                </a:r>
              </a:p>
            </p:txBody>
          </p:sp>
          <p:sp>
            <p:nvSpPr>
              <p:cNvPr id="53" name="Can 52"/>
              <p:cNvSpPr/>
              <p:nvPr/>
            </p:nvSpPr>
            <p:spPr>
              <a:xfrm rot="5400000">
                <a:off x="2379165" y="2164515"/>
                <a:ext cx="128981" cy="1246159"/>
              </a:xfrm>
              <a:prstGeom prst="can">
                <a:avLst>
                  <a:gd name="adj" fmla="val 43245"/>
                </a:avLst>
              </a:prstGeom>
              <a:solidFill>
                <a:srgbClr val="0070C0"/>
              </a:solidFill>
              <a:ln w="25400" cap="flat" cmpd="sng" algn="ctr">
                <a:solidFill>
                  <a:srgbClr val="002060"/>
                </a:solidFill>
                <a:prstDash val="solid"/>
              </a:ln>
              <a:effectLst/>
            </p:spPr>
            <p:txBody>
              <a:bodyPr vert="vert270" lIns="77916" tIns="38958" rIns="77916" bIns="38958" rtlCol="0" anchor="ctr"/>
              <a:lstStyle/>
              <a:p>
                <a:pPr algn="ctr" defTabSz="389582">
                  <a:defRPr/>
                </a:pPr>
                <a:r>
                  <a:rPr lang="en-CA" sz="500" kern="0" dirty="0" smtClean="0">
                    <a:solidFill>
                      <a:srgbClr val="FFFFFF"/>
                    </a:solidFill>
                    <a:latin typeface="Arial"/>
                    <a:ea typeface="+mn-ea"/>
                  </a:rPr>
                  <a:t>Analog Audio Stereo 24bits </a:t>
                </a:r>
              </a:p>
            </p:txBody>
          </p:sp>
          <p:sp>
            <p:nvSpPr>
              <p:cNvPr id="54" name="Can 53"/>
              <p:cNvSpPr/>
              <p:nvPr/>
            </p:nvSpPr>
            <p:spPr>
              <a:xfrm rot="5400000">
                <a:off x="2234009" y="996916"/>
                <a:ext cx="485762" cy="1445566"/>
              </a:xfrm>
              <a:prstGeom prst="can">
                <a:avLst/>
              </a:prstGeom>
              <a:solidFill>
                <a:sysClr val="windowText" lastClr="000000">
                  <a:lumMod val="75000"/>
                  <a:lumOff val="25000"/>
                </a:sysClr>
              </a:solidFill>
              <a:ln w="25400" cap="flat" cmpd="sng" algn="ctr">
                <a:solidFill>
                  <a:sysClr val="windowText" lastClr="000000">
                    <a:shade val="50000"/>
                  </a:sysClr>
                </a:solidFill>
                <a:prstDash val="solid"/>
              </a:ln>
              <a:effectLst/>
            </p:spPr>
            <p:txBody>
              <a:bodyPr vert="vert270" lIns="77916" tIns="38958" rIns="77916" bIns="38958" rtlCol="0" anchor="ctr"/>
              <a:lstStyle/>
              <a:p>
                <a:pPr algn="ctr" defTabSz="389582">
                  <a:defRPr/>
                </a:pPr>
                <a:r>
                  <a:rPr lang="en-CA" sz="700" kern="0" dirty="0" smtClean="0">
                    <a:solidFill>
                      <a:srgbClr val="FFFFFF"/>
                    </a:solidFill>
                    <a:latin typeface="Arial"/>
                    <a:ea typeface="+mn-ea"/>
                  </a:rPr>
                  <a:t>Main Video</a:t>
                </a:r>
              </a:p>
              <a:p>
                <a:pPr algn="ctr" defTabSz="389582">
                  <a:defRPr/>
                </a:pPr>
                <a:r>
                  <a:rPr lang="en-CA" sz="700" kern="0" dirty="0" smtClean="0">
                    <a:solidFill>
                      <a:srgbClr val="FFFFFF"/>
                    </a:solidFill>
                    <a:latin typeface="Arial"/>
                    <a:ea typeface="+mn-ea"/>
                  </a:rPr>
                  <a:t>2022 5+6</a:t>
                </a:r>
              </a:p>
            </p:txBody>
          </p:sp>
          <p:sp>
            <p:nvSpPr>
              <p:cNvPr id="55" name="Can 54"/>
              <p:cNvSpPr/>
              <p:nvPr/>
            </p:nvSpPr>
            <p:spPr>
              <a:xfrm rot="5400000">
                <a:off x="2379165" y="2326086"/>
                <a:ext cx="128981" cy="1246159"/>
              </a:xfrm>
              <a:prstGeom prst="can">
                <a:avLst>
                  <a:gd name="adj" fmla="val 43245"/>
                </a:avLst>
              </a:prstGeom>
              <a:solidFill>
                <a:srgbClr val="0070C0"/>
              </a:solidFill>
              <a:ln w="25400" cap="flat" cmpd="sng" algn="ctr">
                <a:solidFill>
                  <a:srgbClr val="002060"/>
                </a:solidFill>
                <a:prstDash val="solid"/>
              </a:ln>
              <a:effectLst/>
            </p:spPr>
            <p:txBody>
              <a:bodyPr vert="vert270" lIns="77916" tIns="38958" rIns="77916" bIns="38958" rtlCol="0" anchor="ctr"/>
              <a:lstStyle/>
              <a:p>
                <a:pPr algn="ctr" defTabSz="389582">
                  <a:defRPr/>
                </a:pPr>
                <a:r>
                  <a:rPr lang="en-CA" sz="500" kern="0" dirty="0" smtClean="0">
                    <a:solidFill>
                      <a:srgbClr val="FFFFFF"/>
                    </a:solidFill>
                    <a:latin typeface="Arial"/>
                    <a:ea typeface="+mn-ea"/>
                  </a:rPr>
                  <a:t>Digital Audio Stereo 24bits </a:t>
                </a:r>
              </a:p>
            </p:txBody>
          </p:sp>
          <p:sp>
            <p:nvSpPr>
              <p:cNvPr id="56" name="Can 55"/>
              <p:cNvSpPr/>
              <p:nvPr/>
            </p:nvSpPr>
            <p:spPr>
              <a:xfrm rot="5400000">
                <a:off x="2379165" y="2521586"/>
                <a:ext cx="128981" cy="1246159"/>
              </a:xfrm>
              <a:prstGeom prst="can">
                <a:avLst>
                  <a:gd name="adj" fmla="val 43245"/>
                </a:avLst>
              </a:prstGeom>
              <a:solidFill>
                <a:srgbClr val="0070C0"/>
              </a:solidFill>
              <a:ln w="25400" cap="flat" cmpd="sng" algn="ctr">
                <a:solidFill>
                  <a:srgbClr val="002060"/>
                </a:solidFill>
                <a:prstDash val="solid"/>
              </a:ln>
              <a:effectLst/>
            </p:spPr>
            <p:txBody>
              <a:bodyPr vert="vert270" lIns="77916" tIns="38958" rIns="77916" bIns="38958" rtlCol="0" anchor="ctr"/>
              <a:lstStyle/>
              <a:p>
                <a:pPr algn="ctr" defTabSz="389582">
                  <a:defRPr/>
                </a:pPr>
                <a:r>
                  <a:rPr lang="en-CA" sz="500" kern="0" dirty="0" smtClean="0">
                    <a:solidFill>
                      <a:srgbClr val="FFFFFF"/>
                    </a:solidFill>
                    <a:latin typeface="Arial"/>
                    <a:ea typeface="+mn-ea"/>
                  </a:rPr>
                  <a:t>I-com Prod. Audio 16bits </a:t>
                </a:r>
              </a:p>
            </p:txBody>
          </p:sp>
          <p:sp>
            <p:nvSpPr>
              <p:cNvPr id="57" name="Can 56"/>
              <p:cNvSpPr/>
              <p:nvPr/>
            </p:nvSpPr>
            <p:spPr>
              <a:xfrm rot="5400000">
                <a:off x="2379165" y="2683605"/>
                <a:ext cx="128981" cy="1246159"/>
              </a:xfrm>
              <a:prstGeom prst="can">
                <a:avLst>
                  <a:gd name="adj" fmla="val 43245"/>
                </a:avLst>
              </a:prstGeom>
              <a:solidFill>
                <a:srgbClr val="0070C0"/>
              </a:solidFill>
              <a:ln w="25400" cap="flat" cmpd="sng" algn="ctr">
                <a:solidFill>
                  <a:srgbClr val="002060"/>
                </a:solidFill>
                <a:prstDash val="solid"/>
              </a:ln>
              <a:effectLst/>
            </p:spPr>
            <p:txBody>
              <a:bodyPr vert="vert270" lIns="77916" tIns="38958" rIns="77916" bIns="38958" rtlCol="0" anchor="ctr"/>
              <a:lstStyle/>
              <a:p>
                <a:pPr algn="ctr" defTabSz="389582">
                  <a:defRPr/>
                </a:pPr>
                <a:r>
                  <a:rPr lang="en-CA" sz="500" kern="0" dirty="0" smtClean="0">
                    <a:solidFill>
                      <a:srgbClr val="FFFFFF"/>
                    </a:solidFill>
                    <a:latin typeface="Arial"/>
                    <a:ea typeface="+mn-ea"/>
                  </a:rPr>
                  <a:t>I-com Eng. Audio 16bits </a:t>
                </a:r>
              </a:p>
            </p:txBody>
          </p:sp>
          <p:sp>
            <p:nvSpPr>
              <p:cNvPr id="58" name="Can 57"/>
              <p:cNvSpPr/>
              <p:nvPr/>
            </p:nvSpPr>
            <p:spPr>
              <a:xfrm rot="5400000">
                <a:off x="2189461" y="3060692"/>
                <a:ext cx="97634" cy="859287"/>
              </a:xfrm>
              <a:prstGeom prst="can">
                <a:avLst>
                  <a:gd name="adj" fmla="val 44608"/>
                </a:avLst>
              </a:prstGeom>
              <a:solidFill>
                <a:srgbClr val="7030A0"/>
              </a:solidFill>
              <a:ln w="25400" cap="flat" cmpd="sng" algn="ctr">
                <a:solidFill>
                  <a:sysClr val="windowText" lastClr="000000">
                    <a:lumMod val="65000"/>
                    <a:lumOff val="35000"/>
                  </a:sysClr>
                </a:solidFill>
                <a:prstDash val="solid"/>
              </a:ln>
              <a:effectLst/>
            </p:spPr>
            <p:txBody>
              <a:bodyPr vert="vert270" lIns="77916" tIns="38958" rIns="77916" bIns="38958" rtlCol="0" anchor="ctr"/>
              <a:lstStyle/>
              <a:p>
                <a:pPr algn="ctr" defTabSz="389582">
                  <a:defRPr/>
                </a:pPr>
                <a:r>
                  <a:rPr lang="en-CA" sz="500" kern="0" dirty="0" smtClean="0">
                    <a:solidFill>
                      <a:srgbClr val="FFFFFF"/>
                    </a:solidFill>
                    <a:latin typeface="Arial"/>
                    <a:ea typeface="+mn-ea"/>
                  </a:rPr>
                  <a:t>C2IP</a:t>
                </a:r>
              </a:p>
            </p:txBody>
          </p:sp>
          <p:cxnSp>
            <p:nvCxnSpPr>
              <p:cNvPr id="59" name="Straight Connector 58"/>
              <p:cNvCxnSpPr/>
              <p:nvPr/>
            </p:nvCxnSpPr>
            <p:spPr>
              <a:xfrm>
                <a:off x="2368961" y="2436950"/>
                <a:ext cx="1196442" cy="0"/>
              </a:xfrm>
              <a:prstGeom prst="line">
                <a:avLst/>
              </a:prstGeom>
              <a:noFill/>
              <a:ln w="76200" cap="flat" cmpd="sng" algn="ctr">
                <a:solidFill>
                  <a:srgbClr val="64BD23">
                    <a:shade val="95000"/>
                    <a:satMod val="105000"/>
                  </a:srgbClr>
                </a:solidFill>
                <a:prstDash val="solid"/>
                <a:headEnd type="none" w="med" len="med"/>
                <a:tailEnd type="triangle" w="med" len="med"/>
              </a:ln>
              <a:effectLst/>
            </p:spPr>
          </p:cxnSp>
          <p:sp>
            <p:nvSpPr>
              <p:cNvPr id="60" name="TextBox 59"/>
              <p:cNvSpPr txBox="1"/>
              <p:nvPr/>
            </p:nvSpPr>
            <p:spPr>
              <a:xfrm>
                <a:off x="2530516" y="2187548"/>
                <a:ext cx="652397" cy="233099"/>
              </a:xfrm>
              <a:prstGeom prst="rect">
                <a:avLst/>
              </a:prstGeom>
              <a:noFill/>
            </p:spPr>
            <p:txBody>
              <a:bodyPr wrap="square" lIns="77916" tIns="38958" rIns="77916" bIns="38958" rtlCol="0">
                <a:spAutoFit/>
              </a:bodyPr>
              <a:lstStyle/>
              <a:p>
                <a:pPr algn="ctr" defTabSz="389582">
                  <a:defRPr/>
                </a:pPr>
                <a:r>
                  <a:rPr lang="en-CA" sz="800" kern="0" dirty="0" smtClean="0">
                    <a:solidFill>
                      <a:prstClr val="black">
                        <a:lumMod val="75000"/>
                        <a:lumOff val="25000"/>
                      </a:prstClr>
                    </a:solidFill>
                    <a:latin typeface="Arial"/>
                  </a:rPr>
                  <a:t>Fiber A</a:t>
                </a:r>
              </a:p>
            </p:txBody>
          </p:sp>
          <p:cxnSp>
            <p:nvCxnSpPr>
              <p:cNvPr id="61" name="Straight Connector 60"/>
              <p:cNvCxnSpPr/>
              <p:nvPr/>
            </p:nvCxnSpPr>
            <p:spPr>
              <a:xfrm flipV="1">
                <a:off x="716803" y="3030070"/>
                <a:ext cx="758743" cy="10038"/>
              </a:xfrm>
              <a:prstGeom prst="line">
                <a:avLst/>
              </a:prstGeom>
              <a:noFill/>
              <a:ln w="76200" cap="flat" cmpd="sng" algn="ctr">
                <a:solidFill>
                  <a:srgbClr val="FFFFFF"/>
                </a:solidFill>
                <a:prstDash val="solid"/>
                <a:headEnd type="none" w="med" len="med"/>
                <a:tailEnd type="triangle" w="med" len="med"/>
              </a:ln>
              <a:effectLst/>
            </p:spPr>
          </p:cxnSp>
        </p:grpSp>
        <p:grpSp>
          <p:nvGrpSpPr>
            <p:cNvPr id="37" name="Group 30"/>
            <p:cNvGrpSpPr/>
            <p:nvPr/>
          </p:nvGrpSpPr>
          <p:grpSpPr>
            <a:xfrm>
              <a:off x="6272737" y="2320446"/>
              <a:ext cx="2530039" cy="2393656"/>
              <a:chOff x="5709127" y="1399958"/>
              <a:chExt cx="2983946" cy="2775274"/>
            </a:xfrm>
          </p:grpSpPr>
          <p:sp>
            <p:nvSpPr>
              <p:cNvPr id="39" name="Can 38"/>
              <p:cNvSpPr/>
              <p:nvPr/>
            </p:nvSpPr>
            <p:spPr>
              <a:xfrm rot="5400000" flipV="1">
                <a:off x="6603844" y="2086002"/>
                <a:ext cx="2775274" cy="1403185"/>
              </a:xfrm>
              <a:prstGeom prst="can">
                <a:avLst/>
              </a:prstGeom>
              <a:solidFill>
                <a:srgbClr val="92D050"/>
              </a:solidFill>
              <a:ln w="9525" cap="flat" cmpd="sng" algn="ctr">
                <a:solidFill>
                  <a:srgbClr val="64BD23">
                    <a:shade val="95000"/>
                    <a:satMod val="105000"/>
                  </a:srgbClr>
                </a:solidFill>
                <a:prstDash val="solid"/>
              </a:ln>
              <a:effectLst>
                <a:outerShdw blurRad="40000" dist="23000" dir="5400000" rotWithShape="0">
                  <a:srgbClr val="000000">
                    <a:alpha val="35000"/>
                  </a:srgbClr>
                </a:outerShdw>
              </a:effectLst>
            </p:spPr>
            <p:txBody>
              <a:bodyPr vert="vert" lIns="77916" tIns="38958" rIns="77916" bIns="38958" rtlCol="0" anchor="ctr"/>
              <a:lstStyle/>
              <a:p>
                <a:pPr algn="ctr" defTabSz="389582">
                  <a:defRPr/>
                </a:pPr>
                <a:r>
                  <a:rPr lang="en-CA" sz="1400" kern="0" dirty="0" smtClean="0">
                    <a:solidFill>
                      <a:srgbClr val="FFFFFF"/>
                    </a:solidFill>
                    <a:latin typeface="Arial"/>
                    <a:ea typeface="+mn-ea"/>
                  </a:rPr>
                  <a:t>10Gb IP</a:t>
                </a:r>
              </a:p>
            </p:txBody>
          </p:sp>
          <p:sp>
            <p:nvSpPr>
              <p:cNvPr id="40" name="Can 39"/>
              <p:cNvSpPr/>
              <p:nvPr/>
            </p:nvSpPr>
            <p:spPr>
              <a:xfrm rot="5400000" flipV="1">
                <a:off x="6834974" y="3497196"/>
                <a:ext cx="348717" cy="948700"/>
              </a:xfrm>
              <a:prstGeom prst="can">
                <a:avLst/>
              </a:prstGeom>
              <a:solidFill>
                <a:srgbClr val="3152D4">
                  <a:lumMod val="75000"/>
                </a:srgbClr>
              </a:solidFill>
              <a:ln w="25400" cap="flat" cmpd="sng" algn="ctr">
                <a:solidFill>
                  <a:sysClr val="windowText" lastClr="000000">
                    <a:lumMod val="65000"/>
                    <a:lumOff val="35000"/>
                  </a:sysClr>
                </a:solidFill>
                <a:prstDash val="solid"/>
              </a:ln>
              <a:effectLst/>
            </p:spPr>
            <p:txBody>
              <a:bodyPr vert="vert" lIns="77916" tIns="38958" rIns="77916" bIns="38958" rtlCol="0" anchor="ctr"/>
              <a:lstStyle/>
              <a:p>
                <a:pPr algn="ctr" defTabSz="389582">
                  <a:defRPr/>
                </a:pPr>
                <a:r>
                  <a:rPr lang="en-CA" sz="700" kern="0" dirty="0" smtClean="0">
                    <a:solidFill>
                      <a:srgbClr val="FFFFFF"/>
                    </a:solidFill>
                    <a:latin typeface="Arial"/>
                    <a:ea typeface="+mn-ea"/>
                  </a:rPr>
                  <a:t>IP Trunk</a:t>
                </a:r>
              </a:p>
              <a:p>
                <a:pPr algn="ctr" defTabSz="389582">
                  <a:defRPr/>
                </a:pPr>
                <a:r>
                  <a:rPr lang="en-CA" sz="700" kern="0" dirty="0" smtClean="0">
                    <a:solidFill>
                      <a:srgbClr val="FFFFFF"/>
                    </a:solidFill>
                    <a:latin typeface="Arial"/>
                    <a:ea typeface="+mn-ea"/>
                  </a:rPr>
                  <a:t>10/100/1G</a:t>
                </a:r>
              </a:p>
            </p:txBody>
          </p:sp>
          <p:sp>
            <p:nvSpPr>
              <p:cNvPr id="41" name="Can 40"/>
              <p:cNvSpPr/>
              <p:nvPr/>
            </p:nvSpPr>
            <p:spPr>
              <a:xfrm rot="5400000" flipV="1">
                <a:off x="6948717" y="3264722"/>
                <a:ext cx="97634" cy="859288"/>
              </a:xfrm>
              <a:prstGeom prst="can">
                <a:avLst>
                  <a:gd name="adj" fmla="val 44608"/>
                </a:avLst>
              </a:prstGeom>
              <a:solidFill>
                <a:srgbClr val="7030A0"/>
              </a:solidFill>
              <a:ln w="25400" cap="flat" cmpd="sng" algn="ctr">
                <a:solidFill>
                  <a:sysClr val="windowText" lastClr="000000">
                    <a:lumMod val="65000"/>
                    <a:lumOff val="35000"/>
                  </a:sysClr>
                </a:solidFill>
                <a:prstDash val="solid"/>
              </a:ln>
              <a:effectLst/>
            </p:spPr>
            <p:txBody>
              <a:bodyPr vert="vert" lIns="77916" tIns="38958" rIns="77916" bIns="38958" rtlCol="0" anchor="ctr"/>
              <a:lstStyle/>
              <a:p>
                <a:pPr algn="ctr" defTabSz="389582">
                  <a:defRPr/>
                </a:pPr>
                <a:r>
                  <a:rPr lang="en-CA" sz="500" kern="0" dirty="0" smtClean="0">
                    <a:solidFill>
                      <a:srgbClr val="FFFFFF"/>
                    </a:solidFill>
                    <a:latin typeface="Arial"/>
                    <a:ea typeface="+mn-ea"/>
                  </a:rPr>
                  <a:t>Private Data</a:t>
                </a:r>
              </a:p>
            </p:txBody>
          </p:sp>
          <p:sp>
            <p:nvSpPr>
              <p:cNvPr id="42" name="Can 41"/>
              <p:cNvSpPr/>
              <p:nvPr/>
            </p:nvSpPr>
            <p:spPr>
              <a:xfrm rot="5400000" flipV="1">
                <a:off x="6836074" y="2810640"/>
                <a:ext cx="128981" cy="1129970"/>
              </a:xfrm>
              <a:prstGeom prst="can">
                <a:avLst>
                  <a:gd name="adj" fmla="val 43245"/>
                </a:avLst>
              </a:prstGeom>
              <a:solidFill>
                <a:srgbClr val="0070C0"/>
              </a:solidFill>
              <a:ln w="25400" cap="flat" cmpd="sng" algn="ctr">
                <a:solidFill>
                  <a:srgbClr val="002060"/>
                </a:solidFill>
                <a:prstDash val="solid"/>
              </a:ln>
              <a:effectLst/>
            </p:spPr>
            <p:txBody>
              <a:bodyPr vert="vert" lIns="77916" tIns="38958" rIns="77916" bIns="38958" rtlCol="0" anchor="ctr"/>
              <a:lstStyle/>
              <a:p>
                <a:pPr algn="ctr" defTabSz="389582">
                  <a:defRPr/>
                </a:pPr>
                <a:r>
                  <a:rPr lang="en-CA" sz="500" kern="0" dirty="0" smtClean="0">
                    <a:solidFill>
                      <a:srgbClr val="FFFFFF"/>
                    </a:solidFill>
                    <a:latin typeface="Arial"/>
                    <a:ea typeface="+mn-ea"/>
                  </a:rPr>
                  <a:t>I-com Eng. Audio 16bits </a:t>
                </a:r>
              </a:p>
            </p:txBody>
          </p:sp>
          <p:sp>
            <p:nvSpPr>
              <p:cNvPr id="43" name="Can 42"/>
              <p:cNvSpPr/>
              <p:nvPr/>
            </p:nvSpPr>
            <p:spPr>
              <a:xfrm rot="5400000" flipV="1">
                <a:off x="6836073" y="2631791"/>
                <a:ext cx="128981" cy="1129970"/>
              </a:xfrm>
              <a:prstGeom prst="can">
                <a:avLst>
                  <a:gd name="adj" fmla="val 43245"/>
                </a:avLst>
              </a:prstGeom>
              <a:solidFill>
                <a:srgbClr val="0070C0"/>
              </a:solidFill>
              <a:ln w="25400" cap="flat" cmpd="sng" algn="ctr">
                <a:solidFill>
                  <a:srgbClr val="002060"/>
                </a:solidFill>
                <a:prstDash val="solid"/>
              </a:ln>
              <a:effectLst/>
            </p:spPr>
            <p:txBody>
              <a:bodyPr vert="vert" lIns="77916" tIns="38958" rIns="77916" bIns="38958" rtlCol="0" anchor="ctr"/>
              <a:lstStyle/>
              <a:p>
                <a:pPr algn="ctr" defTabSz="389582">
                  <a:defRPr/>
                </a:pPr>
                <a:r>
                  <a:rPr lang="en-CA" sz="500" kern="0" dirty="0" smtClean="0">
                    <a:solidFill>
                      <a:srgbClr val="FFFFFF"/>
                    </a:solidFill>
                    <a:latin typeface="Arial"/>
                    <a:ea typeface="+mn-ea"/>
                  </a:rPr>
                  <a:t>I-com Prod. Audio 16bits </a:t>
                </a:r>
              </a:p>
            </p:txBody>
          </p:sp>
          <p:sp>
            <p:nvSpPr>
              <p:cNvPr id="44" name="Can 43"/>
              <p:cNvSpPr/>
              <p:nvPr/>
            </p:nvSpPr>
            <p:spPr>
              <a:xfrm rot="5400000" flipV="1">
                <a:off x="6520968" y="1032415"/>
                <a:ext cx="485762" cy="1478804"/>
              </a:xfrm>
              <a:prstGeom prst="can">
                <a:avLst/>
              </a:prstGeom>
              <a:solidFill>
                <a:sysClr val="windowText" lastClr="000000">
                  <a:lumMod val="75000"/>
                  <a:lumOff val="25000"/>
                </a:sysClr>
              </a:solidFill>
              <a:ln w="25400" cap="flat" cmpd="sng" algn="ctr">
                <a:solidFill>
                  <a:sysClr val="windowText" lastClr="000000">
                    <a:shade val="50000"/>
                  </a:sysClr>
                </a:solidFill>
                <a:prstDash val="solid"/>
              </a:ln>
              <a:effectLst/>
            </p:spPr>
            <p:txBody>
              <a:bodyPr vert="vert" lIns="77916" tIns="38958" rIns="77916" bIns="38958" rtlCol="0" anchor="ctr"/>
              <a:lstStyle/>
              <a:p>
                <a:pPr algn="ctr" defTabSz="389582">
                  <a:defRPr/>
                </a:pPr>
                <a:r>
                  <a:rPr lang="en-CA" sz="700" kern="0" dirty="0" smtClean="0">
                    <a:solidFill>
                      <a:srgbClr val="FFFFFF"/>
                    </a:solidFill>
                    <a:latin typeface="Arial"/>
                    <a:ea typeface="+mn-ea"/>
                  </a:rPr>
                  <a:t>Return</a:t>
                </a:r>
              </a:p>
              <a:p>
                <a:pPr algn="ctr" defTabSz="389582">
                  <a:defRPr/>
                </a:pPr>
                <a:r>
                  <a:rPr lang="en-CA" sz="700" kern="0" dirty="0" smtClean="0">
                    <a:solidFill>
                      <a:srgbClr val="FFFFFF"/>
                    </a:solidFill>
                    <a:latin typeface="Arial"/>
                    <a:ea typeface="+mn-ea"/>
                  </a:rPr>
                  <a:t>2022 5+6</a:t>
                </a:r>
              </a:p>
            </p:txBody>
          </p:sp>
          <p:sp>
            <p:nvSpPr>
              <p:cNvPr id="45" name="Can 44"/>
              <p:cNvSpPr/>
              <p:nvPr/>
            </p:nvSpPr>
            <p:spPr>
              <a:xfrm rot="5400000" flipV="1">
                <a:off x="6836074" y="2469775"/>
                <a:ext cx="128981" cy="1129969"/>
              </a:xfrm>
              <a:prstGeom prst="can">
                <a:avLst>
                  <a:gd name="adj" fmla="val 43245"/>
                </a:avLst>
              </a:prstGeom>
              <a:solidFill>
                <a:srgbClr val="0070C0"/>
              </a:solidFill>
              <a:ln w="25400" cap="flat" cmpd="sng" algn="ctr">
                <a:solidFill>
                  <a:srgbClr val="002060"/>
                </a:solidFill>
                <a:prstDash val="solid"/>
              </a:ln>
              <a:effectLst/>
            </p:spPr>
            <p:txBody>
              <a:bodyPr vert="vert" lIns="77916" tIns="38958" rIns="77916" bIns="38958" rtlCol="0" anchor="ctr"/>
              <a:lstStyle/>
              <a:p>
                <a:pPr algn="ctr" defTabSz="389582">
                  <a:defRPr/>
                </a:pPr>
                <a:r>
                  <a:rPr lang="en-CA" sz="500" kern="0" dirty="0" smtClean="0">
                    <a:solidFill>
                      <a:srgbClr val="FFFFFF"/>
                    </a:solidFill>
                    <a:latin typeface="Arial"/>
                    <a:ea typeface="+mn-ea"/>
                  </a:rPr>
                  <a:t>I-com </a:t>
                </a:r>
                <a:r>
                  <a:rPr lang="en-CA" sz="500" kern="0" dirty="0" err="1" smtClean="0">
                    <a:solidFill>
                      <a:srgbClr val="FFFFFF"/>
                    </a:solidFill>
                    <a:latin typeface="Arial"/>
                    <a:ea typeface="+mn-ea"/>
                  </a:rPr>
                  <a:t>Prog</a:t>
                </a:r>
                <a:r>
                  <a:rPr lang="en-CA" sz="500" kern="0" dirty="0" smtClean="0">
                    <a:solidFill>
                      <a:srgbClr val="FFFFFF"/>
                    </a:solidFill>
                    <a:latin typeface="Arial"/>
                    <a:ea typeface="+mn-ea"/>
                  </a:rPr>
                  <a:t>. Audio 16bits </a:t>
                </a:r>
              </a:p>
            </p:txBody>
          </p:sp>
          <p:sp>
            <p:nvSpPr>
              <p:cNvPr id="46" name="Can 45"/>
              <p:cNvSpPr/>
              <p:nvPr/>
            </p:nvSpPr>
            <p:spPr>
              <a:xfrm rot="5400000" flipV="1">
                <a:off x="6945517" y="3121062"/>
                <a:ext cx="97634" cy="859288"/>
              </a:xfrm>
              <a:prstGeom prst="can">
                <a:avLst>
                  <a:gd name="adj" fmla="val 44608"/>
                </a:avLst>
              </a:prstGeom>
              <a:solidFill>
                <a:srgbClr val="7030A0"/>
              </a:solidFill>
              <a:ln w="25400" cap="flat" cmpd="sng" algn="ctr">
                <a:solidFill>
                  <a:sysClr val="windowText" lastClr="000000">
                    <a:lumMod val="65000"/>
                    <a:lumOff val="35000"/>
                  </a:sysClr>
                </a:solidFill>
                <a:prstDash val="solid"/>
              </a:ln>
              <a:effectLst/>
            </p:spPr>
            <p:txBody>
              <a:bodyPr vert="vert" lIns="77916" tIns="38958" rIns="77916" bIns="38958" rtlCol="0" anchor="ctr"/>
              <a:lstStyle/>
              <a:p>
                <a:pPr algn="ctr" defTabSz="389582">
                  <a:defRPr/>
                </a:pPr>
                <a:r>
                  <a:rPr lang="en-CA" sz="500" kern="0" dirty="0" smtClean="0">
                    <a:solidFill>
                      <a:srgbClr val="FFFFFF"/>
                    </a:solidFill>
                    <a:latin typeface="Arial"/>
                    <a:ea typeface="+mn-ea"/>
                  </a:rPr>
                  <a:t>C2IP</a:t>
                </a:r>
              </a:p>
            </p:txBody>
          </p:sp>
          <p:cxnSp>
            <p:nvCxnSpPr>
              <p:cNvPr id="47" name="Straight Connector 46"/>
              <p:cNvCxnSpPr/>
              <p:nvPr/>
            </p:nvCxnSpPr>
            <p:spPr>
              <a:xfrm>
                <a:off x="5709127" y="2497635"/>
                <a:ext cx="1196441" cy="0"/>
              </a:xfrm>
              <a:prstGeom prst="line">
                <a:avLst/>
              </a:prstGeom>
              <a:noFill/>
              <a:ln w="76200" cap="flat" cmpd="sng" algn="ctr">
                <a:solidFill>
                  <a:srgbClr val="64BD23">
                    <a:shade val="95000"/>
                    <a:satMod val="105000"/>
                  </a:srgbClr>
                </a:solidFill>
                <a:prstDash val="solid"/>
                <a:headEnd type="triangle" w="med" len="med"/>
                <a:tailEnd type="none" w="med" len="med"/>
              </a:ln>
              <a:effectLst/>
            </p:spPr>
          </p:cxnSp>
          <p:sp>
            <p:nvSpPr>
              <p:cNvPr id="48" name="TextBox 47"/>
              <p:cNvSpPr txBox="1"/>
              <p:nvPr/>
            </p:nvSpPr>
            <p:spPr>
              <a:xfrm>
                <a:off x="6118049" y="2208525"/>
                <a:ext cx="652397" cy="201788"/>
              </a:xfrm>
              <a:prstGeom prst="rect">
                <a:avLst/>
              </a:prstGeom>
              <a:noFill/>
            </p:spPr>
            <p:txBody>
              <a:bodyPr wrap="square" lIns="77916" tIns="38958" rIns="77916" bIns="38958" rtlCol="0">
                <a:spAutoFit/>
              </a:bodyPr>
              <a:lstStyle/>
              <a:p>
                <a:pPr algn="ctr" defTabSz="389582">
                  <a:defRPr/>
                </a:pPr>
                <a:r>
                  <a:rPr lang="en-CA" sz="800" kern="0" dirty="0" smtClean="0">
                    <a:solidFill>
                      <a:prstClr val="black">
                        <a:lumMod val="75000"/>
                        <a:lumOff val="25000"/>
                      </a:prstClr>
                    </a:solidFill>
                    <a:latin typeface="Arial"/>
                  </a:rPr>
                  <a:t>Fiber B</a:t>
                </a:r>
              </a:p>
            </p:txBody>
          </p:sp>
          <p:cxnSp>
            <p:nvCxnSpPr>
              <p:cNvPr id="49" name="Straight Connector 48"/>
              <p:cNvCxnSpPr/>
              <p:nvPr/>
            </p:nvCxnSpPr>
            <p:spPr>
              <a:xfrm flipV="1">
                <a:off x="7734923" y="3056954"/>
                <a:ext cx="758743" cy="10038"/>
              </a:xfrm>
              <a:prstGeom prst="line">
                <a:avLst/>
              </a:prstGeom>
              <a:noFill/>
              <a:ln w="76200" cap="flat" cmpd="sng" algn="ctr">
                <a:solidFill>
                  <a:srgbClr val="FFFFFF"/>
                </a:solidFill>
                <a:prstDash val="solid"/>
                <a:headEnd type="triangle" w="med" len="med"/>
                <a:tailEnd type="none" w="med" len="med"/>
              </a:ln>
              <a:effectLst/>
            </p:spPr>
          </p:cxnSp>
        </p:grpSp>
        <p:sp>
          <p:nvSpPr>
            <p:cNvPr id="38" name="TextBox 37"/>
            <p:cNvSpPr txBox="1"/>
            <p:nvPr/>
          </p:nvSpPr>
          <p:spPr>
            <a:xfrm>
              <a:off x="3368439" y="2585755"/>
              <a:ext cx="2560039" cy="2340835"/>
            </a:xfrm>
            <a:prstGeom prst="rect">
              <a:avLst/>
            </a:prstGeom>
            <a:noFill/>
          </p:spPr>
          <p:txBody>
            <a:bodyPr wrap="square" lIns="77916" tIns="38958" rIns="77916" bIns="38958" rtlCol="0">
              <a:spAutoFit/>
            </a:bodyPr>
            <a:lstStyle/>
            <a:p>
              <a:pPr algn="ctr" defTabSz="389582">
                <a:defRPr/>
              </a:pPr>
              <a:r>
                <a:rPr lang="en-CA" sz="1050" kern="0" dirty="0" smtClean="0">
                  <a:solidFill>
                    <a:prstClr val="black">
                      <a:lumMod val="75000"/>
                      <a:lumOff val="25000"/>
                    </a:prstClr>
                  </a:solidFill>
                  <a:latin typeface="Arial"/>
                </a:rPr>
                <a:t>Main ; 1 Channel SMPTE 2022-5+6</a:t>
              </a:r>
            </a:p>
            <a:p>
              <a:pPr algn="ctr" defTabSz="389582">
                <a:defRPr/>
              </a:pPr>
              <a:r>
                <a:rPr lang="en-CA" sz="1050" kern="0" dirty="0" smtClean="0">
                  <a:solidFill>
                    <a:prstClr val="black">
                      <a:lumMod val="75000"/>
                      <a:lumOff val="25000"/>
                    </a:prstClr>
                  </a:solidFill>
                  <a:latin typeface="Arial"/>
                </a:rPr>
                <a:t>1080i50/59 </a:t>
              </a:r>
              <a:r>
                <a:rPr lang="nl-NL" sz="1050" kern="0" dirty="0" smtClean="0">
                  <a:solidFill>
                    <a:prstClr val="black">
                      <a:lumMod val="75000"/>
                      <a:lumOff val="25000"/>
                    </a:prstClr>
                  </a:solidFill>
                  <a:latin typeface="Arial"/>
                </a:rPr>
                <a:t>= </a:t>
              </a:r>
              <a:r>
                <a:rPr lang="en-CA" sz="1050" kern="0" dirty="0" smtClean="0">
                  <a:solidFill>
                    <a:prstClr val="black">
                      <a:lumMod val="75000"/>
                      <a:lumOff val="25000"/>
                    </a:prstClr>
                  </a:solidFill>
                  <a:latin typeface="Arial"/>
                </a:rPr>
                <a:t>1,8Gb</a:t>
              </a:r>
            </a:p>
            <a:p>
              <a:pPr algn="ctr" defTabSz="389582">
                <a:defRPr/>
              </a:pPr>
              <a:r>
                <a:rPr lang="en-CA" sz="1050" kern="0" dirty="0" smtClean="0">
                  <a:solidFill>
                    <a:prstClr val="black">
                      <a:lumMod val="75000"/>
                      <a:lumOff val="25000"/>
                    </a:prstClr>
                  </a:solidFill>
                  <a:latin typeface="Arial"/>
                </a:rPr>
                <a:t>1080p50/59 = 3,4Gb</a:t>
              </a:r>
            </a:p>
            <a:p>
              <a:pPr algn="ctr" defTabSz="389582">
                <a:defRPr/>
              </a:pPr>
              <a:endParaRPr lang="en-CA" sz="1050" kern="0" dirty="0" smtClean="0">
                <a:solidFill>
                  <a:prstClr val="black">
                    <a:lumMod val="75000"/>
                    <a:lumOff val="25000"/>
                  </a:prstClr>
                </a:solidFill>
                <a:latin typeface="Arial"/>
              </a:endParaRPr>
            </a:p>
            <a:p>
              <a:pPr algn="ctr" defTabSz="389582">
                <a:defRPr/>
              </a:pPr>
              <a:r>
                <a:rPr lang="en-CA" sz="1050" kern="0" dirty="0" smtClean="0">
                  <a:solidFill>
                    <a:prstClr val="black">
                      <a:lumMod val="75000"/>
                      <a:lumOff val="25000"/>
                    </a:prstClr>
                  </a:solidFill>
                  <a:latin typeface="Arial"/>
                </a:rPr>
                <a:t>Return ; 1 Channel SMPTE 2022-5+6	</a:t>
              </a:r>
            </a:p>
            <a:p>
              <a:pPr algn="ctr" defTabSz="389582">
                <a:defRPr/>
              </a:pPr>
              <a:r>
                <a:rPr lang="en-CA" sz="1050" kern="0" dirty="0" smtClean="0">
                  <a:solidFill>
                    <a:prstClr val="black">
                      <a:lumMod val="75000"/>
                      <a:lumOff val="25000"/>
                    </a:prstClr>
                  </a:solidFill>
                  <a:latin typeface="Arial"/>
                </a:rPr>
                <a:t>1080i50/59 = 1,8Gb </a:t>
              </a:r>
            </a:p>
            <a:p>
              <a:pPr algn="ctr" defTabSz="389582">
                <a:defRPr/>
              </a:pPr>
              <a:r>
                <a:rPr lang="en-CA" sz="1050" kern="0" dirty="0" smtClean="0">
                  <a:solidFill>
                    <a:prstClr val="black">
                      <a:lumMod val="75000"/>
                      <a:lumOff val="25000"/>
                    </a:prstClr>
                  </a:solidFill>
                  <a:latin typeface="Arial"/>
                </a:rPr>
                <a:t>1080i50/59 = 1,8Gb</a:t>
              </a:r>
            </a:p>
            <a:p>
              <a:pPr algn="ctr" defTabSz="389582">
                <a:defRPr/>
              </a:pPr>
              <a:endParaRPr lang="en-CA" sz="1050" kern="0" dirty="0" smtClean="0">
                <a:solidFill>
                  <a:prstClr val="black">
                    <a:lumMod val="75000"/>
                    <a:lumOff val="25000"/>
                  </a:prstClr>
                </a:solidFill>
                <a:latin typeface="Arial"/>
              </a:endParaRPr>
            </a:p>
            <a:p>
              <a:pPr algn="ctr" defTabSz="389582">
                <a:defRPr/>
              </a:pPr>
              <a:r>
                <a:rPr lang="en-CA" sz="1050" kern="0" dirty="0" smtClean="0">
                  <a:solidFill>
                    <a:prstClr val="black">
                      <a:lumMod val="75000"/>
                      <a:lumOff val="25000"/>
                    </a:prstClr>
                  </a:solidFill>
                  <a:latin typeface="Arial"/>
                </a:rPr>
                <a:t>C2IP + Private Data + I-com + </a:t>
              </a:r>
            </a:p>
            <a:p>
              <a:pPr algn="ctr" defTabSz="389582">
                <a:defRPr/>
              </a:pPr>
              <a:r>
                <a:rPr lang="en-CA" sz="1050" kern="0" dirty="0" smtClean="0">
                  <a:solidFill>
                    <a:prstClr val="black">
                      <a:lumMod val="75000"/>
                      <a:lumOff val="25000"/>
                    </a:prstClr>
                  </a:solidFill>
                  <a:latin typeface="Arial"/>
                </a:rPr>
                <a:t>Analog Audio + Digital Audio = </a:t>
              </a:r>
            </a:p>
            <a:p>
              <a:pPr algn="ctr" defTabSz="389582">
                <a:defRPr/>
              </a:pPr>
              <a:r>
                <a:rPr lang="en-CA" sz="1050" kern="0" dirty="0" smtClean="0">
                  <a:solidFill>
                    <a:prstClr val="black">
                      <a:lumMod val="75000"/>
                      <a:lumOff val="25000"/>
                    </a:prstClr>
                  </a:solidFill>
                  <a:latin typeface="Arial"/>
                </a:rPr>
                <a:t>~ 8Mb</a:t>
              </a:r>
            </a:p>
            <a:p>
              <a:pPr algn="ctr" defTabSz="389582">
                <a:defRPr/>
              </a:pPr>
              <a:endParaRPr lang="en-CA" sz="1050" kern="0" dirty="0" smtClean="0">
                <a:solidFill>
                  <a:prstClr val="black">
                    <a:lumMod val="75000"/>
                    <a:lumOff val="25000"/>
                  </a:prstClr>
                </a:solidFill>
                <a:latin typeface="Arial"/>
              </a:endParaRPr>
            </a:p>
            <a:p>
              <a:pPr algn="ctr" defTabSz="389582">
                <a:defRPr/>
              </a:pPr>
              <a:r>
                <a:rPr lang="en-CA" sz="1050" kern="0" dirty="0" smtClean="0">
                  <a:solidFill>
                    <a:prstClr val="black">
                      <a:lumMod val="75000"/>
                      <a:lumOff val="25000"/>
                    </a:prstClr>
                  </a:solidFill>
                  <a:latin typeface="Arial"/>
                </a:rPr>
                <a:t>IP Trunk = </a:t>
              </a:r>
            </a:p>
            <a:p>
              <a:pPr algn="ctr" defTabSz="389582">
                <a:defRPr/>
              </a:pPr>
              <a:r>
                <a:rPr lang="en-CA" sz="1050" kern="0" dirty="0" smtClean="0">
                  <a:solidFill>
                    <a:prstClr val="black">
                      <a:lumMod val="75000"/>
                      <a:lumOff val="25000"/>
                    </a:prstClr>
                  </a:solidFill>
                  <a:latin typeface="Arial"/>
                </a:rPr>
                <a:t>0Mb (when not connected)</a:t>
              </a:r>
              <a:endParaRPr lang="en-CA" sz="1100" kern="0" dirty="0" smtClean="0">
                <a:solidFill>
                  <a:prstClr val="black">
                    <a:lumMod val="75000"/>
                    <a:lumOff val="25000"/>
                  </a:prstClr>
                </a:solidFill>
                <a:latin typeface="Arial"/>
              </a:endParaRPr>
            </a:p>
          </p:txBody>
        </p:sp>
      </p:grpSp>
      <p:pic>
        <p:nvPicPr>
          <p:cNvPr id="63" name="Content Placeholder 4"/>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745087" y="692680"/>
            <a:ext cx="5698901" cy="1418911"/>
          </a:xfrm>
          <a:prstGeom prst="rect">
            <a:avLst/>
          </a:prstGeom>
        </p:spPr>
      </p:pic>
      <p:sp>
        <p:nvSpPr>
          <p:cNvPr id="64" name="TextBox 63"/>
          <p:cNvSpPr txBox="1"/>
          <p:nvPr/>
        </p:nvSpPr>
        <p:spPr>
          <a:xfrm>
            <a:off x="3527098" y="1825257"/>
            <a:ext cx="1794661" cy="386453"/>
          </a:xfrm>
          <a:prstGeom prst="rect">
            <a:avLst/>
          </a:prstGeom>
          <a:noFill/>
        </p:spPr>
        <p:txBody>
          <a:bodyPr wrap="square" lIns="77916" tIns="38958" rIns="77916" bIns="38958" rtlCol="0">
            <a:spAutoFit/>
          </a:bodyPr>
          <a:lstStyle/>
          <a:p>
            <a:pPr algn="ctr" defTabSz="389582"/>
            <a:r>
              <a:rPr lang="en-CA" sz="1000" b="1" dirty="0" smtClean="0">
                <a:solidFill>
                  <a:prstClr val="black">
                    <a:lumMod val="75000"/>
                    <a:lumOff val="25000"/>
                  </a:prstClr>
                </a:solidFill>
                <a:latin typeface="Arial"/>
              </a:rPr>
              <a:t>SMPTE Hybrid Fiber cable</a:t>
            </a:r>
          </a:p>
          <a:p>
            <a:pPr algn="ctr" defTabSz="389582"/>
            <a:r>
              <a:rPr lang="en-CA" sz="1000" b="1" dirty="0" smtClean="0">
                <a:solidFill>
                  <a:prstClr val="black">
                    <a:lumMod val="75000"/>
                    <a:lumOff val="25000"/>
                  </a:prstClr>
                </a:solidFill>
                <a:latin typeface="Arial"/>
              </a:rPr>
              <a:t>incl. 2x single mode fiber</a:t>
            </a:r>
          </a:p>
        </p:txBody>
      </p:sp>
      <p:grpSp>
        <p:nvGrpSpPr>
          <p:cNvPr id="65" name="Group 14"/>
          <p:cNvGrpSpPr/>
          <p:nvPr/>
        </p:nvGrpSpPr>
        <p:grpSpPr>
          <a:xfrm>
            <a:off x="3693934" y="1360696"/>
            <a:ext cx="1410961" cy="474823"/>
            <a:chOff x="2682644" y="2464640"/>
            <a:chExt cx="1410961" cy="474823"/>
          </a:xfrm>
        </p:grpSpPr>
        <p:sp>
          <p:nvSpPr>
            <p:cNvPr id="66" name="Rectangle 65"/>
            <p:cNvSpPr/>
            <p:nvPr/>
          </p:nvSpPr>
          <p:spPr>
            <a:xfrm>
              <a:off x="2682644" y="2464640"/>
              <a:ext cx="1410961" cy="472339"/>
            </a:xfrm>
            <a:prstGeom prst="rect">
              <a:avLst/>
            </a:prstGeom>
            <a:solidFill>
              <a:srgbClr val="FFFFFF"/>
            </a:solidFill>
            <a:ln w="9525" cap="flat" cmpd="sng" algn="ctr">
              <a:noFill/>
              <a:prstDash val="solid"/>
            </a:ln>
            <a:effectLst/>
          </p:spPr>
          <p:txBody>
            <a:bodyPr rtlCol="0" anchor="ctr"/>
            <a:lstStyle/>
            <a:p>
              <a:pPr algn="ctr" defTabSz="914296" fontAlgn="auto">
                <a:spcBef>
                  <a:spcPts val="0"/>
                </a:spcBef>
                <a:spcAft>
                  <a:spcPts val="0"/>
                </a:spcAft>
                <a:defRPr/>
              </a:pPr>
              <a:endParaRPr lang="de-DE" sz="1800" kern="0" smtClean="0">
                <a:solidFill>
                  <a:srgbClr val="FFFFFF"/>
                </a:solidFill>
                <a:latin typeface="Arial"/>
                <a:ea typeface="+mn-ea"/>
              </a:endParaRPr>
            </a:p>
          </p:txBody>
        </p:sp>
        <p:cxnSp>
          <p:nvCxnSpPr>
            <p:cNvPr id="67" name="Straight Connector 66"/>
            <p:cNvCxnSpPr/>
            <p:nvPr/>
          </p:nvCxnSpPr>
          <p:spPr>
            <a:xfrm>
              <a:off x="2793654" y="2674398"/>
              <a:ext cx="1196441" cy="0"/>
            </a:xfrm>
            <a:prstGeom prst="line">
              <a:avLst/>
            </a:prstGeom>
            <a:noFill/>
            <a:ln w="28575" cap="flat" cmpd="sng" algn="ctr">
              <a:solidFill>
                <a:srgbClr val="64BD23">
                  <a:shade val="95000"/>
                  <a:satMod val="105000"/>
                </a:srgbClr>
              </a:solidFill>
              <a:prstDash val="solid"/>
              <a:headEnd type="none" w="med" len="med"/>
              <a:tailEnd type="triangle" w="med" len="med"/>
            </a:ln>
            <a:effectLst/>
          </p:spPr>
        </p:cxnSp>
        <p:cxnSp>
          <p:nvCxnSpPr>
            <p:cNvPr id="68" name="Straight Connector 67"/>
            <p:cNvCxnSpPr/>
            <p:nvPr/>
          </p:nvCxnSpPr>
          <p:spPr>
            <a:xfrm>
              <a:off x="2783919" y="2734460"/>
              <a:ext cx="1215908" cy="0"/>
            </a:xfrm>
            <a:prstGeom prst="line">
              <a:avLst/>
            </a:prstGeom>
            <a:noFill/>
            <a:ln w="28575" cap="flat" cmpd="sng" algn="ctr">
              <a:solidFill>
                <a:srgbClr val="64BD23">
                  <a:shade val="95000"/>
                  <a:satMod val="105000"/>
                </a:srgbClr>
              </a:solidFill>
              <a:prstDash val="solid"/>
              <a:headEnd type="triangle" w="med" len="med"/>
              <a:tailEnd type="none" w="med" len="med"/>
            </a:ln>
            <a:effectLst/>
          </p:spPr>
        </p:cxnSp>
        <p:cxnSp>
          <p:nvCxnSpPr>
            <p:cNvPr id="69" name="Straight Connector 68"/>
            <p:cNvCxnSpPr/>
            <p:nvPr/>
          </p:nvCxnSpPr>
          <p:spPr>
            <a:xfrm>
              <a:off x="2760418" y="2512380"/>
              <a:ext cx="1262910" cy="0"/>
            </a:xfrm>
            <a:prstGeom prst="line">
              <a:avLst/>
            </a:prstGeom>
            <a:noFill/>
            <a:ln w="28575" cap="flat" cmpd="sng" algn="ctr">
              <a:solidFill>
                <a:sysClr val="windowText" lastClr="000000"/>
              </a:solidFill>
              <a:prstDash val="solid"/>
            </a:ln>
            <a:effectLst/>
          </p:spPr>
        </p:cxnSp>
        <p:cxnSp>
          <p:nvCxnSpPr>
            <p:cNvPr id="70" name="Straight Connector 69"/>
            <p:cNvCxnSpPr/>
            <p:nvPr/>
          </p:nvCxnSpPr>
          <p:spPr>
            <a:xfrm>
              <a:off x="2762573" y="2890422"/>
              <a:ext cx="1262910" cy="0"/>
            </a:xfrm>
            <a:prstGeom prst="line">
              <a:avLst/>
            </a:prstGeom>
            <a:noFill/>
            <a:ln w="28575" cap="flat" cmpd="sng" algn="ctr">
              <a:solidFill>
                <a:sysClr val="windowText" lastClr="000000"/>
              </a:solidFill>
              <a:prstDash val="solid"/>
            </a:ln>
            <a:effectLst/>
          </p:spPr>
        </p:cxnSp>
        <p:sp>
          <p:nvSpPr>
            <p:cNvPr id="71" name="Oval 70"/>
            <p:cNvSpPr/>
            <p:nvPr/>
          </p:nvSpPr>
          <p:spPr>
            <a:xfrm>
              <a:off x="2727184" y="2512380"/>
              <a:ext cx="66469" cy="378042"/>
            </a:xfrm>
            <a:prstGeom prst="ellipse">
              <a:avLst/>
            </a:prstGeom>
            <a:noFill/>
            <a:ln w="19050" cap="flat" cmpd="sng" algn="ctr">
              <a:solidFill>
                <a:sysClr val="windowText" lastClr="000000"/>
              </a:solidFill>
              <a:prstDash val="solid"/>
            </a:ln>
            <a:effectLst/>
          </p:spPr>
          <p:txBody>
            <a:bodyPr lIns="77916" tIns="38958" rIns="77916" bIns="38958" rtlCol="0" anchor="ctr"/>
            <a:lstStyle/>
            <a:p>
              <a:pPr algn="ctr" defTabSz="914296" fontAlgn="auto">
                <a:spcBef>
                  <a:spcPts val="0"/>
                </a:spcBef>
                <a:spcAft>
                  <a:spcPts val="0"/>
                </a:spcAft>
                <a:defRPr/>
              </a:pPr>
              <a:endParaRPr lang="nl-NL" sz="1800" kern="0" smtClean="0">
                <a:solidFill>
                  <a:prstClr val="white"/>
                </a:solidFill>
                <a:latin typeface="Arial"/>
                <a:ea typeface="+mn-ea"/>
              </a:endParaRPr>
            </a:p>
          </p:txBody>
        </p:sp>
        <p:sp>
          <p:nvSpPr>
            <p:cNvPr id="72" name="Oval 71"/>
            <p:cNvSpPr/>
            <p:nvPr/>
          </p:nvSpPr>
          <p:spPr>
            <a:xfrm>
              <a:off x="3990095" y="2512380"/>
              <a:ext cx="66469" cy="378042"/>
            </a:xfrm>
            <a:prstGeom prst="ellipse">
              <a:avLst/>
            </a:prstGeom>
            <a:noFill/>
            <a:ln w="19050" cap="flat" cmpd="sng" algn="ctr">
              <a:solidFill>
                <a:sysClr val="windowText" lastClr="000000"/>
              </a:solidFill>
              <a:prstDash val="solid"/>
            </a:ln>
            <a:effectLst/>
          </p:spPr>
          <p:txBody>
            <a:bodyPr lIns="77916" tIns="38958" rIns="77916" bIns="38958" rtlCol="0" anchor="ctr"/>
            <a:lstStyle/>
            <a:p>
              <a:pPr algn="ctr" defTabSz="914296" fontAlgn="auto">
                <a:spcBef>
                  <a:spcPts val="0"/>
                </a:spcBef>
                <a:spcAft>
                  <a:spcPts val="0"/>
                </a:spcAft>
                <a:defRPr/>
              </a:pPr>
              <a:endParaRPr lang="nl-NL" sz="1800" kern="0" smtClean="0">
                <a:solidFill>
                  <a:prstClr val="white"/>
                </a:solidFill>
                <a:latin typeface="Arial"/>
                <a:ea typeface="+mn-ea"/>
              </a:endParaRPr>
            </a:p>
          </p:txBody>
        </p:sp>
        <p:sp>
          <p:nvSpPr>
            <p:cNvPr id="73" name="TextBox 72"/>
            <p:cNvSpPr txBox="1"/>
            <p:nvPr/>
          </p:nvSpPr>
          <p:spPr>
            <a:xfrm>
              <a:off x="3059530" y="2476046"/>
              <a:ext cx="628465" cy="232565"/>
            </a:xfrm>
            <a:prstGeom prst="rect">
              <a:avLst/>
            </a:prstGeom>
            <a:noFill/>
          </p:spPr>
          <p:txBody>
            <a:bodyPr wrap="square" lIns="77916" tIns="38958" rIns="77916" bIns="38958" rtlCol="0">
              <a:spAutoFit/>
            </a:bodyPr>
            <a:lstStyle/>
            <a:p>
              <a:pPr defTabSz="389582">
                <a:defRPr/>
              </a:pPr>
              <a:r>
                <a:rPr lang="en-CA" sz="1000" kern="0" dirty="0" smtClean="0">
                  <a:solidFill>
                    <a:prstClr val="black">
                      <a:lumMod val="75000"/>
                      <a:lumOff val="25000"/>
                    </a:prstClr>
                  </a:solidFill>
                  <a:latin typeface="Arial"/>
                </a:rPr>
                <a:t>Fiber A</a:t>
              </a:r>
            </a:p>
          </p:txBody>
        </p:sp>
        <p:sp>
          <p:nvSpPr>
            <p:cNvPr id="74" name="TextBox 73"/>
            <p:cNvSpPr txBox="1"/>
            <p:nvPr/>
          </p:nvSpPr>
          <p:spPr>
            <a:xfrm>
              <a:off x="3059530" y="2706898"/>
              <a:ext cx="628465" cy="232565"/>
            </a:xfrm>
            <a:prstGeom prst="rect">
              <a:avLst/>
            </a:prstGeom>
            <a:noFill/>
          </p:spPr>
          <p:txBody>
            <a:bodyPr wrap="square" lIns="77916" tIns="38958" rIns="77916" bIns="38958" rtlCol="0">
              <a:spAutoFit/>
            </a:bodyPr>
            <a:lstStyle/>
            <a:p>
              <a:pPr defTabSz="389582">
                <a:defRPr/>
              </a:pPr>
              <a:r>
                <a:rPr lang="en-CA" sz="1000" kern="0" dirty="0" smtClean="0">
                  <a:solidFill>
                    <a:prstClr val="black">
                      <a:lumMod val="75000"/>
                      <a:lumOff val="25000"/>
                    </a:prstClr>
                  </a:solidFill>
                  <a:latin typeface="Arial"/>
                </a:rPr>
                <a:t>Fiber </a:t>
              </a:r>
              <a:r>
                <a:rPr lang="nl-NL" sz="1000" kern="0" dirty="0" smtClean="0">
                  <a:solidFill>
                    <a:prstClr val="black">
                      <a:lumMod val="75000"/>
                      <a:lumOff val="25000"/>
                    </a:prstClr>
                  </a:solidFill>
                  <a:latin typeface="Arial"/>
                </a:rPr>
                <a:t>B</a:t>
              </a:r>
              <a:endParaRPr lang="en-CA" sz="1000" kern="0" dirty="0" smtClean="0">
                <a:solidFill>
                  <a:prstClr val="black">
                    <a:lumMod val="75000"/>
                    <a:lumOff val="25000"/>
                  </a:prstClr>
                </a:solidFill>
                <a:latin typeface="Arial"/>
              </a:endParaRPr>
            </a:p>
          </p:txBody>
        </p:sp>
      </p:grpSp>
    </p:spTree>
    <p:extLst>
      <p:ext uri="{BB962C8B-B14F-4D97-AF65-F5344CB8AC3E}">
        <p14:creationId xmlns:p14="http://schemas.microsoft.com/office/powerpoint/2010/main" val="150522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DirectIP </a:t>
            </a:r>
            <a:r>
              <a:rPr lang="en-GB" sz="2400" dirty="0" smtClean="0"/>
              <a:t>- XF Transmission over 10G IP network</a:t>
            </a:r>
            <a:endParaRPr lang="en-GB" sz="3200" dirty="0"/>
          </a:p>
        </p:txBody>
      </p:sp>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802861" y="634938"/>
            <a:ext cx="5541447" cy="3953036"/>
          </a:xfrm>
        </p:spPr>
      </p:pic>
    </p:spTree>
    <p:extLst>
      <p:ext uri="{BB962C8B-B14F-4D97-AF65-F5344CB8AC3E}">
        <p14:creationId xmlns:p14="http://schemas.microsoft.com/office/powerpoint/2010/main" val="331597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smtClean="0"/>
              <a:t>Remote Production </a:t>
            </a:r>
            <a:r>
              <a:rPr lang="de-DE" sz="2400" dirty="0" smtClean="0"/>
              <a:t>- Possible workflows </a:t>
            </a:r>
            <a:endParaRPr lang="de-DE" sz="3200" dirty="0"/>
          </a:p>
        </p:txBody>
      </p:sp>
      <p:grpSp>
        <p:nvGrpSpPr>
          <p:cNvPr id="3" name="Group 2"/>
          <p:cNvGrpSpPr/>
          <p:nvPr/>
        </p:nvGrpSpPr>
        <p:grpSpPr>
          <a:xfrm>
            <a:off x="279640" y="1123950"/>
            <a:ext cx="8663868" cy="3232666"/>
            <a:chOff x="279640" y="2227987"/>
            <a:chExt cx="8663868" cy="3232666"/>
          </a:xfrm>
        </p:grpSpPr>
        <p:cxnSp>
          <p:nvCxnSpPr>
            <p:cNvPr id="79" name="Straight Connector 78"/>
            <p:cNvCxnSpPr/>
            <p:nvPr/>
          </p:nvCxnSpPr>
          <p:spPr>
            <a:xfrm>
              <a:off x="5522164" y="3618050"/>
              <a:ext cx="7160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030926" y="3611096"/>
              <a:ext cx="716088" cy="0"/>
            </a:xfrm>
            <a:prstGeom prst="line">
              <a:avLst/>
            </a:prstGeom>
          </p:spPr>
          <p:style>
            <a:lnRef idx="2">
              <a:schemeClr val="accent1"/>
            </a:lnRef>
            <a:fillRef idx="0">
              <a:schemeClr val="accent1"/>
            </a:fillRef>
            <a:effectRef idx="1">
              <a:schemeClr val="accent1"/>
            </a:effectRef>
            <a:fontRef idx="minor">
              <a:schemeClr val="tx1"/>
            </a:fontRef>
          </p:style>
        </p:cxnSp>
        <p:pic>
          <p:nvPicPr>
            <p:cNvPr id="48"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3243" y="3469718"/>
              <a:ext cx="173131" cy="69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8" descr="http://wwwapps.grassvalley.com/ImageArchive/web/Product%20Shots/Broadcast%20Products/LDX%2086%20Universe/20160316_LDX86_Universe_L.We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894" y="3250804"/>
              <a:ext cx="999281" cy="56159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http://wwwapps.grassvalley.com/ImageArchive/web/Product%20Shots/Broadcast%20Products/XCU/20150812_XCU_F.We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80208" y="3511829"/>
              <a:ext cx="1074022" cy="256681"/>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p:cNvGrpSpPr/>
            <p:nvPr/>
          </p:nvGrpSpPr>
          <p:grpSpPr>
            <a:xfrm>
              <a:off x="6989025" y="3546727"/>
              <a:ext cx="399422" cy="137909"/>
              <a:chOff x="3421559" y="2137793"/>
              <a:chExt cx="399422" cy="137909"/>
            </a:xfrm>
          </p:grpSpPr>
          <p:cxnSp>
            <p:nvCxnSpPr>
              <p:cNvPr id="57" name="Straight Arrow Connector 56"/>
              <p:cNvCxnSpPr/>
              <p:nvPr/>
            </p:nvCxnSpPr>
            <p:spPr>
              <a:xfrm>
                <a:off x="3422147" y="2137793"/>
                <a:ext cx="398834" cy="0"/>
              </a:xfrm>
              <a:prstGeom prst="straightConnector1">
                <a:avLst/>
              </a:prstGeom>
              <a:ln w="6350" cap="flat">
                <a:solidFill>
                  <a:srgbClr val="81C205"/>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421559" y="2206745"/>
                <a:ext cx="398834" cy="0"/>
              </a:xfrm>
              <a:prstGeom prst="straightConnector1">
                <a:avLst/>
              </a:prstGeom>
              <a:ln w="6350" cap="flat">
                <a:solidFill>
                  <a:srgbClr val="0D70C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3421559" y="2275702"/>
                <a:ext cx="398834" cy="0"/>
              </a:xfrm>
              <a:prstGeom prst="straightConnector1">
                <a:avLst/>
              </a:prstGeom>
              <a:ln w="6350" cap="flat">
                <a:solidFill>
                  <a:srgbClr val="FFC00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2672490" y="3146878"/>
              <a:ext cx="2238451" cy="1017092"/>
              <a:chOff x="4096512" y="768101"/>
              <a:chExt cx="2238451" cy="1017092"/>
            </a:xfrm>
          </p:grpSpPr>
          <p:cxnSp>
            <p:nvCxnSpPr>
              <p:cNvPr id="76" name="Straight Connector 75"/>
              <p:cNvCxnSpPr/>
              <p:nvPr/>
            </p:nvCxnSpPr>
            <p:spPr>
              <a:xfrm>
                <a:off x="4096512" y="1242045"/>
                <a:ext cx="2238451" cy="169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pic>
            <p:nvPicPr>
              <p:cNvPr id="77" name="Picture 2" descr="Bildergebnis für it cloud image">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725619" y="768101"/>
                <a:ext cx="1046074" cy="1017092"/>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2" descr="Image result for cisco 3232c"/>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ackgroundRemoval t="2174" b="96739" l="0" r="99037"/>
                      </a14:imgEffect>
                    </a14:imgLayer>
                  </a14:imgProps>
                </a:ext>
                <a:ext uri="{28A0092B-C50C-407E-A947-70E740481C1C}">
                  <a14:useLocalDpi xmlns:a14="http://schemas.microsoft.com/office/drawing/2010/main"/>
                </a:ext>
              </a:extLst>
            </a:blip>
            <a:srcRect/>
            <a:stretch/>
          </p:blipFill>
          <p:spPr bwMode="auto">
            <a:xfrm>
              <a:off x="4685433" y="3557055"/>
              <a:ext cx="1074022" cy="13734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Image result for cisco 3232c"/>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ackgroundRemoval t="2174" b="96739" l="0" r="99037"/>
                      </a14:imgEffect>
                    </a14:imgLayer>
                  </a14:imgProps>
                </a:ext>
                <a:ext uri="{28A0092B-C50C-407E-A947-70E740481C1C}">
                  <a14:useLocalDpi xmlns:a14="http://schemas.microsoft.com/office/drawing/2010/main"/>
                </a:ext>
              </a:extLst>
            </a:blip>
            <a:srcRect/>
            <a:stretch/>
          </p:blipFill>
          <p:spPr bwMode="auto">
            <a:xfrm>
              <a:off x="1677753" y="3556040"/>
              <a:ext cx="1074022" cy="13734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http://wwwapps.grassvalley.com/ImageArchive/web/Embargoed/GV%20Korona%203ME%20panel/20170203_GV_Korona-3ME_TF.3000x1000.RGB.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734710" y="3367943"/>
              <a:ext cx="1208798" cy="57729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C:\Users\twalker\Documents\Grass Valley Switchers\CRS - Switcher\Slapshot\Slapshot Images\20170303_K-Frame_V-series_F.3000x1939.RGB.png"/>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734710" y="3945238"/>
              <a:ext cx="1185062" cy="510682"/>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p:cNvSpPr txBox="1"/>
            <p:nvPr/>
          </p:nvSpPr>
          <p:spPr>
            <a:xfrm>
              <a:off x="279640" y="2227987"/>
              <a:ext cx="1380506" cy="400110"/>
            </a:xfrm>
            <a:prstGeom prst="rect">
              <a:avLst/>
            </a:prstGeom>
          </p:spPr>
          <p:txBody>
            <a:bodyPr wrap="none" rtlCol="0">
              <a:spAutoFit/>
            </a:bodyPr>
            <a:lstStyle/>
            <a:p>
              <a:pPr fontAlgn="auto">
                <a:spcBef>
                  <a:spcPts val="0"/>
                </a:spcBef>
                <a:spcAft>
                  <a:spcPts val="0"/>
                </a:spcAft>
              </a:pPr>
              <a:r>
                <a:rPr lang="de-DE" sz="2000" dirty="0" smtClean="0">
                  <a:solidFill>
                    <a:srgbClr val="3F0000"/>
                  </a:solidFill>
                  <a:latin typeface="Arial"/>
                  <a:ea typeface="+mn-ea"/>
                </a:rPr>
                <a:t>2. DirectIP</a:t>
              </a:r>
            </a:p>
          </p:txBody>
        </p:sp>
        <p:sp>
          <p:nvSpPr>
            <p:cNvPr id="97" name="TextBox 96"/>
            <p:cNvSpPr txBox="1"/>
            <p:nvPr/>
          </p:nvSpPr>
          <p:spPr>
            <a:xfrm>
              <a:off x="1555529" y="4468074"/>
              <a:ext cx="3108543" cy="992579"/>
            </a:xfrm>
            <a:prstGeom prst="rect">
              <a:avLst/>
            </a:prstGeom>
          </p:spPr>
          <p:txBody>
            <a:bodyPr wrap="none" rtlCol="0">
              <a:spAutoFit/>
            </a:bodyPr>
            <a:lstStyle/>
            <a:p>
              <a:pPr fontAlgn="auto">
                <a:spcBef>
                  <a:spcPts val="0"/>
                </a:spcBef>
                <a:spcAft>
                  <a:spcPts val="0"/>
                </a:spcAft>
              </a:pPr>
              <a:r>
                <a:rPr lang="de-DE" sz="1200" dirty="0" smtClean="0">
                  <a:solidFill>
                    <a:srgbClr val="3F0000"/>
                  </a:solidFill>
                  <a:latin typeface="Arial"/>
                  <a:ea typeface="+mn-ea"/>
                </a:rPr>
                <a:t>+ Highest performance </a:t>
              </a:r>
            </a:p>
            <a:p>
              <a:pPr fontAlgn="auto">
                <a:spcBef>
                  <a:spcPts val="0"/>
                </a:spcBef>
                <a:spcAft>
                  <a:spcPts val="0"/>
                </a:spcAft>
              </a:pPr>
              <a:r>
                <a:rPr lang="de-DE" sz="1200" dirty="0" smtClean="0">
                  <a:solidFill>
                    <a:srgbClr val="3F0000"/>
                  </a:solidFill>
                  <a:latin typeface="Arial"/>
                  <a:ea typeface="+mn-ea"/>
                </a:rPr>
                <a:t>+ Max. </a:t>
              </a:r>
              <a:r>
                <a:rPr lang="de-DE" sz="1200" dirty="0">
                  <a:solidFill>
                    <a:srgbClr val="3F0000"/>
                  </a:solidFill>
                  <a:latin typeface="Arial"/>
                  <a:ea typeface="+mn-ea"/>
                </a:rPr>
                <a:t>f</a:t>
              </a:r>
              <a:r>
                <a:rPr lang="de-DE" sz="1200" dirty="0" smtClean="0">
                  <a:solidFill>
                    <a:srgbClr val="3F0000"/>
                  </a:solidFill>
                  <a:latin typeface="Arial"/>
                  <a:ea typeface="+mn-ea"/>
                </a:rPr>
                <a:t>lexibility / utilization of equipment  </a:t>
              </a:r>
            </a:p>
            <a:p>
              <a:pPr fontAlgn="auto">
                <a:spcBef>
                  <a:spcPts val="0"/>
                </a:spcBef>
                <a:spcAft>
                  <a:spcPts val="0"/>
                </a:spcAft>
              </a:pPr>
              <a:r>
                <a:rPr lang="de-DE" sz="1200" dirty="0" smtClean="0">
                  <a:solidFill>
                    <a:srgbClr val="3F0000"/>
                  </a:solidFill>
                  <a:latin typeface="Arial"/>
                  <a:ea typeface="+mn-ea"/>
                </a:rPr>
                <a:t>+ Only COTS hardware required</a:t>
              </a:r>
            </a:p>
            <a:p>
              <a:pPr fontAlgn="auto">
                <a:spcBef>
                  <a:spcPts val="0"/>
                </a:spcBef>
                <a:spcAft>
                  <a:spcPts val="0"/>
                </a:spcAft>
              </a:pPr>
              <a:r>
                <a:rPr lang="de-DE" sz="1200" dirty="0" smtClean="0">
                  <a:solidFill>
                    <a:srgbClr val="3F0000"/>
                  </a:solidFill>
                  <a:latin typeface="Arial"/>
                  <a:ea typeface="+mn-ea"/>
                </a:rPr>
                <a:t>+ Easy to set-up and maintain</a:t>
              </a:r>
            </a:p>
            <a:p>
              <a:pPr fontAlgn="auto">
                <a:spcBef>
                  <a:spcPts val="0"/>
                </a:spcBef>
                <a:spcAft>
                  <a:spcPts val="0"/>
                </a:spcAft>
              </a:pPr>
              <a:endParaRPr lang="de-DE" sz="1050" dirty="0" smtClean="0">
                <a:solidFill>
                  <a:srgbClr val="3F0000"/>
                </a:solidFill>
                <a:latin typeface="Arial"/>
                <a:ea typeface="+mn-ea"/>
              </a:endParaRPr>
            </a:p>
          </p:txBody>
        </p:sp>
        <p:sp>
          <p:nvSpPr>
            <p:cNvPr id="98" name="TextBox 97"/>
            <p:cNvSpPr txBox="1"/>
            <p:nvPr/>
          </p:nvSpPr>
          <p:spPr>
            <a:xfrm>
              <a:off x="4648559" y="4500339"/>
              <a:ext cx="2988319" cy="623248"/>
            </a:xfrm>
            <a:prstGeom prst="rect">
              <a:avLst/>
            </a:prstGeom>
          </p:spPr>
          <p:txBody>
            <a:bodyPr wrap="none" rtlCol="0">
              <a:spAutoFit/>
            </a:bodyPr>
            <a:lstStyle/>
            <a:p>
              <a:pPr fontAlgn="auto">
                <a:spcBef>
                  <a:spcPts val="0"/>
                </a:spcBef>
                <a:spcAft>
                  <a:spcPts val="0"/>
                </a:spcAft>
              </a:pPr>
              <a:r>
                <a:rPr lang="de-DE" sz="1200" dirty="0" smtClean="0">
                  <a:solidFill>
                    <a:srgbClr val="3F0000"/>
                  </a:solidFill>
                  <a:latin typeface="Arial"/>
                  <a:ea typeface="+mn-ea"/>
                </a:rPr>
                <a:t>- High performance IP network required</a:t>
              </a:r>
            </a:p>
            <a:p>
              <a:pPr fontAlgn="auto">
                <a:spcBef>
                  <a:spcPts val="0"/>
                </a:spcBef>
                <a:spcAft>
                  <a:spcPts val="0"/>
                </a:spcAft>
              </a:pPr>
              <a:r>
                <a:rPr lang="de-DE" sz="1200" dirty="0" smtClean="0">
                  <a:solidFill>
                    <a:srgbClr val="3F0000"/>
                  </a:solidFill>
                  <a:latin typeface="Arial"/>
                  <a:ea typeface="+mn-ea"/>
                </a:rPr>
                <a:t>- Typically limited to campus installations </a:t>
              </a:r>
            </a:p>
            <a:p>
              <a:pPr fontAlgn="auto">
                <a:spcBef>
                  <a:spcPts val="0"/>
                </a:spcBef>
                <a:spcAft>
                  <a:spcPts val="0"/>
                </a:spcAft>
              </a:pPr>
              <a:endParaRPr lang="de-DE" sz="1050" dirty="0" smtClean="0">
                <a:solidFill>
                  <a:srgbClr val="3F0000"/>
                </a:solidFill>
                <a:latin typeface="Arial"/>
                <a:ea typeface="+mn-ea"/>
              </a:endParaRPr>
            </a:p>
          </p:txBody>
        </p:sp>
      </p:grpSp>
    </p:spTree>
    <p:extLst>
      <p:ext uri="{BB962C8B-B14F-4D97-AF65-F5344CB8AC3E}">
        <p14:creationId xmlns:p14="http://schemas.microsoft.com/office/powerpoint/2010/main" val="212258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7150" y="4476750"/>
            <a:ext cx="2012950" cy="552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sz="1800">
              <a:solidFill>
                <a:prstClr val="white"/>
              </a:solidFill>
            </a:endParaRPr>
          </a:p>
        </p:txBody>
      </p:sp>
      <p:grpSp>
        <p:nvGrpSpPr>
          <p:cNvPr id="19" name="Group 7"/>
          <p:cNvGrpSpPr/>
          <p:nvPr/>
        </p:nvGrpSpPr>
        <p:grpSpPr>
          <a:xfrm>
            <a:off x="3864530" y="4243917"/>
            <a:ext cx="460286" cy="383573"/>
            <a:chOff x="2643152" y="3349308"/>
            <a:chExt cx="576064" cy="524630"/>
          </a:xfrm>
        </p:grpSpPr>
        <p:pic>
          <p:nvPicPr>
            <p:cNvPr id="24" name="Picture 2" descr="http://wwwapps.grassvalley.com/ImageArchive/web/Product%20Shots/Broadcast%20Products/XCU%20WorldCam/20130208-XCU_Worldcam_Rear.2484x1368.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43152" y="3349308"/>
              <a:ext cx="576064" cy="524630"/>
            </a:xfrm>
            <a:prstGeom prst="ellipse">
              <a:avLst/>
            </a:prstGeom>
            <a:ln>
              <a:noFill/>
            </a:ln>
            <a:effectLst/>
          </p:spPr>
        </p:pic>
        <p:pic>
          <p:nvPicPr>
            <p:cNvPr id="25" name="Picture 4" descr="http://ecx.images-amazon.com/images/I/81-2N1SH2QL._SL1500_.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64650" y="3467421"/>
              <a:ext cx="321085" cy="288032"/>
            </a:xfrm>
            <a:prstGeom prst="rect">
              <a:avLst/>
            </a:prstGeom>
            <a:noFill/>
          </p:spPr>
        </p:pic>
      </p:grpSp>
      <p:sp>
        <p:nvSpPr>
          <p:cNvPr id="2" name="Title 1"/>
          <p:cNvSpPr>
            <a:spLocks noGrp="1"/>
          </p:cNvSpPr>
          <p:nvPr>
            <p:ph type="title"/>
          </p:nvPr>
        </p:nvSpPr>
        <p:spPr/>
        <p:txBody>
          <a:bodyPr>
            <a:normAutofit/>
          </a:bodyPr>
          <a:lstStyle/>
          <a:p>
            <a:r>
              <a:rPr lang="en-US" sz="3200" dirty="0" smtClean="0"/>
              <a:t>DirectIP </a:t>
            </a:r>
            <a:r>
              <a:rPr lang="en-US" sz="2400" dirty="0" smtClean="0"/>
              <a:t>- Why the XCU is required still (today)…</a:t>
            </a:r>
            <a:endParaRPr lang="en-US" sz="2400" dirty="0"/>
          </a:p>
        </p:txBody>
      </p:sp>
      <p:sp>
        <p:nvSpPr>
          <p:cNvPr id="26" name="Content Placeholder 25"/>
          <p:cNvSpPr>
            <a:spLocks noGrp="1"/>
          </p:cNvSpPr>
          <p:nvPr>
            <p:ph idx="1"/>
          </p:nvPr>
        </p:nvSpPr>
        <p:spPr>
          <a:xfrm>
            <a:off x="457199" y="771550"/>
            <a:ext cx="8229600" cy="3394472"/>
          </a:xfrm>
        </p:spPr>
        <p:txBody>
          <a:bodyPr/>
          <a:lstStyle/>
          <a:p>
            <a:r>
              <a:rPr lang="en-US" sz="2000" dirty="0" smtClean="0"/>
              <a:t>…the XCU generate all the base band signals</a:t>
            </a:r>
          </a:p>
          <a:p>
            <a:r>
              <a:rPr lang="en-US" sz="2000" dirty="0" smtClean="0"/>
              <a:t>…the XCU deliver redundancy</a:t>
            </a:r>
          </a:p>
          <a:p>
            <a:r>
              <a:rPr lang="en-US" sz="2000" dirty="0" smtClean="0"/>
              <a:t>…the XCU does some conversions / processing of UHD / HD</a:t>
            </a:r>
          </a:p>
          <a:p>
            <a:r>
              <a:rPr lang="en-US" sz="2000" dirty="0" smtClean="0"/>
              <a:t>…the XCU provide the AnyLightXtreme flicker reduction</a:t>
            </a:r>
            <a:endParaRPr lang="en-US" sz="2000" dirty="0"/>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807" y="3423951"/>
            <a:ext cx="8028384" cy="1560067"/>
          </a:xfrm>
          <a:prstGeom prst="rect">
            <a:avLst/>
          </a:prstGeom>
        </p:spPr>
      </p:pic>
      <p:sp>
        <p:nvSpPr>
          <p:cNvPr id="20" name="Rounded Rectangular Callout 19"/>
          <p:cNvSpPr/>
          <p:nvPr/>
        </p:nvSpPr>
        <p:spPr>
          <a:xfrm>
            <a:off x="395536" y="2535746"/>
            <a:ext cx="1841145" cy="719176"/>
          </a:xfrm>
          <a:prstGeom prst="wedgeRoundRectCallout">
            <a:avLst>
              <a:gd name="adj1" fmla="val 49314"/>
              <a:gd name="adj2" fmla="val 194359"/>
              <a:gd name="adj3" fmla="val 16667"/>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mn-ea"/>
                <a:cs typeface="+mn-cs"/>
              </a:rPr>
              <a:t>SMPTE hybrid Fiber connection for camera including power </a:t>
            </a:r>
            <a:endParaRPr kumimoji="0" lang="en-US"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Rounded Rectangular Callout 21"/>
          <p:cNvSpPr/>
          <p:nvPr/>
        </p:nvSpPr>
        <p:spPr>
          <a:xfrm>
            <a:off x="2735796" y="2535746"/>
            <a:ext cx="2952328" cy="719176"/>
          </a:xfrm>
          <a:prstGeom prst="wedgeRoundRectCallout">
            <a:avLst>
              <a:gd name="adj1" fmla="val -11784"/>
              <a:gd name="adj2" fmla="val 120873"/>
              <a:gd name="adj3" fmla="val 16667"/>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dirty="0" smtClean="0">
                <a:ln>
                  <a:noFill/>
                </a:ln>
                <a:solidFill>
                  <a:sysClr val="windowText" lastClr="000000"/>
                </a:solidFill>
                <a:effectLst/>
                <a:uLnTx/>
                <a:uFillTx/>
                <a:latin typeface="Calibri"/>
                <a:ea typeface="+mn-ea"/>
              </a:rPr>
              <a:t>4x SFP+ ports for extended IP connectivity</a:t>
            </a:r>
          </a:p>
          <a:p>
            <a:pPr marL="0" marR="0" lvl="0" indent="0" algn="ctr" defTabSz="914400" eaLnBrk="1" fontAlgn="auto" latinLnBrk="0" hangingPunct="1">
              <a:lnSpc>
                <a:spcPct val="100000"/>
              </a:lnSpc>
              <a:spcBef>
                <a:spcPts val="0"/>
              </a:spcBef>
              <a:spcAft>
                <a:spcPts val="0"/>
              </a:spcAft>
              <a:buClrTx/>
              <a:buSzTx/>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mn-ea"/>
              </a:rPr>
              <a:t>scalable from “just” video to a full IP production</a:t>
            </a:r>
          </a:p>
        </p:txBody>
      </p:sp>
      <p:sp>
        <p:nvSpPr>
          <p:cNvPr id="21" name="Rounded Rectangular Callout 20"/>
          <p:cNvSpPr/>
          <p:nvPr/>
        </p:nvSpPr>
        <p:spPr>
          <a:xfrm>
            <a:off x="6319924" y="2542866"/>
            <a:ext cx="2366875" cy="712056"/>
          </a:xfrm>
          <a:prstGeom prst="wedgeRoundRectCallout">
            <a:avLst>
              <a:gd name="adj1" fmla="val -81817"/>
              <a:gd name="adj2" fmla="val 177924"/>
              <a:gd name="adj3" fmla="val 16667"/>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mn-ea"/>
                <a:cs typeface="+mn-cs"/>
              </a:rPr>
              <a:t>All the traditional baseband connectivity from regular XCU’s  while transitioning to IP </a:t>
            </a:r>
            <a:endParaRPr kumimoji="0" lang="en-US" sz="12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8174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DirectIP </a:t>
            </a:r>
            <a:r>
              <a:rPr lang="en-US" sz="2400" dirty="0" smtClean="0"/>
              <a:t>– Use case “Cloud” production at NEP-NL</a:t>
            </a:r>
            <a:endParaRPr lang="de-DE" dirty="0"/>
          </a:p>
        </p:txBody>
      </p:sp>
      <p:sp>
        <p:nvSpPr>
          <p:cNvPr id="100" name="Content Placeholder 99"/>
          <p:cNvSpPr>
            <a:spLocks noGrp="1"/>
          </p:cNvSpPr>
          <p:nvPr>
            <p:ph idx="1"/>
          </p:nvPr>
        </p:nvSpPr>
        <p:spPr>
          <a:xfrm>
            <a:off x="381000" y="1023578"/>
            <a:ext cx="2609350" cy="3252542"/>
          </a:xfrm>
        </p:spPr>
        <p:txBody>
          <a:bodyPr>
            <a:noAutofit/>
          </a:bodyPr>
          <a:lstStyle/>
          <a:p>
            <a:r>
              <a:rPr lang="en-US" sz="2000" dirty="0" smtClean="0"/>
              <a:t>NEP “owns” the fiber network</a:t>
            </a:r>
          </a:p>
          <a:p>
            <a:r>
              <a:rPr lang="en-US" sz="2000" dirty="0" smtClean="0"/>
              <a:t>Redundancy in the network          (Spine-Leaf)</a:t>
            </a:r>
          </a:p>
          <a:p>
            <a:r>
              <a:rPr lang="en-US" sz="2000" dirty="0" smtClean="0"/>
              <a:t>VSM Control for secure switching between studio’s</a:t>
            </a:r>
          </a:p>
          <a:p>
            <a:r>
              <a:rPr lang="en-US" sz="2000" dirty="0" smtClean="0"/>
              <a:t>Separate VLAN for all cameras</a:t>
            </a:r>
          </a:p>
        </p:txBody>
      </p:sp>
      <p:grpSp>
        <p:nvGrpSpPr>
          <p:cNvPr id="102" name="Group 3"/>
          <p:cNvGrpSpPr>
            <a:grpSpLocks noChangeAspect="1"/>
          </p:cNvGrpSpPr>
          <p:nvPr/>
        </p:nvGrpSpPr>
        <p:grpSpPr>
          <a:xfrm>
            <a:off x="3167844" y="843558"/>
            <a:ext cx="5664034" cy="3626657"/>
            <a:chOff x="215008" y="692696"/>
            <a:chExt cx="8659454" cy="5544616"/>
          </a:xfrm>
        </p:grpSpPr>
        <p:sp>
          <p:nvSpPr>
            <p:cNvPr id="103" name="Rectangle 102"/>
            <p:cNvSpPr/>
            <p:nvPr/>
          </p:nvSpPr>
          <p:spPr>
            <a:xfrm>
              <a:off x="215008" y="692696"/>
              <a:ext cx="8659454" cy="5544616"/>
            </a:xfrm>
            <a:prstGeom prst="rect">
              <a:avLst/>
            </a:prstGeom>
            <a:solidFill>
              <a:srgbClr val="FFFFFF"/>
            </a:solidFill>
            <a:ln w="25400" cap="flat" cmpd="sng" algn="ctr">
              <a:noFill/>
              <a:prstDash val="solid"/>
            </a:ln>
            <a:effectLst/>
          </p:spPr>
          <p:txBody>
            <a:bodyPr rtlCol="0" anchor="ctr"/>
            <a:lstStyle/>
            <a:p>
              <a:pPr algn="ctr" defTabSz="914400">
                <a:defRPr/>
              </a:pPr>
              <a:endParaRPr lang="de-DE" sz="1400" kern="0" smtClean="0">
                <a:solidFill>
                  <a:srgbClr val="FFFFFF"/>
                </a:solidFill>
                <a:latin typeface="Arial"/>
                <a:ea typeface="+mn-ea"/>
              </a:endParaRPr>
            </a:p>
          </p:txBody>
        </p:sp>
        <p:grpSp>
          <p:nvGrpSpPr>
            <p:cNvPr id="104" name="Group 94"/>
            <p:cNvGrpSpPr/>
            <p:nvPr/>
          </p:nvGrpSpPr>
          <p:grpSpPr>
            <a:xfrm>
              <a:off x="377533" y="980728"/>
              <a:ext cx="8405950" cy="5068589"/>
              <a:chOff x="377533" y="980728"/>
              <a:chExt cx="8405950" cy="5068589"/>
            </a:xfrm>
          </p:grpSpPr>
          <p:grpSp>
            <p:nvGrpSpPr>
              <p:cNvPr id="105" name="Group 88"/>
              <p:cNvGrpSpPr>
                <a:grpSpLocks noChangeAspect="1"/>
              </p:cNvGrpSpPr>
              <p:nvPr/>
            </p:nvGrpSpPr>
            <p:grpSpPr>
              <a:xfrm>
                <a:off x="377533" y="980728"/>
                <a:ext cx="8370931" cy="5068589"/>
                <a:chOff x="-1044624" y="55257"/>
                <a:chExt cx="11161240" cy="6758119"/>
              </a:xfrm>
            </p:grpSpPr>
            <p:cxnSp>
              <p:nvCxnSpPr>
                <p:cNvPr id="110" name="Straight Arrow Connector 109"/>
                <p:cNvCxnSpPr>
                  <a:endCxn id="149" idx="1"/>
                </p:cNvCxnSpPr>
                <p:nvPr/>
              </p:nvCxnSpPr>
              <p:spPr>
                <a:xfrm>
                  <a:off x="3203848" y="692696"/>
                  <a:ext cx="1008112" cy="2448272"/>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11" name="Straight Connector 110"/>
                <p:cNvCxnSpPr/>
                <p:nvPr/>
              </p:nvCxnSpPr>
              <p:spPr>
                <a:xfrm>
                  <a:off x="8351912" y="3861048"/>
                  <a:ext cx="1116632" cy="0"/>
                </a:xfrm>
                <a:prstGeom prst="line">
                  <a:avLst/>
                </a:prstGeom>
                <a:noFill/>
                <a:ln w="28575" cap="flat" cmpd="sng" algn="ctr">
                  <a:solidFill>
                    <a:sysClr val="windowText" lastClr="000000"/>
                  </a:solidFill>
                  <a:prstDash val="sysDot"/>
                </a:ln>
                <a:effectLst/>
              </p:spPr>
            </p:cxnSp>
            <p:cxnSp>
              <p:nvCxnSpPr>
                <p:cNvPr id="112" name="Straight Connector 111"/>
                <p:cNvCxnSpPr>
                  <a:stCxn id="122" idx="0"/>
                </p:cNvCxnSpPr>
                <p:nvPr/>
              </p:nvCxnSpPr>
              <p:spPr>
                <a:xfrm>
                  <a:off x="9449854" y="1797036"/>
                  <a:ext cx="18690" cy="2064012"/>
                </a:xfrm>
                <a:prstGeom prst="line">
                  <a:avLst/>
                </a:prstGeom>
                <a:noFill/>
                <a:ln w="28575" cap="flat" cmpd="sng" algn="ctr">
                  <a:solidFill>
                    <a:sysClr val="windowText" lastClr="000000"/>
                  </a:solidFill>
                  <a:prstDash val="sysDot"/>
                </a:ln>
                <a:effectLst/>
              </p:spPr>
            </p:cxnSp>
            <p:pic>
              <p:nvPicPr>
                <p:cNvPr id="113"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r="-95"/>
                <a:stretch>
                  <a:fillRect/>
                </a:stretch>
              </p:blipFill>
              <p:spPr bwMode="auto">
                <a:xfrm>
                  <a:off x="-900608" y="3011439"/>
                  <a:ext cx="1870566" cy="1065633"/>
                </a:xfrm>
                <a:prstGeom prst="rect">
                  <a:avLst/>
                </a:prstGeom>
                <a:noFill/>
                <a:ln w="9525">
                  <a:noFill/>
                  <a:miter lim="800000"/>
                  <a:headEnd/>
                  <a:tailEnd/>
                </a:ln>
              </p:spPr>
            </p:pic>
            <p:pic>
              <p:nvPicPr>
                <p:cNvPr id="114"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9464" y="692696"/>
                  <a:ext cx="1881064" cy="1067406"/>
                </a:xfrm>
                <a:prstGeom prst="rect">
                  <a:avLst/>
                </a:prstGeom>
                <a:noFill/>
                <a:ln w="9525">
                  <a:noFill/>
                  <a:miter lim="800000"/>
                  <a:headEnd/>
                  <a:tailEnd/>
                </a:ln>
              </p:spPr>
            </p:pic>
            <p:pic>
              <p:nvPicPr>
                <p:cNvPr id="115" name="Picture 9"/>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00608" y="5315234"/>
                  <a:ext cx="1872117" cy="1066094"/>
                </a:xfrm>
                <a:prstGeom prst="rect">
                  <a:avLst/>
                </a:prstGeom>
                <a:noFill/>
                <a:ln w="9525">
                  <a:noFill/>
                  <a:miter lim="800000"/>
                  <a:headEnd/>
                  <a:tailEnd/>
                </a:ln>
              </p:spPr>
            </p:pic>
            <p:pic>
              <p:nvPicPr>
                <p:cNvPr id="116" name="Picture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12360" y="4718937"/>
                  <a:ext cx="1842189" cy="1230343"/>
                </a:xfrm>
                <a:prstGeom prst="rect">
                  <a:avLst/>
                </a:prstGeom>
                <a:noFill/>
                <a:ln w="9525">
                  <a:noFill/>
                  <a:miter lim="800000"/>
                  <a:headEnd/>
                  <a:tailEnd/>
                </a:ln>
              </p:spPr>
            </p:pic>
            <p:pic>
              <p:nvPicPr>
                <p:cNvPr id="11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99115" y="1196752"/>
                  <a:ext cx="901477" cy="191804"/>
                </a:xfrm>
                <a:prstGeom prst="rect">
                  <a:avLst/>
                </a:prstGeom>
                <a:noFill/>
                <a:ln w="9525">
                  <a:noFill/>
                  <a:miter lim="800000"/>
                  <a:headEnd/>
                  <a:tailEnd/>
                </a:ln>
              </p:spPr>
            </p:pic>
            <p:pic>
              <p:nvPicPr>
                <p:cNvPr id="118"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100392" y="3573016"/>
                  <a:ext cx="155693" cy="576064"/>
                </a:xfrm>
                <a:prstGeom prst="rect">
                  <a:avLst/>
                </a:prstGeom>
                <a:noFill/>
                <a:ln w="9525">
                  <a:noFill/>
                  <a:miter lim="800000"/>
                  <a:headEnd/>
                  <a:tailEnd/>
                </a:ln>
              </p:spPr>
            </p:pic>
            <p:pic>
              <p:nvPicPr>
                <p:cNvPr id="119"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99115" y="1364988"/>
                  <a:ext cx="901477" cy="191804"/>
                </a:xfrm>
                <a:prstGeom prst="rect">
                  <a:avLst/>
                </a:prstGeom>
                <a:noFill/>
                <a:ln w="9525">
                  <a:noFill/>
                  <a:miter lim="800000"/>
                  <a:headEnd/>
                  <a:tailEnd/>
                </a:ln>
              </p:spPr>
            </p:pic>
            <p:pic>
              <p:nvPicPr>
                <p:cNvPr id="120"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99115" y="1509004"/>
                  <a:ext cx="901477" cy="191804"/>
                </a:xfrm>
                <a:prstGeom prst="rect">
                  <a:avLst/>
                </a:prstGeom>
                <a:noFill/>
                <a:ln w="9525">
                  <a:noFill/>
                  <a:miter lim="800000"/>
                  <a:headEnd/>
                  <a:tailEnd/>
                </a:ln>
              </p:spPr>
            </p:pic>
            <p:pic>
              <p:nvPicPr>
                <p:cNvPr id="121"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99115" y="1653020"/>
                  <a:ext cx="901477" cy="191804"/>
                </a:xfrm>
                <a:prstGeom prst="rect">
                  <a:avLst/>
                </a:prstGeom>
                <a:noFill/>
                <a:ln w="9525">
                  <a:noFill/>
                  <a:miter lim="800000"/>
                  <a:headEnd/>
                  <a:tailEnd/>
                </a:ln>
              </p:spPr>
            </p:pic>
            <p:pic>
              <p:nvPicPr>
                <p:cNvPr id="122"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99115" y="1797036"/>
                  <a:ext cx="901477" cy="191804"/>
                </a:xfrm>
                <a:prstGeom prst="rect">
                  <a:avLst/>
                </a:prstGeom>
                <a:noFill/>
                <a:ln w="9525">
                  <a:noFill/>
                  <a:miter lim="800000"/>
                  <a:headEnd/>
                  <a:tailEnd/>
                </a:ln>
              </p:spPr>
            </p:pic>
            <p:pic>
              <p:nvPicPr>
                <p:cNvPr id="123"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99115" y="2517116"/>
                  <a:ext cx="901477" cy="191804"/>
                </a:xfrm>
                <a:prstGeom prst="rect">
                  <a:avLst/>
                </a:prstGeom>
                <a:noFill/>
                <a:ln w="9525">
                  <a:noFill/>
                  <a:miter lim="800000"/>
                  <a:headEnd/>
                  <a:tailEnd/>
                </a:ln>
              </p:spPr>
            </p:pic>
            <p:pic>
              <p:nvPicPr>
                <p:cNvPr id="124"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244408" y="3573016"/>
                  <a:ext cx="155693" cy="576064"/>
                </a:xfrm>
                <a:prstGeom prst="rect">
                  <a:avLst/>
                </a:prstGeom>
                <a:noFill/>
                <a:ln w="9525">
                  <a:noFill/>
                  <a:miter lim="800000"/>
                  <a:headEnd/>
                  <a:tailEnd/>
                </a:ln>
              </p:spPr>
            </p:pic>
            <p:pic>
              <p:nvPicPr>
                <p:cNvPr id="125"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388424" y="3573016"/>
                  <a:ext cx="155693" cy="576064"/>
                </a:xfrm>
                <a:prstGeom prst="rect">
                  <a:avLst/>
                </a:prstGeom>
                <a:noFill/>
                <a:ln w="9525">
                  <a:noFill/>
                  <a:miter lim="800000"/>
                  <a:headEnd/>
                  <a:tailEnd/>
                </a:ln>
              </p:spPr>
            </p:pic>
            <p:pic>
              <p:nvPicPr>
                <p:cNvPr id="126"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56376" y="3573016"/>
                  <a:ext cx="155693" cy="576064"/>
                </a:xfrm>
                <a:prstGeom prst="rect">
                  <a:avLst/>
                </a:prstGeom>
                <a:noFill/>
                <a:ln w="9525">
                  <a:noFill/>
                  <a:miter lim="800000"/>
                  <a:headEnd/>
                  <a:tailEnd/>
                </a:ln>
              </p:spPr>
            </p:pic>
            <p:pic>
              <p:nvPicPr>
                <p:cNvPr id="127"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812360" y="3573016"/>
                  <a:ext cx="155693" cy="576064"/>
                </a:xfrm>
                <a:prstGeom prst="rect">
                  <a:avLst/>
                </a:prstGeom>
                <a:noFill/>
                <a:ln w="9525">
                  <a:noFill/>
                  <a:miter lim="800000"/>
                  <a:headEnd/>
                  <a:tailEnd/>
                </a:ln>
              </p:spPr>
            </p:pic>
            <p:pic>
              <p:nvPicPr>
                <p:cNvPr id="128" name="Picture 4"/>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024819" y="3573016"/>
                  <a:ext cx="155693" cy="576064"/>
                </a:xfrm>
                <a:prstGeom prst="rect">
                  <a:avLst/>
                </a:prstGeom>
                <a:noFill/>
                <a:ln w="9525">
                  <a:noFill/>
                  <a:miter lim="800000"/>
                  <a:headEnd/>
                  <a:tailEnd/>
                </a:ln>
              </p:spPr>
            </p:pic>
            <p:cxnSp>
              <p:nvCxnSpPr>
                <p:cNvPr id="129" name="Straight Arrow Connector 128"/>
                <p:cNvCxnSpPr>
                  <a:endCxn id="150" idx="1"/>
                </p:cNvCxnSpPr>
                <p:nvPr/>
              </p:nvCxnSpPr>
              <p:spPr>
                <a:xfrm>
                  <a:off x="3203848" y="692696"/>
                  <a:ext cx="1008112" cy="3312368"/>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30" name="Straight Arrow Connector 129"/>
                <p:cNvCxnSpPr>
                  <a:endCxn id="149" idx="1"/>
                </p:cNvCxnSpPr>
                <p:nvPr/>
              </p:nvCxnSpPr>
              <p:spPr>
                <a:xfrm>
                  <a:off x="3203848" y="1772816"/>
                  <a:ext cx="1008112" cy="1368152"/>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31" name="Straight Arrow Connector 130"/>
                <p:cNvCxnSpPr>
                  <a:endCxn id="150" idx="1"/>
                </p:cNvCxnSpPr>
                <p:nvPr/>
              </p:nvCxnSpPr>
              <p:spPr>
                <a:xfrm>
                  <a:off x="3203848" y="1772816"/>
                  <a:ext cx="1008112" cy="2232248"/>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grpSp>
              <p:nvGrpSpPr>
                <p:cNvPr id="132" name="Group 95"/>
                <p:cNvGrpSpPr/>
                <p:nvPr/>
              </p:nvGrpSpPr>
              <p:grpSpPr>
                <a:xfrm>
                  <a:off x="1115616" y="116632"/>
                  <a:ext cx="2273614" cy="2025579"/>
                  <a:chOff x="2339752" y="116632"/>
                  <a:chExt cx="2273614" cy="2025579"/>
                </a:xfrm>
              </p:grpSpPr>
              <p:pic>
                <p:nvPicPr>
                  <p:cNvPr id="187" name="Picture 14" descr="http://www.clker.com/cliparts/4/3/a/5/1195424143626751174switch_jakub_angelis_01.svg.hi.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23928" y="476672"/>
                    <a:ext cx="689438" cy="432048"/>
                  </a:xfrm>
                  <a:prstGeom prst="rect">
                    <a:avLst/>
                  </a:prstGeom>
                  <a:noFill/>
                </p:spPr>
              </p:pic>
              <p:cxnSp>
                <p:nvCxnSpPr>
                  <p:cNvPr id="188" name="Straight Arrow Connector 187"/>
                  <p:cNvCxnSpPr/>
                  <p:nvPr/>
                </p:nvCxnSpPr>
                <p:spPr>
                  <a:xfrm flipH="1">
                    <a:off x="3131840" y="1844824"/>
                    <a:ext cx="720080" cy="144016"/>
                  </a:xfrm>
                  <a:prstGeom prst="straightConnector1">
                    <a:avLst/>
                  </a:prstGeom>
                  <a:noFill/>
                  <a:ln w="9525" cap="flat" cmpd="sng" algn="ctr">
                    <a:solidFill>
                      <a:srgbClr val="FF0000"/>
                    </a:solidFill>
                    <a:prstDash val="dash"/>
                    <a:headEnd type="triangle" w="med" len="med"/>
                    <a:tailEnd type="triangle" w="med" len="med"/>
                  </a:ln>
                  <a:effectLst/>
                </p:spPr>
              </p:cxnSp>
              <p:cxnSp>
                <p:nvCxnSpPr>
                  <p:cNvPr id="189" name="Straight Arrow Connector 188"/>
                  <p:cNvCxnSpPr/>
                  <p:nvPr/>
                </p:nvCxnSpPr>
                <p:spPr>
                  <a:xfrm flipH="1" flipV="1">
                    <a:off x="3131840" y="1484784"/>
                    <a:ext cx="720080" cy="216024"/>
                  </a:xfrm>
                  <a:prstGeom prst="straightConnector1">
                    <a:avLst/>
                  </a:prstGeom>
                  <a:noFill/>
                  <a:ln w="9525" cap="flat" cmpd="sng" algn="ctr">
                    <a:solidFill>
                      <a:srgbClr val="FF0000"/>
                    </a:solidFill>
                    <a:prstDash val="dash"/>
                    <a:headEnd type="triangle" w="med" len="med"/>
                    <a:tailEnd type="triangle" w="med" len="med"/>
                  </a:ln>
                  <a:effectLst/>
                </p:spPr>
              </p:cxnSp>
              <p:pic>
                <p:nvPicPr>
                  <p:cNvPr id="190" name="Picture 14" descr="http://www.clker.com/cliparts/4/3/a/5/1195424143626751174switch_jakub_angelis_01.svg.hi.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23928" y="1556792"/>
                    <a:ext cx="689438" cy="432048"/>
                  </a:xfrm>
                  <a:prstGeom prst="rect">
                    <a:avLst/>
                  </a:prstGeom>
                  <a:noFill/>
                </p:spPr>
              </p:pic>
              <p:pic>
                <p:nvPicPr>
                  <p:cNvPr id="191"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752" y="620688"/>
                    <a:ext cx="780319" cy="441403"/>
                  </a:xfrm>
                  <a:prstGeom prst="rect">
                    <a:avLst/>
                  </a:prstGeom>
                  <a:noFill/>
                  <a:ln w="9525">
                    <a:noFill/>
                    <a:miter lim="800000"/>
                    <a:headEnd/>
                    <a:tailEnd/>
                  </a:ln>
                </p:spPr>
              </p:pic>
              <p:pic>
                <p:nvPicPr>
                  <p:cNvPr id="192"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752" y="1196752"/>
                    <a:ext cx="780319" cy="441403"/>
                  </a:xfrm>
                  <a:prstGeom prst="rect">
                    <a:avLst/>
                  </a:prstGeom>
                  <a:noFill/>
                  <a:ln w="9525">
                    <a:noFill/>
                    <a:miter lim="800000"/>
                    <a:headEnd/>
                    <a:tailEnd/>
                  </a:ln>
                </p:spPr>
              </p:pic>
              <p:pic>
                <p:nvPicPr>
                  <p:cNvPr id="193"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752" y="1700808"/>
                    <a:ext cx="780319" cy="441403"/>
                  </a:xfrm>
                  <a:prstGeom prst="rect">
                    <a:avLst/>
                  </a:prstGeom>
                  <a:noFill/>
                  <a:ln w="9525">
                    <a:noFill/>
                    <a:miter lim="800000"/>
                    <a:headEnd/>
                    <a:tailEnd/>
                  </a:ln>
                </p:spPr>
              </p:pic>
              <p:pic>
                <p:nvPicPr>
                  <p:cNvPr id="194"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752" y="116632"/>
                    <a:ext cx="780319" cy="441403"/>
                  </a:xfrm>
                  <a:prstGeom prst="rect">
                    <a:avLst/>
                  </a:prstGeom>
                  <a:noFill/>
                  <a:ln w="9525">
                    <a:noFill/>
                    <a:miter lim="800000"/>
                    <a:headEnd/>
                    <a:tailEnd/>
                  </a:ln>
                </p:spPr>
              </p:pic>
              <p:cxnSp>
                <p:nvCxnSpPr>
                  <p:cNvPr id="195" name="Straight Arrow Connector 194"/>
                  <p:cNvCxnSpPr/>
                  <p:nvPr/>
                </p:nvCxnSpPr>
                <p:spPr>
                  <a:xfrm flipH="1">
                    <a:off x="3131840" y="764704"/>
                    <a:ext cx="720080" cy="144016"/>
                  </a:xfrm>
                  <a:prstGeom prst="straightConnector1">
                    <a:avLst/>
                  </a:prstGeom>
                  <a:noFill/>
                  <a:ln w="9525" cap="flat" cmpd="sng" algn="ctr">
                    <a:solidFill>
                      <a:srgbClr val="FF0000"/>
                    </a:solidFill>
                    <a:prstDash val="dash"/>
                    <a:headEnd type="triangle" w="med" len="med"/>
                    <a:tailEnd type="triangle" w="med" len="med"/>
                  </a:ln>
                  <a:effectLst/>
                </p:spPr>
              </p:cxnSp>
              <p:cxnSp>
                <p:nvCxnSpPr>
                  <p:cNvPr id="196" name="Straight Arrow Connector 195"/>
                  <p:cNvCxnSpPr/>
                  <p:nvPr/>
                </p:nvCxnSpPr>
                <p:spPr>
                  <a:xfrm flipH="1" flipV="1">
                    <a:off x="3131840" y="404664"/>
                    <a:ext cx="720080" cy="216024"/>
                  </a:xfrm>
                  <a:prstGeom prst="straightConnector1">
                    <a:avLst/>
                  </a:prstGeom>
                  <a:noFill/>
                  <a:ln w="9525" cap="flat" cmpd="sng" algn="ctr">
                    <a:solidFill>
                      <a:srgbClr val="FF0000"/>
                    </a:solidFill>
                    <a:prstDash val="dash"/>
                    <a:headEnd type="triangle" w="med" len="med"/>
                    <a:tailEnd type="triangle" w="med" len="med"/>
                  </a:ln>
                  <a:effectLst/>
                </p:spPr>
              </p:cxnSp>
            </p:grpSp>
            <p:cxnSp>
              <p:nvCxnSpPr>
                <p:cNvPr id="133" name="Straight Arrow Connector 132"/>
                <p:cNvCxnSpPr>
                  <a:endCxn id="149" idx="1"/>
                </p:cNvCxnSpPr>
                <p:nvPr/>
              </p:nvCxnSpPr>
              <p:spPr>
                <a:xfrm>
                  <a:off x="3203848" y="2996952"/>
                  <a:ext cx="1008112" cy="144016"/>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34" name="Straight Arrow Connector 133"/>
                <p:cNvCxnSpPr>
                  <a:endCxn id="150" idx="1"/>
                </p:cNvCxnSpPr>
                <p:nvPr/>
              </p:nvCxnSpPr>
              <p:spPr>
                <a:xfrm>
                  <a:off x="3203848" y="2996952"/>
                  <a:ext cx="1008112" cy="1008112"/>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35" name="Straight Arrow Connector 134"/>
                <p:cNvCxnSpPr>
                  <a:endCxn id="149" idx="1"/>
                </p:cNvCxnSpPr>
                <p:nvPr/>
              </p:nvCxnSpPr>
              <p:spPr>
                <a:xfrm flipV="1">
                  <a:off x="3203848" y="3140968"/>
                  <a:ext cx="1008112" cy="936104"/>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36" name="Straight Arrow Connector 135"/>
                <p:cNvCxnSpPr>
                  <a:endCxn id="150" idx="1"/>
                </p:cNvCxnSpPr>
                <p:nvPr/>
              </p:nvCxnSpPr>
              <p:spPr>
                <a:xfrm flipV="1">
                  <a:off x="3203848" y="4005064"/>
                  <a:ext cx="1008112" cy="72008"/>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37" name="Straight Arrow Connector 136"/>
                <p:cNvCxnSpPr>
                  <a:endCxn id="149" idx="1"/>
                </p:cNvCxnSpPr>
                <p:nvPr/>
              </p:nvCxnSpPr>
              <p:spPr>
                <a:xfrm flipV="1">
                  <a:off x="3203848" y="3140968"/>
                  <a:ext cx="1008112" cy="2160240"/>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38" name="Straight Arrow Connector 137"/>
                <p:cNvCxnSpPr>
                  <a:stCxn id="150" idx="1"/>
                </p:cNvCxnSpPr>
                <p:nvPr/>
              </p:nvCxnSpPr>
              <p:spPr>
                <a:xfrm flipH="1">
                  <a:off x="3203848" y="4005064"/>
                  <a:ext cx="1008112" cy="1296144"/>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39" name="Straight Arrow Connector 138"/>
                <p:cNvCxnSpPr>
                  <a:stCxn id="149" idx="1"/>
                </p:cNvCxnSpPr>
                <p:nvPr/>
              </p:nvCxnSpPr>
              <p:spPr>
                <a:xfrm flipH="1">
                  <a:off x="3203848" y="3140968"/>
                  <a:ext cx="1008112" cy="3240360"/>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40" name="Straight Arrow Connector 139"/>
                <p:cNvCxnSpPr>
                  <a:stCxn id="150" idx="1"/>
                </p:cNvCxnSpPr>
                <p:nvPr/>
              </p:nvCxnSpPr>
              <p:spPr>
                <a:xfrm flipH="1">
                  <a:off x="3203848" y="4005064"/>
                  <a:ext cx="1008112" cy="2376264"/>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grpSp>
              <p:nvGrpSpPr>
                <p:cNvPr id="141" name="Group 107"/>
                <p:cNvGrpSpPr/>
                <p:nvPr/>
              </p:nvGrpSpPr>
              <p:grpSpPr>
                <a:xfrm>
                  <a:off x="1115616" y="4715789"/>
                  <a:ext cx="2273614" cy="2025579"/>
                  <a:chOff x="2339752" y="116632"/>
                  <a:chExt cx="2273614" cy="2025579"/>
                </a:xfrm>
              </p:grpSpPr>
              <p:pic>
                <p:nvPicPr>
                  <p:cNvPr id="177" name="Picture 14" descr="http://www.clker.com/cliparts/4/3/a/5/1195424143626751174switch_jakub_angelis_01.svg.hi.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23928" y="476672"/>
                    <a:ext cx="689438" cy="432048"/>
                  </a:xfrm>
                  <a:prstGeom prst="rect">
                    <a:avLst/>
                  </a:prstGeom>
                  <a:noFill/>
                </p:spPr>
              </p:pic>
              <p:cxnSp>
                <p:nvCxnSpPr>
                  <p:cNvPr id="178" name="Straight Arrow Connector 177"/>
                  <p:cNvCxnSpPr/>
                  <p:nvPr/>
                </p:nvCxnSpPr>
                <p:spPr>
                  <a:xfrm flipH="1">
                    <a:off x="3131840" y="1844824"/>
                    <a:ext cx="720080" cy="144016"/>
                  </a:xfrm>
                  <a:prstGeom prst="straightConnector1">
                    <a:avLst/>
                  </a:prstGeom>
                  <a:noFill/>
                  <a:ln w="9525" cap="flat" cmpd="sng" algn="ctr">
                    <a:solidFill>
                      <a:srgbClr val="FF0000"/>
                    </a:solidFill>
                    <a:prstDash val="dash"/>
                    <a:headEnd type="triangle" w="med" len="med"/>
                    <a:tailEnd type="triangle" w="med" len="med"/>
                  </a:ln>
                  <a:effectLst/>
                </p:spPr>
              </p:cxnSp>
              <p:cxnSp>
                <p:nvCxnSpPr>
                  <p:cNvPr id="179" name="Straight Arrow Connector 178"/>
                  <p:cNvCxnSpPr/>
                  <p:nvPr/>
                </p:nvCxnSpPr>
                <p:spPr>
                  <a:xfrm flipH="1" flipV="1">
                    <a:off x="3131840" y="1484784"/>
                    <a:ext cx="720080" cy="216024"/>
                  </a:xfrm>
                  <a:prstGeom prst="straightConnector1">
                    <a:avLst/>
                  </a:prstGeom>
                  <a:noFill/>
                  <a:ln w="9525" cap="flat" cmpd="sng" algn="ctr">
                    <a:solidFill>
                      <a:srgbClr val="FF0000"/>
                    </a:solidFill>
                    <a:prstDash val="dash"/>
                    <a:headEnd type="triangle" w="med" len="med"/>
                    <a:tailEnd type="triangle" w="med" len="med"/>
                  </a:ln>
                  <a:effectLst/>
                </p:spPr>
              </p:cxnSp>
              <p:pic>
                <p:nvPicPr>
                  <p:cNvPr id="180" name="Picture 14" descr="http://www.clker.com/cliparts/4/3/a/5/1195424143626751174switch_jakub_angelis_01.svg.hi.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23928" y="1556792"/>
                    <a:ext cx="689438" cy="432048"/>
                  </a:xfrm>
                  <a:prstGeom prst="rect">
                    <a:avLst/>
                  </a:prstGeom>
                  <a:noFill/>
                </p:spPr>
              </p:pic>
              <p:pic>
                <p:nvPicPr>
                  <p:cNvPr id="181"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752" y="620688"/>
                    <a:ext cx="780319" cy="441403"/>
                  </a:xfrm>
                  <a:prstGeom prst="rect">
                    <a:avLst/>
                  </a:prstGeom>
                  <a:noFill/>
                  <a:ln w="9525">
                    <a:noFill/>
                    <a:miter lim="800000"/>
                    <a:headEnd/>
                    <a:tailEnd/>
                  </a:ln>
                </p:spPr>
              </p:pic>
              <p:pic>
                <p:nvPicPr>
                  <p:cNvPr id="182"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752" y="1196752"/>
                    <a:ext cx="780319" cy="441403"/>
                  </a:xfrm>
                  <a:prstGeom prst="rect">
                    <a:avLst/>
                  </a:prstGeom>
                  <a:noFill/>
                  <a:ln w="9525">
                    <a:noFill/>
                    <a:miter lim="800000"/>
                    <a:headEnd/>
                    <a:tailEnd/>
                  </a:ln>
                </p:spPr>
              </p:pic>
              <p:pic>
                <p:nvPicPr>
                  <p:cNvPr id="183"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752" y="1700808"/>
                    <a:ext cx="780319" cy="441403"/>
                  </a:xfrm>
                  <a:prstGeom prst="rect">
                    <a:avLst/>
                  </a:prstGeom>
                  <a:noFill/>
                  <a:ln w="9525">
                    <a:noFill/>
                    <a:miter lim="800000"/>
                    <a:headEnd/>
                    <a:tailEnd/>
                  </a:ln>
                </p:spPr>
              </p:pic>
              <p:pic>
                <p:nvPicPr>
                  <p:cNvPr id="184"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752" y="116632"/>
                    <a:ext cx="780319" cy="441403"/>
                  </a:xfrm>
                  <a:prstGeom prst="rect">
                    <a:avLst/>
                  </a:prstGeom>
                  <a:noFill/>
                  <a:ln w="9525">
                    <a:noFill/>
                    <a:miter lim="800000"/>
                    <a:headEnd/>
                    <a:tailEnd/>
                  </a:ln>
                </p:spPr>
              </p:pic>
              <p:cxnSp>
                <p:nvCxnSpPr>
                  <p:cNvPr id="185" name="Straight Arrow Connector 184"/>
                  <p:cNvCxnSpPr/>
                  <p:nvPr/>
                </p:nvCxnSpPr>
                <p:spPr>
                  <a:xfrm flipH="1">
                    <a:off x="3131840" y="764704"/>
                    <a:ext cx="720080" cy="144016"/>
                  </a:xfrm>
                  <a:prstGeom prst="straightConnector1">
                    <a:avLst/>
                  </a:prstGeom>
                  <a:noFill/>
                  <a:ln w="9525" cap="flat" cmpd="sng" algn="ctr">
                    <a:solidFill>
                      <a:srgbClr val="FF0000"/>
                    </a:solidFill>
                    <a:prstDash val="dash"/>
                    <a:headEnd type="triangle" w="med" len="med"/>
                    <a:tailEnd type="triangle" w="med" len="med"/>
                  </a:ln>
                  <a:effectLst/>
                </p:spPr>
              </p:cxnSp>
              <p:cxnSp>
                <p:nvCxnSpPr>
                  <p:cNvPr id="186" name="Straight Arrow Connector 185"/>
                  <p:cNvCxnSpPr/>
                  <p:nvPr/>
                </p:nvCxnSpPr>
                <p:spPr>
                  <a:xfrm flipH="1" flipV="1">
                    <a:off x="3131840" y="404664"/>
                    <a:ext cx="720080" cy="216024"/>
                  </a:xfrm>
                  <a:prstGeom prst="straightConnector1">
                    <a:avLst/>
                  </a:prstGeom>
                  <a:noFill/>
                  <a:ln w="9525" cap="flat" cmpd="sng" algn="ctr">
                    <a:solidFill>
                      <a:srgbClr val="FF0000"/>
                    </a:solidFill>
                    <a:prstDash val="dash"/>
                    <a:headEnd type="triangle" w="med" len="med"/>
                    <a:tailEnd type="triangle" w="med" len="med"/>
                  </a:ln>
                  <a:effectLst/>
                </p:spPr>
              </p:cxnSp>
            </p:grpSp>
            <p:grpSp>
              <p:nvGrpSpPr>
                <p:cNvPr id="142" name="Group 96"/>
                <p:cNvGrpSpPr/>
                <p:nvPr/>
              </p:nvGrpSpPr>
              <p:grpSpPr>
                <a:xfrm>
                  <a:off x="1115616" y="2420888"/>
                  <a:ext cx="2273614" cy="2025579"/>
                  <a:chOff x="2339752" y="116632"/>
                  <a:chExt cx="2273614" cy="2025579"/>
                </a:xfrm>
              </p:grpSpPr>
              <p:cxnSp>
                <p:nvCxnSpPr>
                  <p:cNvPr id="167" name="Straight Arrow Connector 166"/>
                  <p:cNvCxnSpPr/>
                  <p:nvPr/>
                </p:nvCxnSpPr>
                <p:spPr>
                  <a:xfrm flipH="1">
                    <a:off x="3131840" y="1844824"/>
                    <a:ext cx="720080" cy="144016"/>
                  </a:xfrm>
                  <a:prstGeom prst="straightConnector1">
                    <a:avLst/>
                  </a:prstGeom>
                  <a:noFill/>
                  <a:ln w="9525" cap="flat" cmpd="sng" algn="ctr">
                    <a:solidFill>
                      <a:srgbClr val="FF0000"/>
                    </a:solidFill>
                    <a:prstDash val="dash"/>
                    <a:headEnd type="triangle" w="med" len="med"/>
                    <a:tailEnd type="triangle" w="med" len="med"/>
                  </a:ln>
                  <a:effectLst/>
                </p:spPr>
              </p:cxnSp>
              <p:cxnSp>
                <p:nvCxnSpPr>
                  <p:cNvPr id="168" name="Straight Arrow Connector 167"/>
                  <p:cNvCxnSpPr/>
                  <p:nvPr/>
                </p:nvCxnSpPr>
                <p:spPr>
                  <a:xfrm flipH="1" flipV="1">
                    <a:off x="3131840" y="1484784"/>
                    <a:ext cx="720080" cy="216024"/>
                  </a:xfrm>
                  <a:prstGeom prst="straightConnector1">
                    <a:avLst/>
                  </a:prstGeom>
                  <a:noFill/>
                  <a:ln w="9525" cap="flat" cmpd="sng" algn="ctr">
                    <a:solidFill>
                      <a:srgbClr val="FF0000"/>
                    </a:solidFill>
                    <a:prstDash val="dash"/>
                    <a:headEnd type="triangle" w="med" len="med"/>
                    <a:tailEnd type="triangle" w="med" len="med"/>
                  </a:ln>
                  <a:effectLst/>
                </p:spPr>
              </p:cxnSp>
              <p:pic>
                <p:nvPicPr>
                  <p:cNvPr id="169" name="Picture 14" descr="http://www.clker.com/cliparts/4/3/a/5/1195424143626751174switch_jakub_angelis_01.svg.hi.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23928" y="1556792"/>
                    <a:ext cx="689438" cy="432048"/>
                  </a:xfrm>
                  <a:prstGeom prst="rect">
                    <a:avLst/>
                  </a:prstGeom>
                  <a:noFill/>
                </p:spPr>
              </p:pic>
              <p:pic>
                <p:nvPicPr>
                  <p:cNvPr id="170"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752" y="620688"/>
                    <a:ext cx="780319" cy="441403"/>
                  </a:xfrm>
                  <a:prstGeom prst="rect">
                    <a:avLst/>
                  </a:prstGeom>
                  <a:noFill/>
                  <a:ln w="9525">
                    <a:noFill/>
                    <a:miter lim="800000"/>
                    <a:headEnd/>
                    <a:tailEnd/>
                  </a:ln>
                </p:spPr>
              </p:pic>
              <p:pic>
                <p:nvPicPr>
                  <p:cNvPr id="171"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752" y="1196752"/>
                    <a:ext cx="780319" cy="441403"/>
                  </a:xfrm>
                  <a:prstGeom prst="rect">
                    <a:avLst/>
                  </a:prstGeom>
                  <a:noFill/>
                  <a:ln w="9525">
                    <a:noFill/>
                    <a:miter lim="800000"/>
                    <a:headEnd/>
                    <a:tailEnd/>
                  </a:ln>
                </p:spPr>
              </p:pic>
              <p:pic>
                <p:nvPicPr>
                  <p:cNvPr id="172"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752" y="1700808"/>
                    <a:ext cx="780319" cy="441403"/>
                  </a:xfrm>
                  <a:prstGeom prst="rect">
                    <a:avLst/>
                  </a:prstGeom>
                  <a:noFill/>
                  <a:ln w="9525">
                    <a:noFill/>
                    <a:miter lim="800000"/>
                    <a:headEnd/>
                    <a:tailEnd/>
                  </a:ln>
                </p:spPr>
              </p:pic>
              <p:pic>
                <p:nvPicPr>
                  <p:cNvPr id="173"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339752" y="116632"/>
                    <a:ext cx="780319" cy="441403"/>
                  </a:xfrm>
                  <a:prstGeom prst="rect">
                    <a:avLst/>
                  </a:prstGeom>
                  <a:noFill/>
                  <a:ln w="9525">
                    <a:noFill/>
                    <a:miter lim="800000"/>
                    <a:headEnd/>
                    <a:tailEnd/>
                  </a:ln>
                </p:spPr>
              </p:pic>
              <p:cxnSp>
                <p:nvCxnSpPr>
                  <p:cNvPr id="174" name="Straight Arrow Connector 173"/>
                  <p:cNvCxnSpPr/>
                  <p:nvPr/>
                </p:nvCxnSpPr>
                <p:spPr>
                  <a:xfrm flipH="1">
                    <a:off x="3131840" y="764704"/>
                    <a:ext cx="720080" cy="144016"/>
                  </a:xfrm>
                  <a:prstGeom prst="straightConnector1">
                    <a:avLst/>
                  </a:prstGeom>
                  <a:noFill/>
                  <a:ln w="9525" cap="flat" cmpd="sng" algn="ctr">
                    <a:solidFill>
                      <a:srgbClr val="FF0000"/>
                    </a:solidFill>
                    <a:prstDash val="dash"/>
                    <a:headEnd type="triangle" w="med" len="med"/>
                    <a:tailEnd type="triangle" w="med" len="med"/>
                  </a:ln>
                  <a:effectLst/>
                </p:spPr>
              </p:cxnSp>
              <p:cxnSp>
                <p:nvCxnSpPr>
                  <p:cNvPr id="175" name="Straight Arrow Connector 174"/>
                  <p:cNvCxnSpPr/>
                  <p:nvPr/>
                </p:nvCxnSpPr>
                <p:spPr>
                  <a:xfrm flipH="1" flipV="1">
                    <a:off x="3131840" y="404664"/>
                    <a:ext cx="720080" cy="216024"/>
                  </a:xfrm>
                  <a:prstGeom prst="straightConnector1">
                    <a:avLst/>
                  </a:prstGeom>
                  <a:noFill/>
                  <a:ln w="9525" cap="flat" cmpd="sng" algn="ctr">
                    <a:solidFill>
                      <a:srgbClr val="FF0000"/>
                    </a:solidFill>
                    <a:prstDash val="dash"/>
                    <a:headEnd type="triangle" w="med" len="med"/>
                    <a:tailEnd type="triangle" w="med" len="med"/>
                  </a:ln>
                  <a:effectLst/>
                </p:spPr>
              </p:cxnSp>
              <p:pic>
                <p:nvPicPr>
                  <p:cNvPr id="176" name="Picture 14" descr="http://www.clker.com/cliparts/4/3/a/5/1195424143626751174switch_jakub_angelis_01.svg.hi.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23928" y="476672"/>
                    <a:ext cx="689438" cy="432048"/>
                  </a:xfrm>
                  <a:prstGeom prst="rect">
                    <a:avLst/>
                  </a:prstGeom>
                  <a:noFill/>
                </p:spPr>
              </p:pic>
            </p:grpSp>
            <p:cxnSp>
              <p:nvCxnSpPr>
                <p:cNvPr id="143" name="Straight Arrow Connector 142"/>
                <p:cNvCxnSpPr>
                  <a:endCxn id="147" idx="1"/>
                </p:cNvCxnSpPr>
                <p:nvPr/>
              </p:nvCxnSpPr>
              <p:spPr>
                <a:xfrm>
                  <a:off x="4716016" y="3140968"/>
                  <a:ext cx="1224136" cy="0"/>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44" name="Straight Arrow Connector 143"/>
                <p:cNvCxnSpPr/>
                <p:nvPr/>
              </p:nvCxnSpPr>
              <p:spPr>
                <a:xfrm>
                  <a:off x="4716016" y="4005064"/>
                  <a:ext cx="1224136" cy="0"/>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45" name="Straight Arrow Connector 144"/>
                <p:cNvCxnSpPr>
                  <a:endCxn id="147" idx="1"/>
                </p:cNvCxnSpPr>
                <p:nvPr/>
              </p:nvCxnSpPr>
              <p:spPr>
                <a:xfrm flipV="1">
                  <a:off x="4716016" y="3140968"/>
                  <a:ext cx="1224136" cy="864096"/>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46" name="Straight Arrow Connector 145"/>
                <p:cNvCxnSpPr>
                  <a:endCxn id="148" idx="1"/>
                </p:cNvCxnSpPr>
                <p:nvPr/>
              </p:nvCxnSpPr>
              <p:spPr>
                <a:xfrm>
                  <a:off x="4716016" y="3140968"/>
                  <a:ext cx="1224136" cy="864096"/>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pic>
              <p:nvPicPr>
                <p:cNvPr id="147" name="Picture 14" descr="http://www.clker.com/cliparts/4/3/a/5/1195424143626751174switch_jakub_angelis_01.svg.hi.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40152" y="2924944"/>
                  <a:ext cx="689438" cy="432048"/>
                </a:xfrm>
                <a:prstGeom prst="rect">
                  <a:avLst/>
                </a:prstGeom>
                <a:noFill/>
              </p:spPr>
            </p:pic>
            <p:pic>
              <p:nvPicPr>
                <p:cNvPr id="148" name="Picture 14" descr="http://www.clker.com/cliparts/4/3/a/5/1195424143626751174switch_jakub_angelis_01.svg.hi.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940152" y="3789040"/>
                  <a:ext cx="689438" cy="432048"/>
                </a:xfrm>
                <a:prstGeom prst="rect">
                  <a:avLst/>
                </a:prstGeom>
                <a:noFill/>
              </p:spPr>
            </p:pic>
            <p:pic>
              <p:nvPicPr>
                <p:cNvPr id="149" name="Picture 14" descr="http://www.clker.com/cliparts/4/3/a/5/1195424143626751174switch_jakub_angelis_01.svg.hi.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11960" y="2924944"/>
                  <a:ext cx="689438" cy="432048"/>
                </a:xfrm>
                <a:prstGeom prst="rect">
                  <a:avLst/>
                </a:prstGeom>
                <a:noFill/>
              </p:spPr>
            </p:pic>
            <p:pic>
              <p:nvPicPr>
                <p:cNvPr id="150" name="Picture 14" descr="http://www.clker.com/cliparts/4/3/a/5/1195424143626751174switch_jakub_angelis_01.svg.hi.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211960" y="3789040"/>
                  <a:ext cx="689438" cy="432048"/>
                </a:xfrm>
                <a:prstGeom prst="rect">
                  <a:avLst/>
                </a:prstGeom>
                <a:noFill/>
              </p:spPr>
            </p:pic>
            <p:pic>
              <p:nvPicPr>
                <p:cNvPr id="151" name="Picture 14" descr="http://www.clker.com/cliparts/4/3/a/5/1195424143626751174switch_jakub_angelis_01.svg.hi.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17589" y="1340768"/>
                  <a:ext cx="689438" cy="432048"/>
                </a:xfrm>
                <a:prstGeom prst="rect">
                  <a:avLst/>
                </a:prstGeom>
                <a:noFill/>
              </p:spPr>
            </p:pic>
            <p:pic>
              <p:nvPicPr>
                <p:cNvPr id="152" name="Picture 14" descr="http://www.clker.com/cliparts/4/3/a/5/1195424143626751174switch_jakub_angelis_01.svg.hi.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517589" y="2132856"/>
                  <a:ext cx="689438" cy="432048"/>
                </a:xfrm>
                <a:prstGeom prst="rect">
                  <a:avLst/>
                </a:prstGeom>
                <a:noFill/>
              </p:spPr>
            </p:pic>
            <p:cxnSp>
              <p:nvCxnSpPr>
                <p:cNvPr id="153" name="Straight Arrow Connector 152"/>
                <p:cNvCxnSpPr/>
                <p:nvPr/>
              </p:nvCxnSpPr>
              <p:spPr>
                <a:xfrm flipH="1">
                  <a:off x="8207027" y="2348880"/>
                  <a:ext cx="720080" cy="0"/>
                </a:xfrm>
                <a:prstGeom prst="straightConnector1">
                  <a:avLst/>
                </a:prstGeom>
                <a:noFill/>
                <a:ln w="9525" cap="flat" cmpd="sng" algn="ctr">
                  <a:solidFill>
                    <a:srgbClr val="FF0000"/>
                  </a:solidFill>
                  <a:prstDash val="dash"/>
                  <a:headEnd type="triangle" w="med" len="med"/>
                  <a:tailEnd type="triangle" w="med" len="med"/>
                </a:ln>
                <a:effectLst/>
              </p:spPr>
            </p:cxnSp>
            <p:cxnSp>
              <p:nvCxnSpPr>
                <p:cNvPr id="154" name="Straight Arrow Connector 153"/>
                <p:cNvCxnSpPr/>
                <p:nvPr/>
              </p:nvCxnSpPr>
              <p:spPr>
                <a:xfrm flipH="1">
                  <a:off x="8207027" y="2132856"/>
                  <a:ext cx="720080" cy="144016"/>
                </a:xfrm>
                <a:prstGeom prst="straightConnector1">
                  <a:avLst/>
                </a:prstGeom>
                <a:noFill/>
                <a:ln w="9525" cap="flat" cmpd="sng" algn="ctr">
                  <a:solidFill>
                    <a:srgbClr val="FF0000"/>
                  </a:solidFill>
                  <a:prstDash val="dash"/>
                  <a:headEnd type="triangle" w="med" len="med"/>
                  <a:tailEnd type="triangle" w="med" len="med"/>
                </a:ln>
                <a:effectLst/>
              </p:spPr>
            </p:cxnSp>
            <p:cxnSp>
              <p:nvCxnSpPr>
                <p:cNvPr id="155" name="Straight Arrow Connector 154"/>
                <p:cNvCxnSpPr/>
                <p:nvPr/>
              </p:nvCxnSpPr>
              <p:spPr>
                <a:xfrm flipH="1" flipV="1">
                  <a:off x="8207027" y="2420888"/>
                  <a:ext cx="720080" cy="144016"/>
                </a:xfrm>
                <a:prstGeom prst="straightConnector1">
                  <a:avLst/>
                </a:prstGeom>
                <a:noFill/>
                <a:ln w="9525" cap="flat" cmpd="sng" algn="ctr">
                  <a:solidFill>
                    <a:srgbClr val="FF0000"/>
                  </a:solidFill>
                  <a:prstDash val="dash"/>
                  <a:headEnd type="triangle" w="med" len="med"/>
                  <a:tailEnd type="triangle" w="med" len="med"/>
                </a:ln>
                <a:effectLst/>
              </p:spPr>
            </p:cxnSp>
            <p:cxnSp>
              <p:nvCxnSpPr>
                <p:cNvPr id="156" name="Straight Arrow Connector 155"/>
                <p:cNvCxnSpPr/>
                <p:nvPr/>
              </p:nvCxnSpPr>
              <p:spPr>
                <a:xfrm flipH="1">
                  <a:off x="8207027" y="1556792"/>
                  <a:ext cx="720080" cy="0"/>
                </a:xfrm>
                <a:prstGeom prst="straightConnector1">
                  <a:avLst/>
                </a:prstGeom>
                <a:noFill/>
                <a:ln w="9525" cap="flat" cmpd="sng" algn="ctr">
                  <a:solidFill>
                    <a:srgbClr val="FF0000"/>
                  </a:solidFill>
                  <a:prstDash val="dash"/>
                  <a:headEnd type="triangle" w="med" len="med"/>
                  <a:tailEnd type="triangle" w="med" len="med"/>
                </a:ln>
                <a:effectLst/>
              </p:spPr>
            </p:cxnSp>
            <p:cxnSp>
              <p:nvCxnSpPr>
                <p:cNvPr id="157" name="Straight Arrow Connector 156"/>
                <p:cNvCxnSpPr/>
                <p:nvPr/>
              </p:nvCxnSpPr>
              <p:spPr>
                <a:xfrm flipH="1">
                  <a:off x="8207027" y="1340768"/>
                  <a:ext cx="720080" cy="144016"/>
                </a:xfrm>
                <a:prstGeom prst="straightConnector1">
                  <a:avLst/>
                </a:prstGeom>
                <a:noFill/>
                <a:ln w="9525" cap="flat" cmpd="sng" algn="ctr">
                  <a:solidFill>
                    <a:srgbClr val="FF0000"/>
                  </a:solidFill>
                  <a:prstDash val="dash"/>
                  <a:headEnd type="triangle" w="med" len="med"/>
                  <a:tailEnd type="triangle" w="med" len="med"/>
                </a:ln>
                <a:effectLst/>
              </p:spPr>
            </p:cxnSp>
            <p:cxnSp>
              <p:nvCxnSpPr>
                <p:cNvPr id="158" name="Straight Arrow Connector 157"/>
                <p:cNvCxnSpPr/>
                <p:nvPr/>
              </p:nvCxnSpPr>
              <p:spPr>
                <a:xfrm flipH="1" flipV="1">
                  <a:off x="8207027" y="1628800"/>
                  <a:ext cx="720080" cy="144016"/>
                </a:xfrm>
                <a:prstGeom prst="straightConnector1">
                  <a:avLst/>
                </a:prstGeom>
                <a:noFill/>
                <a:ln w="9525" cap="flat" cmpd="sng" algn="ctr">
                  <a:solidFill>
                    <a:srgbClr val="FF0000"/>
                  </a:solidFill>
                  <a:prstDash val="dash"/>
                  <a:headEnd type="triangle" w="med" len="med"/>
                  <a:tailEnd type="triangle" w="med" len="med"/>
                </a:ln>
                <a:effectLst/>
              </p:spPr>
            </p:cxnSp>
            <p:cxnSp>
              <p:nvCxnSpPr>
                <p:cNvPr id="159" name="Straight Arrow Connector 158"/>
                <p:cNvCxnSpPr>
                  <a:endCxn id="151" idx="1"/>
                </p:cNvCxnSpPr>
                <p:nvPr/>
              </p:nvCxnSpPr>
              <p:spPr>
                <a:xfrm flipV="1">
                  <a:off x="6516216" y="1556792"/>
                  <a:ext cx="1001373" cy="1584176"/>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60" name="Straight Arrow Connector 159"/>
                <p:cNvCxnSpPr>
                  <a:endCxn id="152" idx="1"/>
                </p:cNvCxnSpPr>
                <p:nvPr/>
              </p:nvCxnSpPr>
              <p:spPr>
                <a:xfrm flipV="1">
                  <a:off x="6516216" y="2348880"/>
                  <a:ext cx="1001373" cy="792088"/>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61" name="Straight Arrow Connector 160"/>
                <p:cNvCxnSpPr>
                  <a:endCxn id="151" idx="1"/>
                </p:cNvCxnSpPr>
                <p:nvPr/>
              </p:nvCxnSpPr>
              <p:spPr>
                <a:xfrm flipV="1">
                  <a:off x="6516216" y="1556792"/>
                  <a:ext cx="1001373" cy="2448272"/>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cxnSp>
              <p:nvCxnSpPr>
                <p:cNvPr id="162" name="Straight Arrow Connector 161"/>
                <p:cNvCxnSpPr>
                  <a:endCxn id="152" idx="1"/>
                </p:cNvCxnSpPr>
                <p:nvPr/>
              </p:nvCxnSpPr>
              <p:spPr>
                <a:xfrm flipV="1">
                  <a:off x="6516216" y="2348880"/>
                  <a:ext cx="1001373" cy="1656184"/>
                </a:xfrm>
                <a:prstGeom prst="straightConnector1">
                  <a:avLst/>
                </a:prstGeom>
                <a:noFill/>
                <a:ln w="12700" cap="flat" cmpd="sng" algn="ctr">
                  <a:solidFill>
                    <a:srgbClr val="64BD23">
                      <a:shade val="95000"/>
                      <a:satMod val="105000"/>
                    </a:srgbClr>
                  </a:solidFill>
                  <a:prstDash val="solid"/>
                  <a:headEnd type="none" w="med" len="med"/>
                  <a:tailEnd type="none" w="med" len="med"/>
                </a:ln>
                <a:effectLst/>
              </p:spPr>
            </p:cxnSp>
            <p:sp>
              <p:nvSpPr>
                <p:cNvPr id="163" name="Rectangle 162"/>
                <p:cNvSpPr/>
                <p:nvPr/>
              </p:nvSpPr>
              <p:spPr>
                <a:xfrm>
                  <a:off x="-1044624" y="55257"/>
                  <a:ext cx="4464496" cy="2160240"/>
                </a:xfrm>
                <a:prstGeom prst="rect">
                  <a:avLst/>
                </a:prstGeom>
                <a:noFill/>
                <a:ln w="12700" cap="flat" cmpd="sng" algn="ctr">
                  <a:solidFill>
                    <a:sysClr val="windowText" lastClr="000000">
                      <a:lumMod val="50000"/>
                      <a:lumOff val="50000"/>
                    </a:sysClr>
                  </a:solidFill>
                  <a:prstDash val="solid"/>
                </a:ln>
                <a:effectLst>
                  <a:outerShdw blurRad="50800" dist="38100" dir="2700000" algn="tl" rotWithShape="0">
                    <a:prstClr val="black">
                      <a:alpha val="40000"/>
                    </a:prstClr>
                  </a:outerShdw>
                </a:effectLst>
              </p:spPr>
              <p:txBody>
                <a:bodyPr rtlCol="0" anchor="ctr"/>
                <a:lstStyle/>
                <a:p>
                  <a:pPr algn="ctr" defTabSz="914400">
                    <a:defRPr/>
                  </a:pPr>
                  <a:endParaRPr lang="de-DE" sz="1400" kern="0" smtClean="0">
                    <a:solidFill>
                      <a:srgbClr val="FFFFFF"/>
                    </a:solidFill>
                    <a:latin typeface="Arial"/>
                    <a:ea typeface="+mn-ea"/>
                  </a:endParaRPr>
                </a:p>
              </p:txBody>
            </p:sp>
            <p:sp>
              <p:nvSpPr>
                <p:cNvPr id="164" name="Rectangle 163"/>
                <p:cNvSpPr/>
                <p:nvPr/>
              </p:nvSpPr>
              <p:spPr>
                <a:xfrm>
                  <a:off x="-1044624" y="2348880"/>
                  <a:ext cx="4464496" cy="2160240"/>
                </a:xfrm>
                <a:prstGeom prst="rect">
                  <a:avLst/>
                </a:prstGeom>
                <a:noFill/>
                <a:ln w="12700" cap="flat" cmpd="sng" algn="ctr">
                  <a:solidFill>
                    <a:sysClr val="windowText" lastClr="000000">
                      <a:lumMod val="50000"/>
                      <a:lumOff val="50000"/>
                    </a:sysClr>
                  </a:solidFill>
                  <a:prstDash val="solid"/>
                </a:ln>
                <a:effectLst>
                  <a:outerShdw blurRad="50800" dist="38100" dir="2700000" algn="tl" rotWithShape="0">
                    <a:prstClr val="black">
                      <a:alpha val="40000"/>
                    </a:prstClr>
                  </a:outerShdw>
                </a:effectLst>
              </p:spPr>
              <p:txBody>
                <a:bodyPr rtlCol="0" anchor="ctr"/>
                <a:lstStyle/>
                <a:p>
                  <a:pPr algn="ctr" defTabSz="914400">
                    <a:defRPr/>
                  </a:pPr>
                  <a:endParaRPr lang="de-DE" sz="1400" kern="0" smtClean="0">
                    <a:solidFill>
                      <a:srgbClr val="FFFFFF"/>
                    </a:solidFill>
                    <a:latin typeface="Arial"/>
                    <a:ea typeface="+mn-ea"/>
                  </a:endParaRPr>
                </a:p>
              </p:txBody>
            </p:sp>
            <p:sp>
              <p:nvSpPr>
                <p:cNvPr id="165" name="Rectangle 164"/>
                <p:cNvSpPr/>
                <p:nvPr/>
              </p:nvSpPr>
              <p:spPr>
                <a:xfrm>
                  <a:off x="-1044624" y="4653136"/>
                  <a:ext cx="4464496" cy="2160240"/>
                </a:xfrm>
                <a:prstGeom prst="rect">
                  <a:avLst/>
                </a:prstGeom>
                <a:noFill/>
                <a:ln w="12700" cap="flat" cmpd="sng" algn="ctr">
                  <a:solidFill>
                    <a:sysClr val="windowText" lastClr="000000">
                      <a:lumMod val="50000"/>
                      <a:lumOff val="50000"/>
                    </a:sysClr>
                  </a:solidFill>
                  <a:prstDash val="solid"/>
                </a:ln>
                <a:effectLst>
                  <a:outerShdw blurRad="50800" dist="38100" dir="2700000" algn="tl" rotWithShape="0">
                    <a:prstClr val="black">
                      <a:alpha val="40000"/>
                    </a:prstClr>
                  </a:outerShdw>
                </a:effectLst>
              </p:spPr>
              <p:txBody>
                <a:bodyPr rtlCol="0" anchor="ctr"/>
                <a:lstStyle/>
                <a:p>
                  <a:pPr algn="ctr" defTabSz="914400">
                    <a:defRPr/>
                  </a:pPr>
                  <a:endParaRPr lang="de-DE" sz="1400" kern="0" smtClean="0">
                    <a:solidFill>
                      <a:srgbClr val="FFFFFF"/>
                    </a:solidFill>
                    <a:latin typeface="Arial"/>
                    <a:ea typeface="+mn-ea"/>
                  </a:endParaRPr>
                </a:p>
              </p:txBody>
            </p:sp>
            <p:sp>
              <p:nvSpPr>
                <p:cNvPr id="166" name="Rectangle 165"/>
                <p:cNvSpPr/>
                <p:nvPr/>
              </p:nvSpPr>
              <p:spPr>
                <a:xfrm>
                  <a:off x="7308304" y="535310"/>
                  <a:ext cx="2808312" cy="5702002"/>
                </a:xfrm>
                <a:prstGeom prst="rect">
                  <a:avLst/>
                </a:prstGeom>
                <a:noFill/>
                <a:ln w="12700" cap="flat" cmpd="sng" algn="ctr">
                  <a:solidFill>
                    <a:sysClr val="windowText" lastClr="000000">
                      <a:lumMod val="50000"/>
                      <a:lumOff val="50000"/>
                    </a:sysClr>
                  </a:solidFill>
                  <a:prstDash val="solid"/>
                </a:ln>
                <a:effectLst>
                  <a:outerShdw blurRad="50800" dist="38100" dir="2700000" algn="tl" rotWithShape="0">
                    <a:prstClr val="black">
                      <a:alpha val="40000"/>
                    </a:prstClr>
                  </a:outerShdw>
                </a:effectLst>
              </p:spPr>
              <p:txBody>
                <a:bodyPr rtlCol="0" anchor="ctr"/>
                <a:lstStyle/>
                <a:p>
                  <a:pPr algn="ctr" defTabSz="914400">
                    <a:defRPr/>
                  </a:pPr>
                  <a:endParaRPr lang="de-DE" sz="1400" kern="0" smtClean="0">
                    <a:solidFill>
                      <a:srgbClr val="FFFFFF"/>
                    </a:solidFill>
                    <a:latin typeface="Arial"/>
                    <a:ea typeface="+mn-ea"/>
                  </a:endParaRPr>
                </a:p>
              </p:txBody>
            </p:sp>
          </p:grpSp>
          <p:sp>
            <p:nvSpPr>
              <p:cNvPr id="106" name="TextBox 105"/>
              <p:cNvSpPr txBox="1"/>
              <p:nvPr/>
            </p:nvSpPr>
            <p:spPr>
              <a:xfrm>
                <a:off x="395536" y="1078169"/>
                <a:ext cx="1545198" cy="326430"/>
              </a:xfrm>
              <a:prstGeom prst="rect">
                <a:avLst/>
              </a:prstGeom>
              <a:noFill/>
            </p:spPr>
            <p:txBody>
              <a:bodyPr wrap="none" rtlCol="0">
                <a:spAutoFit/>
              </a:bodyPr>
              <a:lstStyle/>
              <a:p>
                <a:pPr defTabSz="914400">
                  <a:defRPr/>
                </a:pPr>
                <a:r>
                  <a:rPr lang="en-US" sz="800" b="1" kern="0" dirty="0" smtClean="0">
                    <a:solidFill>
                      <a:prstClr val="black"/>
                    </a:solidFill>
                    <a:latin typeface="Arial"/>
                  </a:rPr>
                  <a:t>Production site 1</a:t>
                </a:r>
              </a:p>
            </p:txBody>
          </p:sp>
          <p:sp>
            <p:nvSpPr>
              <p:cNvPr id="107" name="TextBox 106"/>
              <p:cNvSpPr txBox="1"/>
              <p:nvPr/>
            </p:nvSpPr>
            <p:spPr>
              <a:xfrm>
                <a:off x="395536" y="2811478"/>
                <a:ext cx="1545198" cy="326430"/>
              </a:xfrm>
              <a:prstGeom prst="rect">
                <a:avLst/>
              </a:prstGeom>
              <a:noFill/>
            </p:spPr>
            <p:txBody>
              <a:bodyPr wrap="none" rtlCol="0">
                <a:spAutoFit/>
              </a:bodyPr>
              <a:lstStyle/>
              <a:p>
                <a:pPr defTabSz="914400">
                  <a:defRPr/>
                </a:pPr>
                <a:r>
                  <a:rPr lang="en-US" sz="800" b="1" kern="0" dirty="0" smtClean="0">
                    <a:solidFill>
                      <a:prstClr val="black"/>
                    </a:solidFill>
                    <a:latin typeface="Arial"/>
                  </a:rPr>
                  <a:t>Production site 2</a:t>
                </a:r>
              </a:p>
            </p:txBody>
          </p:sp>
          <p:sp>
            <p:nvSpPr>
              <p:cNvPr id="108" name="TextBox 107"/>
              <p:cNvSpPr txBox="1"/>
              <p:nvPr/>
            </p:nvSpPr>
            <p:spPr>
              <a:xfrm>
                <a:off x="395536" y="4544430"/>
                <a:ext cx="1545198" cy="326430"/>
              </a:xfrm>
              <a:prstGeom prst="rect">
                <a:avLst/>
              </a:prstGeom>
              <a:noFill/>
            </p:spPr>
            <p:txBody>
              <a:bodyPr wrap="none" rtlCol="0">
                <a:spAutoFit/>
              </a:bodyPr>
              <a:lstStyle/>
              <a:p>
                <a:pPr defTabSz="914400">
                  <a:defRPr/>
                </a:pPr>
                <a:r>
                  <a:rPr lang="en-US" sz="800" b="1" kern="0" dirty="0" smtClean="0">
                    <a:solidFill>
                      <a:prstClr val="black"/>
                    </a:solidFill>
                    <a:latin typeface="Arial"/>
                  </a:rPr>
                  <a:t>Production site 3</a:t>
                </a:r>
              </a:p>
            </p:txBody>
          </p:sp>
          <p:sp>
            <p:nvSpPr>
              <p:cNvPr id="109" name="TextBox 108"/>
              <p:cNvSpPr txBox="1"/>
              <p:nvPr/>
            </p:nvSpPr>
            <p:spPr>
              <a:xfrm>
                <a:off x="6660232" y="1351801"/>
                <a:ext cx="2123251" cy="326430"/>
              </a:xfrm>
              <a:prstGeom prst="rect">
                <a:avLst/>
              </a:prstGeom>
              <a:noFill/>
            </p:spPr>
            <p:txBody>
              <a:bodyPr wrap="none" rtlCol="0">
                <a:spAutoFit/>
              </a:bodyPr>
              <a:lstStyle/>
              <a:p>
                <a:pPr defTabSz="914400">
                  <a:defRPr/>
                </a:pPr>
                <a:r>
                  <a:rPr lang="en-US" sz="800" b="1" kern="0" dirty="0" smtClean="0">
                    <a:solidFill>
                      <a:prstClr val="black"/>
                    </a:solidFill>
                    <a:latin typeface="Arial"/>
                  </a:rPr>
                  <a:t>Centralized control room</a:t>
                </a:r>
              </a:p>
            </p:txBody>
          </p:sp>
        </p:grpSp>
      </p:grpSp>
    </p:spTree>
    <p:extLst>
      <p:ext uri="{BB962C8B-B14F-4D97-AF65-F5344CB8AC3E}">
        <p14:creationId xmlns:p14="http://schemas.microsoft.com/office/powerpoint/2010/main" val="170487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3200" dirty="0" smtClean="0">
                <a:ea typeface="メイリオ" pitchFamily="50" charset="-128"/>
                <a:cs typeface="メイリオ" pitchFamily="50" charset="-128"/>
              </a:rPr>
              <a:t>DirectIP </a:t>
            </a:r>
            <a:r>
              <a:rPr lang="en-US" altLang="ja-JP" sz="2400" dirty="0">
                <a:ea typeface="メイリオ" pitchFamily="50" charset="-128"/>
                <a:cs typeface="メイリオ" pitchFamily="50" charset="-128"/>
              </a:rPr>
              <a:t>– Use case MySports Switzerland</a:t>
            </a:r>
            <a:endParaRPr lang="en-US" dirty="0"/>
          </a:p>
        </p:txBody>
      </p:sp>
      <p:sp>
        <p:nvSpPr>
          <p:cNvPr id="3" name="Content Placeholder 2"/>
          <p:cNvSpPr>
            <a:spLocks noGrp="1"/>
          </p:cNvSpPr>
          <p:nvPr>
            <p:ph idx="1"/>
          </p:nvPr>
        </p:nvSpPr>
        <p:spPr>
          <a:xfrm>
            <a:off x="457198" y="627534"/>
            <a:ext cx="8399277" cy="3394472"/>
          </a:xfrm>
        </p:spPr>
        <p:txBody>
          <a:bodyPr>
            <a:normAutofit/>
          </a:bodyPr>
          <a:lstStyle/>
          <a:p>
            <a:r>
              <a:rPr lang="en-US" sz="2000" dirty="0"/>
              <a:t>Playout center near Zürich with remote-connection to TV-Studio in </a:t>
            </a:r>
            <a:r>
              <a:rPr lang="en-US" sz="2000" dirty="0" err="1"/>
              <a:t>Rossens</a:t>
            </a:r>
            <a:r>
              <a:rPr lang="en-US" sz="2000" dirty="0"/>
              <a:t> for French program</a:t>
            </a:r>
          </a:p>
          <a:p>
            <a:pPr lvl="1"/>
            <a:r>
              <a:rPr lang="en-US" sz="1800" dirty="0" smtClean="0"/>
              <a:t>Distance between the two sites approximately </a:t>
            </a:r>
            <a:r>
              <a:rPr lang="en-US" sz="1800" dirty="0"/>
              <a:t>200km </a:t>
            </a:r>
          </a:p>
          <a:p>
            <a:endParaRPr lang="en-US" dirty="0"/>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09499" y="3151404"/>
            <a:ext cx="2638665" cy="1832614"/>
          </a:xfrm>
          <a:prstGeom prst="rect">
            <a:avLst/>
          </a:prstGeom>
        </p:spPr>
      </p:pic>
      <p:grpSp>
        <p:nvGrpSpPr>
          <p:cNvPr id="22" name="Group 21"/>
          <p:cNvGrpSpPr/>
          <p:nvPr/>
        </p:nvGrpSpPr>
        <p:grpSpPr>
          <a:xfrm>
            <a:off x="791580" y="1887674"/>
            <a:ext cx="1908608" cy="2586356"/>
            <a:chOff x="1115220" y="2007710"/>
            <a:chExt cx="1908608" cy="2586356"/>
          </a:xfrm>
        </p:grpSpPr>
        <p:pic>
          <p:nvPicPr>
            <p:cNvPr id="11" name="Picture 2" descr="https://cdn.handelszeitung.ch/sites/default/files/styles/16x9_1130/public/hz/lead_image/31855364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15226" y="2007710"/>
              <a:ext cx="1908602" cy="1070679"/>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5"/>
            <p:cNvSpPr/>
            <p:nvPr/>
          </p:nvSpPr>
          <p:spPr>
            <a:xfrm>
              <a:off x="1115220" y="3081480"/>
              <a:ext cx="1908607" cy="372194"/>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68579" tIns="34289" rIns="68579" bIns="34289" rtlCol="0" anchor="ctr"/>
            <a:lstStyle/>
            <a:p>
              <a:pPr algn="ctr" defTabSz="685783"/>
              <a:r>
                <a:rPr lang="en-US" altLang="ja-JP" sz="1100" b="1" dirty="0">
                  <a:solidFill>
                    <a:srgbClr val="293C62"/>
                  </a:solidFill>
                  <a:ea typeface="メイリオ" pitchFamily="50" charset="-128"/>
                  <a:cs typeface="メイリオ" pitchFamily="50" charset="-128"/>
                </a:rPr>
                <a:t>Studio Rossens</a:t>
              </a:r>
              <a:br>
                <a:rPr lang="en-US" altLang="ja-JP" sz="1100" b="1" dirty="0">
                  <a:solidFill>
                    <a:srgbClr val="293C62"/>
                  </a:solidFill>
                  <a:ea typeface="メイリオ" pitchFamily="50" charset="-128"/>
                  <a:cs typeface="メイリオ" pitchFamily="50" charset="-128"/>
                </a:rPr>
              </a:br>
              <a:r>
                <a:rPr lang="en-US" altLang="ja-JP" sz="800" dirty="0">
                  <a:solidFill>
                    <a:srgbClr val="293C62"/>
                  </a:solidFill>
                  <a:ea typeface="メイリオ" pitchFamily="50" charset="-128"/>
                  <a:cs typeface="メイリオ" pitchFamily="50" charset="-128"/>
                </a:rPr>
                <a:t>for </a:t>
              </a:r>
              <a:r>
                <a:rPr lang="en-US" altLang="ja-JP" sz="800" dirty="0" smtClean="0">
                  <a:solidFill>
                    <a:srgbClr val="293C62"/>
                  </a:solidFill>
                  <a:ea typeface="メイリオ" pitchFamily="50" charset="-128"/>
                  <a:cs typeface="メイリオ" pitchFamily="50" charset="-128"/>
                </a:rPr>
                <a:t>French </a:t>
              </a:r>
              <a:r>
                <a:rPr lang="en-US" altLang="ja-JP" sz="800" dirty="0">
                  <a:solidFill>
                    <a:srgbClr val="293C62"/>
                  </a:solidFill>
                  <a:ea typeface="メイリオ" pitchFamily="50" charset="-128"/>
                  <a:cs typeface="メイリオ" pitchFamily="50" charset="-128"/>
                </a:rPr>
                <a:t>program</a:t>
              </a:r>
              <a:endParaRPr lang="en-US" altLang="ja-JP" sz="1100" dirty="0">
                <a:solidFill>
                  <a:srgbClr val="293C62"/>
                </a:solidFill>
                <a:ea typeface="メイリオ" pitchFamily="50" charset="-128"/>
                <a:cs typeface="メイリオ" pitchFamily="50" charset="-128"/>
              </a:endParaRPr>
            </a:p>
          </p:txBody>
        </p:sp>
        <p:pic>
          <p:nvPicPr>
            <p:cNvPr id="13" name="Picture 4" descr="https://www.film-tv-video.de/wp-content/uploads/2017/12/B_1217_MySports_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19220" y="3460210"/>
              <a:ext cx="1100605" cy="11338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6587834" y="1851670"/>
            <a:ext cx="1908602" cy="2580743"/>
            <a:chOff x="5722450" y="2175433"/>
            <a:chExt cx="1908602" cy="2580743"/>
          </a:xfrm>
        </p:grpSpPr>
        <p:pic>
          <p:nvPicPr>
            <p:cNvPr id="9" name="Picture 2" descr="https://cdn.handelszeitung.ch/sites/default/files/styles/16x9_1130/public/hz/lead_image/31855364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22450" y="2175433"/>
              <a:ext cx="1908602" cy="1070679"/>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115"/>
            <p:cNvSpPr/>
            <p:nvPr/>
          </p:nvSpPr>
          <p:spPr>
            <a:xfrm>
              <a:off x="5722450" y="3250137"/>
              <a:ext cx="1908602" cy="361100"/>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68579" tIns="34289" rIns="68579" bIns="34289" rtlCol="0" anchor="ctr"/>
            <a:lstStyle/>
            <a:p>
              <a:pPr algn="ctr" defTabSz="685783"/>
              <a:r>
                <a:rPr lang="en-US" altLang="ja-JP" sz="1100" b="1" dirty="0">
                  <a:solidFill>
                    <a:srgbClr val="293C62"/>
                  </a:solidFill>
                  <a:ea typeface="メイリオ" pitchFamily="50" charset="-128"/>
                  <a:cs typeface="メイリオ" pitchFamily="50" charset="-128"/>
                </a:rPr>
                <a:t>Studio Zürich</a:t>
              </a:r>
              <a:br>
                <a:rPr lang="en-US" altLang="ja-JP" sz="1100" b="1" dirty="0">
                  <a:solidFill>
                    <a:srgbClr val="293C62"/>
                  </a:solidFill>
                  <a:ea typeface="メイリオ" pitchFamily="50" charset="-128"/>
                  <a:cs typeface="メイリオ" pitchFamily="50" charset="-128"/>
                </a:rPr>
              </a:br>
              <a:r>
                <a:rPr lang="en-US" altLang="ja-JP" sz="800" dirty="0">
                  <a:solidFill>
                    <a:srgbClr val="293C62"/>
                  </a:solidFill>
                  <a:ea typeface="メイリオ" pitchFamily="50" charset="-128"/>
                  <a:cs typeface="メイリオ" pitchFamily="50" charset="-128"/>
                </a:rPr>
                <a:t>for </a:t>
              </a:r>
              <a:r>
                <a:rPr lang="en-US" altLang="ja-JP" sz="800" dirty="0" smtClean="0">
                  <a:solidFill>
                    <a:srgbClr val="293C62"/>
                  </a:solidFill>
                  <a:ea typeface="メイリオ" pitchFamily="50" charset="-128"/>
                  <a:cs typeface="メイリオ" pitchFamily="50" charset="-128"/>
                </a:rPr>
                <a:t>German </a:t>
              </a:r>
              <a:r>
                <a:rPr lang="en-US" altLang="ja-JP" sz="800" dirty="0">
                  <a:solidFill>
                    <a:srgbClr val="293C62"/>
                  </a:solidFill>
                  <a:ea typeface="メイリオ" pitchFamily="50" charset="-128"/>
                  <a:cs typeface="メイリオ" pitchFamily="50" charset="-128"/>
                </a:rPr>
                <a:t>and </a:t>
              </a:r>
              <a:r>
                <a:rPr lang="en-US" altLang="ja-JP" sz="800" dirty="0" smtClean="0">
                  <a:solidFill>
                    <a:srgbClr val="293C62"/>
                  </a:solidFill>
                  <a:ea typeface="メイリオ" pitchFamily="50" charset="-128"/>
                  <a:cs typeface="メイリオ" pitchFamily="50" charset="-128"/>
                </a:rPr>
                <a:t>Italian </a:t>
              </a:r>
              <a:r>
                <a:rPr lang="en-US" altLang="ja-JP" sz="800" dirty="0">
                  <a:solidFill>
                    <a:srgbClr val="293C62"/>
                  </a:solidFill>
                  <a:ea typeface="メイリオ" pitchFamily="50" charset="-128"/>
                  <a:cs typeface="メイリオ" pitchFamily="50" charset="-128"/>
                </a:rPr>
                <a:t>program</a:t>
              </a:r>
              <a:endParaRPr lang="en-US" altLang="ja-JP" sz="1100" dirty="0">
                <a:solidFill>
                  <a:srgbClr val="293C62"/>
                </a:solidFill>
                <a:ea typeface="メイリオ" pitchFamily="50" charset="-128"/>
                <a:cs typeface="メイリオ" pitchFamily="50" charset="-128"/>
              </a:endParaRPr>
            </a:p>
          </p:txBody>
        </p:sp>
        <p:pic>
          <p:nvPicPr>
            <p:cNvPr id="14" name="Picture 4" descr="https://www.film-tv-video.de/wp-content/uploads/2017/12/B_1217_MySports_5.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126448" y="3622320"/>
              <a:ext cx="1100605" cy="1133856"/>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Pfeil nach rechts 43">
            <a:extLst>
              <a:ext uri="{FF2B5EF4-FFF2-40B4-BE49-F238E27FC236}">
                <a16:creationId xmlns:a16="http://schemas.microsoft.com/office/drawing/2014/main" xmlns="" id="{C3E5365C-6CF0-43CC-A665-5A48567972D9}"/>
              </a:ext>
            </a:extLst>
          </p:cNvPr>
          <p:cNvSpPr/>
          <p:nvPr/>
        </p:nvSpPr>
        <p:spPr>
          <a:xfrm>
            <a:off x="2807804" y="2414547"/>
            <a:ext cx="3636404" cy="78083"/>
          </a:xfrm>
          <a:prstGeom prst="leftRightArrow">
            <a:avLst/>
          </a:prstGeom>
          <a:solidFill>
            <a:schemeClr val="accent5">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lIns="68579" tIns="34289" rIns="68579" bIns="34289" rtlCol="0" anchor="ctr"/>
          <a:lstStyle/>
          <a:p>
            <a:pPr algn="ctr" defTabSz="685783"/>
            <a:endParaRPr lang="en-US" sz="800" dirty="0">
              <a:solidFill>
                <a:prstClr val="white"/>
              </a:solidFill>
            </a:endParaRPr>
          </a:p>
        </p:txBody>
      </p:sp>
      <p:sp>
        <p:nvSpPr>
          <p:cNvPr id="18" name="Wolke 69">
            <a:extLst>
              <a:ext uri="{FF2B5EF4-FFF2-40B4-BE49-F238E27FC236}">
                <a16:creationId xmlns:a16="http://schemas.microsoft.com/office/drawing/2014/main" xmlns="" id="{1A3409C8-4499-49C5-9BF5-91DCB15FAC03}"/>
              </a:ext>
            </a:extLst>
          </p:cNvPr>
          <p:cNvSpPr/>
          <p:nvPr/>
        </p:nvSpPr>
        <p:spPr>
          <a:xfrm>
            <a:off x="3481506" y="1830746"/>
            <a:ext cx="2494648" cy="1181782"/>
          </a:xfrm>
          <a:prstGeom prst="cloud">
            <a:avLst/>
          </a:prstGeom>
          <a:solidFill>
            <a:srgbClr val="94A088"/>
          </a:solidFill>
          <a:ln w="15875" cap="flat" cmpd="sng" algn="ctr">
            <a:solidFill>
              <a:srgbClr val="94A088">
                <a:shade val="50000"/>
              </a:srgbClr>
            </a:solidFill>
            <a:prstDash val="solid"/>
          </a:ln>
          <a:effectLst/>
        </p:spPr>
        <p:txBody>
          <a:bodyPr lIns="68579" tIns="34289" rIns="68579" bIns="34289"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6" name="Textfeld 66">
            <a:extLst>
              <a:ext uri="{FF2B5EF4-FFF2-40B4-BE49-F238E27FC236}">
                <a16:creationId xmlns:a16="http://schemas.microsoft.com/office/drawing/2014/main" xmlns="" id="{4F9EA41E-5674-4ABD-A96A-7B790F5E629F}"/>
              </a:ext>
            </a:extLst>
          </p:cNvPr>
          <p:cNvSpPr txBox="1"/>
          <p:nvPr/>
        </p:nvSpPr>
        <p:spPr>
          <a:xfrm>
            <a:off x="3650098" y="2055936"/>
            <a:ext cx="2157464" cy="407802"/>
          </a:xfrm>
          <a:prstGeom prst="rect">
            <a:avLst/>
          </a:prstGeom>
          <a:noFill/>
        </p:spPr>
        <p:txBody>
          <a:bodyPr wrap="square" lIns="68579" tIns="34289" rIns="68579" bIns="34289" rtlCol="0">
            <a:spAutoFit/>
          </a:bodyPr>
          <a:lstStyle/>
          <a:p>
            <a:pPr algn="ctr" defTabSz="685783"/>
            <a:r>
              <a:rPr lang="en-US" sz="1100" b="1" dirty="0">
                <a:solidFill>
                  <a:schemeClr val="accent5">
                    <a:lumMod val="20000"/>
                    <a:lumOff val="80000"/>
                  </a:schemeClr>
                </a:solidFill>
              </a:rPr>
              <a:t>100 Gigabit </a:t>
            </a:r>
            <a:endParaRPr lang="en-US" sz="1100" b="1" dirty="0" smtClean="0">
              <a:solidFill>
                <a:schemeClr val="accent5">
                  <a:lumMod val="20000"/>
                  <a:lumOff val="80000"/>
                </a:schemeClr>
              </a:solidFill>
            </a:endParaRPr>
          </a:p>
          <a:p>
            <a:pPr algn="ctr" defTabSz="685783"/>
            <a:r>
              <a:rPr lang="en-US" sz="1100" b="1" dirty="0">
                <a:solidFill>
                  <a:schemeClr val="accent5">
                    <a:lumMod val="20000"/>
                    <a:lumOff val="80000"/>
                  </a:schemeClr>
                </a:solidFill>
              </a:rPr>
              <a:t>R</a:t>
            </a:r>
            <a:r>
              <a:rPr lang="en-US" sz="1100" b="1" dirty="0" smtClean="0">
                <a:solidFill>
                  <a:schemeClr val="accent5">
                    <a:lumMod val="20000"/>
                    <a:lumOff val="80000"/>
                  </a:schemeClr>
                </a:solidFill>
              </a:rPr>
              <a:t>edundant single mode </a:t>
            </a:r>
            <a:r>
              <a:rPr lang="en-US" sz="1100" b="1" dirty="0">
                <a:solidFill>
                  <a:schemeClr val="accent5">
                    <a:lumMod val="20000"/>
                    <a:lumOff val="80000"/>
                  </a:schemeClr>
                </a:solidFill>
              </a:rPr>
              <a:t>fiber</a:t>
            </a:r>
          </a:p>
        </p:txBody>
      </p:sp>
      <p:sp>
        <p:nvSpPr>
          <p:cNvPr id="17" name="Textfeld 67">
            <a:extLst>
              <a:ext uri="{FF2B5EF4-FFF2-40B4-BE49-F238E27FC236}">
                <a16:creationId xmlns:a16="http://schemas.microsoft.com/office/drawing/2014/main" xmlns="" id="{4F9EA41E-5674-4ABD-A96A-7B790F5E629F}"/>
              </a:ext>
            </a:extLst>
          </p:cNvPr>
          <p:cNvSpPr txBox="1"/>
          <p:nvPr/>
        </p:nvSpPr>
        <p:spPr>
          <a:xfrm>
            <a:off x="3650098" y="2528634"/>
            <a:ext cx="2157465" cy="223136"/>
          </a:xfrm>
          <a:prstGeom prst="rect">
            <a:avLst/>
          </a:prstGeom>
          <a:noFill/>
        </p:spPr>
        <p:txBody>
          <a:bodyPr wrap="square" lIns="68579" tIns="34289" rIns="68579" bIns="34289" rtlCol="0">
            <a:spAutoFit/>
          </a:bodyPr>
          <a:lstStyle/>
          <a:p>
            <a:pPr algn="ctr" defTabSz="685783"/>
            <a:r>
              <a:rPr lang="en-US" sz="1000" dirty="0">
                <a:solidFill>
                  <a:schemeClr val="accent5">
                    <a:lumMod val="20000"/>
                    <a:lumOff val="80000"/>
                  </a:schemeClr>
                </a:solidFill>
              </a:rPr>
              <a:t>UPC Data </a:t>
            </a:r>
            <a:r>
              <a:rPr lang="en-US" sz="1000" dirty="0" smtClean="0">
                <a:solidFill>
                  <a:schemeClr val="accent5">
                    <a:lumMod val="20000"/>
                    <a:lumOff val="80000"/>
                  </a:schemeClr>
                </a:solidFill>
              </a:rPr>
              <a:t>Highway</a:t>
            </a:r>
            <a:endParaRPr lang="en-US" sz="1000" dirty="0">
              <a:solidFill>
                <a:schemeClr val="accent5">
                  <a:lumMod val="20000"/>
                  <a:lumOff val="80000"/>
                </a:schemeClr>
              </a:solidFill>
            </a:endParaRPr>
          </a:p>
        </p:txBody>
      </p:sp>
    </p:spTree>
    <p:extLst>
      <p:ext uri="{BB962C8B-B14F-4D97-AF65-F5344CB8AC3E}">
        <p14:creationId xmlns:p14="http://schemas.microsoft.com/office/powerpoint/2010/main" val="205660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Why going to IP </a:t>
            </a:r>
            <a:r>
              <a:rPr lang="en-US" sz="2400" dirty="0"/>
              <a:t>– </a:t>
            </a:r>
            <a:r>
              <a:rPr lang="en-US" sz="2400" dirty="0" smtClean="0"/>
              <a:t>It’s a time of multiple changes </a:t>
            </a:r>
            <a:endParaRPr lang="en-US" sz="3200" dirty="0"/>
          </a:p>
        </p:txBody>
      </p:sp>
      <p:sp>
        <p:nvSpPr>
          <p:cNvPr id="6" name="Content Placeholder 5"/>
          <p:cNvSpPr>
            <a:spLocks noGrp="1"/>
          </p:cNvSpPr>
          <p:nvPr>
            <p:ph idx="1"/>
          </p:nvPr>
        </p:nvSpPr>
        <p:spPr>
          <a:xfrm>
            <a:off x="283603" y="1455626"/>
            <a:ext cx="8288269" cy="3168352"/>
          </a:xfrm>
        </p:spPr>
        <p:txBody>
          <a:bodyPr>
            <a:normAutofit/>
          </a:bodyPr>
          <a:lstStyle/>
          <a:p>
            <a:r>
              <a:rPr lang="en-US" sz="2400" dirty="0" smtClean="0"/>
              <a:t>…from HD to 4K to 8K</a:t>
            </a:r>
          </a:p>
          <a:p>
            <a:pPr lvl="3"/>
            <a:endParaRPr lang="en-US" dirty="0" smtClean="0"/>
          </a:p>
          <a:p>
            <a:r>
              <a:rPr lang="en-US" sz="2400" dirty="0" smtClean="0"/>
              <a:t>…from SDR to HDR</a:t>
            </a:r>
          </a:p>
          <a:p>
            <a:pPr lvl="3"/>
            <a:endParaRPr lang="en-US" dirty="0" smtClean="0"/>
          </a:p>
          <a:p>
            <a:r>
              <a:rPr lang="en-US" sz="2400" dirty="0" smtClean="0"/>
              <a:t>…from a single to multiple distribution channels</a:t>
            </a:r>
          </a:p>
          <a:p>
            <a:endParaRPr lang="en-US" sz="2400" dirty="0"/>
          </a:p>
          <a:p>
            <a:r>
              <a:rPr lang="en-US" sz="2400" dirty="0" smtClean="0"/>
              <a:t>…and many other things to come</a:t>
            </a:r>
          </a:p>
          <a:p>
            <a:pPr lvl="3"/>
            <a:endParaRPr lang="en-US" dirty="0" smtClean="0"/>
          </a:p>
        </p:txBody>
      </p:sp>
      <p:pic>
        <p:nvPicPr>
          <p:cNvPr id="2050" name="Picture 2" descr="http://igniteyourthinking.beca.com/wp-content/uploads/2015/03/High_speed_rail_23471432.jpg">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28084" y="771550"/>
            <a:ext cx="3243789" cy="2160240"/>
          </a:xfrm>
          <a:prstGeom prst="rect">
            <a:avLst/>
          </a:prstGeom>
          <a:noFill/>
        </p:spPr>
      </p:pic>
    </p:spTree>
    <p:extLst>
      <p:ext uri="{BB962C8B-B14F-4D97-AF65-F5344CB8AC3E}">
        <p14:creationId xmlns:p14="http://schemas.microsoft.com/office/powerpoint/2010/main" val="160083278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DirectIP </a:t>
            </a:r>
            <a:r>
              <a:rPr lang="en-GB" sz="2400" dirty="0" smtClean="0"/>
              <a:t>- Overview of the bandwidth requirements</a:t>
            </a:r>
            <a:endParaRPr lang="en-GB" sz="3200" dirty="0"/>
          </a:p>
        </p:txBody>
      </p:sp>
      <p:sp>
        <p:nvSpPr>
          <p:cNvPr id="3" name="Content Placeholder 2"/>
          <p:cNvSpPr>
            <a:spLocks noGrp="1"/>
          </p:cNvSpPr>
          <p:nvPr>
            <p:ph idx="1"/>
          </p:nvPr>
        </p:nvSpPr>
        <p:spPr>
          <a:xfrm>
            <a:off x="457199" y="763536"/>
            <a:ext cx="8229600" cy="3744964"/>
          </a:xfrm>
        </p:spPr>
        <p:txBody>
          <a:bodyPr>
            <a:normAutofit/>
          </a:bodyPr>
          <a:lstStyle/>
          <a:p>
            <a:r>
              <a:rPr lang="en-GB" sz="2000" dirty="0" smtClean="0"/>
              <a:t>Bandwidth requirements depend on the operational mode </a:t>
            </a:r>
          </a:p>
          <a:p>
            <a:pPr lvl="1"/>
            <a:r>
              <a:rPr lang="en-GB" sz="1800" dirty="0" smtClean="0"/>
              <a:t>Transmission through 10G SFP+ modules (Single Mode) in IP switches</a:t>
            </a:r>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pPr lvl="1"/>
            <a:endParaRPr lang="en-GB" sz="1000" dirty="0" smtClean="0"/>
          </a:p>
          <a:p>
            <a:pPr marL="457200" lvl="1" indent="0">
              <a:buNone/>
            </a:pPr>
            <a:r>
              <a:rPr lang="en-GB" sz="1100" dirty="0" smtClean="0">
                <a:solidFill>
                  <a:schemeClr val="tx1"/>
                </a:solidFill>
              </a:rPr>
              <a:t>Plus in addition for Audio</a:t>
            </a:r>
            <a:r>
              <a:rPr lang="en-GB" sz="1100" dirty="0">
                <a:solidFill>
                  <a:schemeClr val="tx1"/>
                </a:solidFill>
              </a:rPr>
              <a:t>, I-</a:t>
            </a:r>
            <a:r>
              <a:rPr lang="en-GB" sz="1100" dirty="0" err="1">
                <a:solidFill>
                  <a:schemeClr val="tx1"/>
                </a:solidFill>
              </a:rPr>
              <a:t>comm</a:t>
            </a:r>
            <a:r>
              <a:rPr lang="en-GB" sz="1100" dirty="0">
                <a:solidFill>
                  <a:schemeClr val="tx1"/>
                </a:solidFill>
              </a:rPr>
              <a:t>, C2IP, Private date, etc. = about </a:t>
            </a:r>
            <a:r>
              <a:rPr lang="en-GB" sz="1100" dirty="0" smtClean="0">
                <a:solidFill>
                  <a:schemeClr val="tx1"/>
                </a:solidFill>
              </a:rPr>
              <a:t>8Mb</a:t>
            </a:r>
          </a:p>
          <a:p>
            <a:pPr lvl="1"/>
            <a:endParaRPr lang="en-GB" sz="600" dirty="0"/>
          </a:p>
          <a:p>
            <a:r>
              <a:rPr lang="en-GB" sz="2000" dirty="0" smtClean="0"/>
              <a:t>Example: 5x camera running in 1080i fit into 10Gb bandwidth</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9920" y="1663966"/>
            <a:ext cx="4645152" cy="1896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07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DirectIP </a:t>
            </a:r>
            <a:r>
              <a:rPr lang="en-GB" sz="2400" dirty="0" smtClean="0"/>
              <a:t>- Overview of the bandwidth requirements</a:t>
            </a:r>
            <a:endParaRPr lang="en-GB" sz="3200" dirty="0"/>
          </a:p>
        </p:txBody>
      </p:sp>
      <p:sp>
        <p:nvSpPr>
          <p:cNvPr id="3" name="Content Placeholder 2"/>
          <p:cNvSpPr>
            <a:spLocks noGrp="1"/>
          </p:cNvSpPr>
          <p:nvPr>
            <p:ph idx="1"/>
          </p:nvPr>
        </p:nvSpPr>
        <p:spPr>
          <a:xfrm>
            <a:off x="457199" y="763536"/>
            <a:ext cx="8229600" cy="3744964"/>
          </a:xfrm>
        </p:spPr>
        <p:txBody>
          <a:bodyPr>
            <a:normAutofit/>
          </a:bodyPr>
          <a:lstStyle/>
          <a:p>
            <a:r>
              <a:rPr lang="en-GB" sz="2000" dirty="0" smtClean="0"/>
              <a:t>Bandwidth requirements depend on the operational mode </a:t>
            </a:r>
          </a:p>
          <a:p>
            <a:pPr lvl="1"/>
            <a:r>
              <a:rPr lang="en-GB" sz="1800" dirty="0" smtClean="0"/>
              <a:t>Transmission through 10G SFP+ modules (Single Mode) in IP switches</a:t>
            </a:r>
          </a:p>
          <a:p>
            <a:endParaRPr lang="en-GB" sz="1800" dirty="0" smtClean="0"/>
          </a:p>
          <a:p>
            <a:endParaRPr lang="en-GB" sz="1800" dirty="0" smtClean="0"/>
          </a:p>
          <a:p>
            <a:endParaRPr lang="en-GB" sz="1800" dirty="0" smtClean="0"/>
          </a:p>
          <a:p>
            <a:endParaRPr lang="en-GB" sz="1800" dirty="0" smtClean="0"/>
          </a:p>
          <a:p>
            <a:endParaRPr lang="en-GB" sz="1800" dirty="0" smtClean="0"/>
          </a:p>
          <a:p>
            <a:endParaRPr lang="en-GB" sz="1800" dirty="0" smtClean="0"/>
          </a:p>
          <a:p>
            <a:pPr lvl="1"/>
            <a:endParaRPr lang="en-GB" sz="1000" dirty="0" smtClean="0"/>
          </a:p>
          <a:p>
            <a:pPr marL="457200" lvl="1" indent="0">
              <a:buNone/>
            </a:pPr>
            <a:r>
              <a:rPr lang="en-GB" sz="1100" dirty="0" smtClean="0">
                <a:solidFill>
                  <a:schemeClr val="tx1"/>
                </a:solidFill>
              </a:rPr>
              <a:t>Plus in addition for Audio</a:t>
            </a:r>
            <a:r>
              <a:rPr lang="en-GB" sz="1100" dirty="0">
                <a:solidFill>
                  <a:schemeClr val="tx1"/>
                </a:solidFill>
              </a:rPr>
              <a:t>, I-</a:t>
            </a:r>
            <a:r>
              <a:rPr lang="en-GB" sz="1100" dirty="0" err="1">
                <a:solidFill>
                  <a:schemeClr val="tx1"/>
                </a:solidFill>
              </a:rPr>
              <a:t>comm</a:t>
            </a:r>
            <a:r>
              <a:rPr lang="en-GB" sz="1100" dirty="0">
                <a:solidFill>
                  <a:schemeClr val="tx1"/>
                </a:solidFill>
              </a:rPr>
              <a:t>, C2IP, Private date, etc. = about </a:t>
            </a:r>
            <a:r>
              <a:rPr lang="en-GB" sz="1100" dirty="0" smtClean="0">
                <a:solidFill>
                  <a:schemeClr val="tx1"/>
                </a:solidFill>
              </a:rPr>
              <a:t>8Mb</a:t>
            </a:r>
          </a:p>
          <a:p>
            <a:pPr lvl="1"/>
            <a:endParaRPr lang="en-GB" sz="600" dirty="0"/>
          </a:p>
          <a:p>
            <a:r>
              <a:rPr lang="en-GB" sz="2000" dirty="0" smtClean="0"/>
              <a:t>Example: 5x camera running in 1080i fit into 10Gb bandwidth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01006" y="1663254"/>
            <a:ext cx="4644386" cy="1891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107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48771"/>
          <a:stretch/>
        </p:blipFill>
        <p:spPr>
          <a:xfrm>
            <a:off x="5284381" y="-382182"/>
            <a:ext cx="3859620" cy="5656368"/>
          </a:xfrm>
          <a:prstGeom prst="rect">
            <a:avLst/>
          </a:prstGeom>
        </p:spPr>
      </p:pic>
      <p:sp>
        <p:nvSpPr>
          <p:cNvPr id="11" name="Title 10"/>
          <p:cNvSpPr>
            <a:spLocks noGrp="1"/>
          </p:cNvSpPr>
          <p:nvPr>
            <p:ph type="title"/>
          </p:nvPr>
        </p:nvSpPr>
        <p:spPr/>
        <p:txBody>
          <a:bodyPr>
            <a:normAutofit/>
          </a:bodyPr>
          <a:lstStyle/>
          <a:p>
            <a:r>
              <a:rPr lang="en-US" sz="3200" dirty="0" smtClean="0"/>
              <a:t>DirectIP </a:t>
            </a:r>
            <a:r>
              <a:rPr lang="en-US" sz="2400" dirty="0"/>
              <a:t>– What </a:t>
            </a:r>
            <a:r>
              <a:rPr lang="en-US" sz="2400" dirty="0" smtClean="0"/>
              <a:t>the Direct IP solution </a:t>
            </a:r>
            <a:r>
              <a:rPr lang="en-US" sz="2400" dirty="0"/>
              <a:t>can do for you</a:t>
            </a:r>
          </a:p>
        </p:txBody>
      </p:sp>
      <p:sp>
        <p:nvSpPr>
          <p:cNvPr id="2" name="Content Placeholder 1"/>
          <p:cNvSpPr>
            <a:spLocks noGrp="1"/>
          </p:cNvSpPr>
          <p:nvPr>
            <p:ph idx="1"/>
          </p:nvPr>
        </p:nvSpPr>
        <p:spPr>
          <a:xfrm>
            <a:off x="457199" y="924693"/>
            <a:ext cx="6095021" cy="3394472"/>
          </a:xfrm>
        </p:spPr>
        <p:txBody>
          <a:bodyPr>
            <a:normAutofit/>
          </a:bodyPr>
          <a:lstStyle/>
          <a:p>
            <a:r>
              <a:rPr lang="en-US" sz="2000" dirty="0" smtClean="0"/>
              <a:t>DirectIP…</a:t>
            </a:r>
          </a:p>
          <a:p>
            <a:pPr>
              <a:buFont typeface="Arial" panose="020B0604020202020204" pitchFamily="34" charset="0"/>
              <a:buChar char=" "/>
            </a:pPr>
            <a:r>
              <a:rPr lang="en-US" sz="2000" dirty="0" smtClean="0"/>
              <a:t> 		…add flexibility</a:t>
            </a:r>
            <a:endParaRPr lang="en-US" sz="1600" dirty="0" smtClean="0"/>
          </a:p>
          <a:p>
            <a:pPr>
              <a:buFont typeface="Arial" panose="020B0604020202020204" pitchFamily="34" charset="0"/>
              <a:buChar char=" "/>
            </a:pPr>
            <a:r>
              <a:rPr lang="en-US" sz="2000" dirty="0" smtClean="0"/>
              <a:t> 		…enables improved workflows</a:t>
            </a:r>
          </a:p>
          <a:p>
            <a:pPr>
              <a:buFont typeface="Arial" panose="020B0604020202020204" pitchFamily="34" charset="0"/>
              <a:buChar char=" "/>
            </a:pPr>
            <a:r>
              <a:rPr lang="en-US" sz="2000" dirty="0" smtClean="0"/>
              <a:t> 		…support dynamic infrastructures</a:t>
            </a:r>
          </a:p>
          <a:p>
            <a:pPr>
              <a:buFont typeface="Arial" panose="020B0604020202020204" pitchFamily="34" charset="0"/>
              <a:buChar char=" "/>
            </a:pPr>
            <a:r>
              <a:rPr lang="en-US" sz="2000" dirty="0" smtClean="0"/>
              <a:t> 		…delivers fully future proof solutions</a:t>
            </a:r>
          </a:p>
          <a:p>
            <a:pPr lvl="0"/>
            <a:endParaRPr lang="en-US" sz="2000" dirty="0" smtClean="0"/>
          </a:p>
          <a:p>
            <a:pPr lvl="0"/>
            <a:r>
              <a:rPr lang="en-US" sz="2000" dirty="0" smtClean="0"/>
              <a:t>DirectIP help </a:t>
            </a:r>
            <a:r>
              <a:rPr lang="en-US" sz="2000" dirty="0"/>
              <a:t>to better cope with the challenges in live broadcast applications</a:t>
            </a:r>
          </a:p>
          <a:p>
            <a:pPr>
              <a:buFont typeface="Arial" panose="020B0604020202020204" pitchFamily="34" charset="0"/>
              <a:buChar char=" "/>
            </a:pPr>
            <a:endParaRPr lang="en-US" sz="2000" dirty="0"/>
          </a:p>
        </p:txBody>
      </p:sp>
    </p:spTree>
    <p:extLst>
      <p:ext uri="{BB962C8B-B14F-4D97-AF65-F5344CB8AC3E}">
        <p14:creationId xmlns:p14="http://schemas.microsoft.com/office/powerpoint/2010/main" val="1028317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86009"/>
            <a:ext cx="9144000" cy="1614595"/>
          </a:xfrm>
        </p:spPr>
        <p:txBody>
          <a:bodyPr>
            <a:noAutofit/>
          </a:bodyPr>
          <a:lstStyle/>
          <a:p>
            <a:r>
              <a:rPr lang="en-US" sz="3600" cap="none" dirty="0"/>
              <a:t>Direct IP</a:t>
            </a:r>
            <a:r>
              <a:rPr lang="en-US" sz="3600" cap="none" baseline="30000" dirty="0"/>
              <a:t>+</a:t>
            </a:r>
            <a:r>
              <a:rPr lang="en-US" sz="3600" cap="none" dirty="0"/>
              <a:t> </a:t>
            </a:r>
            <a:r>
              <a:rPr lang="en-US" sz="3600" dirty="0" smtClean="0"/>
              <a:t>- </a:t>
            </a:r>
            <a:r>
              <a:rPr lang="en-US" sz="3600" dirty="0"/>
              <a:t>Remote production over IP networks </a:t>
            </a:r>
          </a:p>
        </p:txBody>
      </p:sp>
      <p:sp>
        <p:nvSpPr>
          <p:cNvPr id="4" name="Slide Number Placeholder 3"/>
          <p:cNvSpPr>
            <a:spLocks noGrp="1"/>
          </p:cNvSpPr>
          <p:nvPr>
            <p:ph type="sldNum" sz="quarter" idx="4294967295"/>
          </p:nvPr>
        </p:nvSpPr>
        <p:spPr>
          <a:xfrm>
            <a:off x="8462963" y="4883150"/>
            <a:ext cx="681037" cy="195263"/>
          </a:xfrm>
        </p:spPr>
        <p:txBody>
          <a:bodyPr/>
          <a:lstStyle/>
          <a:p>
            <a:fld id="{A381C399-CEAA-9D4D-8730-8244DD06CD15}" type="slidenum">
              <a:rPr lang="en-US" noProof="0" smtClean="0"/>
              <a:pPr/>
              <a:t>42</a:t>
            </a:fld>
            <a:endParaRPr lang="en-US" noProof="0" dirty="0"/>
          </a:p>
        </p:txBody>
      </p:sp>
    </p:spTree>
    <p:extLst>
      <p:ext uri="{BB962C8B-B14F-4D97-AF65-F5344CB8AC3E}">
        <p14:creationId xmlns:p14="http://schemas.microsoft.com/office/powerpoint/2010/main" val="115029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From DirectIP to DirectIP</a:t>
            </a:r>
            <a:r>
              <a:rPr lang="en-US" sz="3200" baseline="30000" dirty="0" smtClean="0"/>
              <a:t>+</a:t>
            </a:r>
            <a:r>
              <a:rPr lang="en-US" sz="3200" dirty="0" smtClean="0"/>
              <a:t> </a:t>
            </a:r>
            <a:endParaRPr lang="en-GB" sz="3200" dirty="0"/>
          </a:p>
        </p:txBody>
      </p:sp>
      <p:sp>
        <p:nvSpPr>
          <p:cNvPr id="3" name="Content Placeholder 2"/>
          <p:cNvSpPr>
            <a:spLocks noGrp="1"/>
          </p:cNvSpPr>
          <p:nvPr>
            <p:ph idx="1"/>
          </p:nvPr>
        </p:nvSpPr>
        <p:spPr>
          <a:xfrm>
            <a:off x="381000" y="742950"/>
            <a:ext cx="8583487" cy="3657600"/>
          </a:xfrm>
        </p:spPr>
        <p:txBody>
          <a:bodyPr/>
          <a:lstStyle/>
          <a:p>
            <a:r>
              <a:rPr lang="en-GB" sz="2000" dirty="0" smtClean="0"/>
              <a:t>All applications where high performance IP infrastructures are available can benefit from the multiple advantages DirectIP offers.</a:t>
            </a:r>
          </a:p>
          <a:p>
            <a:pPr lvl="1"/>
            <a:r>
              <a:rPr lang="en-GB" sz="1600" dirty="0" smtClean="0"/>
              <a:t>Higher flexibility, better utilization of equipment, lower operational cost, etc.</a:t>
            </a:r>
          </a:p>
          <a:p>
            <a:r>
              <a:rPr lang="en-GB" sz="2000" dirty="0" smtClean="0"/>
              <a:t>DirectIP is an ideal solution for Studio’s, Sports venues, Universities, etc. </a:t>
            </a:r>
          </a:p>
          <a:p>
            <a:pPr lvl="1"/>
            <a:r>
              <a:rPr lang="en-GB" sz="1600" dirty="0" smtClean="0"/>
              <a:t>And any other application where 10G IP fiber infrastructures are available.</a:t>
            </a:r>
          </a:p>
          <a:p>
            <a:pPr lvl="1"/>
            <a:endParaRPr lang="en-GB" sz="1600" dirty="0" smtClean="0"/>
          </a:p>
          <a:p>
            <a:pPr>
              <a:buFont typeface="Arial" panose="020B0604020202020204" pitchFamily="34" charset="0"/>
              <a:buChar char=" "/>
            </a:pPr>
            <a:r>
              <a:rPr lang="en-GB" sz="2000" dirty="0" smtClean="0"/>
              <a:t>… but what if 10Gb bandwidth is not available? ... E.g. only 1Gb?</a:t>
            </a:r>
          </a:p>
          <a:p>
            <a:endParaRPr lang="en-GB" sz="2000" dirty="0" smtClean="0"/>
          </a:p>
          <a:p>
            <a:r>
              <a:rPr lang="en-GB" sz="2000" dirty="0" smtClean="0"/>
              <a:t>Is it possible to “compress” the video part only?</a:t>
            </a:r>
          </a:p>
          <a:p>
            <a:pPr lvl="1"/>
            <a:endParaRPr lang="en-GB" sz="1600" dirty="0" smtClean="0"/>
          </a:p>
          <a:p>
            <a:endParaRPr lang="nl-NL" sz="2000" dirty="0" smtClean="0"/>
          </a:p>
        </p:txBody>
      </p:sp>
    </p:spTree>
    <p:extLst>
      <p:ext uri="{BB962C8B-B14F-4D97-AF65-F5344CB8AC3E}">
        <p14:creationId xmlns:p14="http://schemas.microsoft.com/office/powerpoint/2010/main" val="1161791365"/>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Solution </a:t>
            </a:r>
            <a:r>
              <a:rPr lang="en-GB" sz="2400" dirty="0" smtClean="0"/>
              <a:t>– DirectIP with additional </a:t>
            </a:r>
            <a:r>
              <a:rPr lang="en-GB" sz="2400" dirty="0" smtClean="0">
                <a:solidFill>
                  <a:srgbClr val="FF0000"/>
                </a:solidFill>
              </a:rPr>
              <a:t>Plus </a:t>
            </a:r>
            <a:r>
              <a:rPr lang="en-GB" sz="2400" dirty="0" smtClean="0"/>
              <a:t>functionality</a:t>
            </a:r>
            <a:endParaRPr lang="en-GB" sz="3200" dirty="0"/>
          </a:p>
        </p:txBody>
      </p:sp>
      <p:sp>
        <p:nvSpPr>
          <p:cNvPr id="3" name="Content Placeholder 2"/>
          <p:cNvSpPr>
            <a:spLocks noGrp="1"/>
          </p:cNvSpPr>
          <p:nvPr>
            <p:ph idx="1"/>
          </p:nvPr>
        </p:nvSpPr>
        <p:spPr>
          <a:xfrm>
            <a:off x="381000" y="742950"/>
            <a:ext cx="8619492" cy="3930650"/>
          </a:xfrm>
        </p:spPr>
        <p:txBody>
          <a:bodyPr>
            <a:normAutofit/>
          </a:bodyPr>
          <a:lstStyle/>
          <a:p>
            <a:r>
              <a:rPr lang="en-GB" sz="2000" dirty="0" smtClean="0"/>
              <a:t>Compress the video streams, so they fit into smaller bandwidth</a:t>
            </a:r>
          </a:p>
          <a:p>
            <a:pPr lvl="2"/>
            <a:endParaRPr lang="en-GB" sz="12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000" dirty="0" smtClean="0"/>
          </a:p>
          <a:p>
            <a:endParaRPr lang="en-GB" sz="2800" dirty="0" smtClean="0"/>
          </a:p>
          <a:p>
            <a:r>
              <a:rPr lang="en-GB" sz="2000" dirty="0" smtClean="0"/>
              <a:t>Keep IP connection for Audio, I-com, </a:t>
            </a:r>
            <a:r>
              <a:rPr lang="en-GB" sz="2000" dirty="0"/>
              <a:t>C2IP uncompressed (8Mb trunk) </a:t>
            </a:r>
            <a:endParaRPr lang="en-GB"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741886"/>
            <a:ext cx="7223720" cy="1853454"/>
          </a:xfrm>
          <a:prstGeom prst="rect">
            <a:avLst/>
          </a:prstGeom>
        </p:spPr>
      </p:pic>
      <p:sp>
        <p:nvSpPr>
          <p:cNvPr id="5" name="Oval 4"/>
          <p:cNvSpPr/>
          <p:nvPr/>
        </p:nvSpPr>
        <p:spPr>
          <a:xfrm>
            <a:off x="2447764" y="2424348"/>
            <a:ext cx="252028" cy="810952"/>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lnSpc>
                <a:spcPct val="90000"/>
              </a:lnSpc>
              <a:spcBef>
                <a:spcPts val="0"/>
              </a:spcBef>
              <a:spcAft>
                <a:spcPts val="400"/>
              </a:spcAft>
            </a:pPr>
            <a:endParaRPr lang="en-US" sz="1050" b="1" dirty="0">
              <a:solidFill>
                <a:srgbClr val="FFFFFF"/>
              </a:solidFill>
            </a:endParaRPr>
          </a:p>
        </p:txBody>
      </p:sp>
      <p:cxnSp>
        <p:nvCxnSpPr>
          <p:cNvPr id="8" name="Straight Arrow Connector 7"/>
          <p:cNvCxnSpPr/>
          <p:nvPr/>
        </p:nvCxnSpPr>
        <p:spPr>
          <a:xfrm flipH="1" flipV="1">
            <a:off x="2699792" y="3235300"/>
            <a:ext cx="1307058" cy="668598"/>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4006850" y="3163292"/>
            <a:ext cx="1860550" cy="740606"/>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2195736" y="1291084"/>
            <a:ext cx="684076" cy="504056"/>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879812" y="1291084"/>
            <a:ext cx="3564396" cy="576064"/>
          </a:xfrm>
          <a:prstGeom prst="straightConnector1">
            <a:avLst/>
          </a:prstGeom>
          <a:ln w="19050">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5933734" y="2403140"/>
            <a:ext cx="252028" cy="810952"/>
          </a:xfrm>
          <a:prstGeom prst="ellipse">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lnSpc>
                <a:spcPct val="90000"/>
              </a:lnSpc>
              <a:spcBef>
                <a:spcPts val="0"/>
              </a:spcBef>
              <a:spcAft>
                <a:spcPts val="400"/>
              </a:spcAft>
            </a:pPr>
            <a:endParaRPr lang="en-US" sz="1050" b="1" dirty="0">
              <a:solidFill>
                <a:srgbClr val="FFFFFF"/>
              </a:solidFill>
            </a:endParaRPr>
          </a:p>
        </p:txBody>
      </p:sp>
      <p:sp>
        <p:nvSpPr>
          <p:cNvPr id="6" name="TextBox 5"/>
          <p:cNvSpPr txBox="1"/>
          <p:nvPr/>
        </p:nvSpPr>
        <p:spPr>
          <a:xfrm>
            <a:off x="4175956" y="2290998"/>
            <a:ext cx="396262" cy="246221"/>
          </a:xfrm>
          <a:prstGeom prst="rect">
            <a:avLst/>
          </a:prstGeom>
        </p:spPr>
        <p:txBody>
          <a:bodyPr wrap="none" rtlCol="0">
            <a:spAutoFit/>
          </a:bodyPr>
          <a:lstStyle/>
          <a:p>
            <a:pPr fontAlgn="auto">
              <a:spcBef>
                <a:spcPts val="0"/>
              </a:spcBef>
              <a:spcAft>
                <a:spcPts val="0"/>
              </a:spcAft>
            </a:pPr>
            <a:r>
              <a:rPr lang="de-DE" sz="1000" dirty="0" smtClean="0">
                <a:solidFill>
                  <a:prstClr val="white">
                    <a:lumMod val="95000"/>
                  </a:prstClr>
                </a:solidFill>
                <a:latin typeface="Arial"/>
                <a:ea typeface="+mn-ea"/>
              </a:rPr>
              <a:t>e.g.</a:t>
            </a:r>
          </a:p>
        </p:txBody>
      </p:sp>
    </p:spTree>
    <p:extLst>
      <p:ext uri="{BB962C8B-B14F-4D97-AF65-F5344CB8AC3E}">
        <p14:creationId xmlns:p14="http://schemas.microsoft.com/office/powerpoint/2010/main" val="283398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8378" y="2425195"/>
            <a:ext cx="522622" cy="168509"/>
          </a:xfrm>
          <a:prstGeom prst="rect">
            <a:avLst/>
          </a:prstGeom>
        </p:spPr>
      </p:pic>
      <p:pic>
        <p:nvPicPr>
          <p:cNvPr id="78" name="Picture 7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8378" y="2603854"/>
            <a:ext cx="522622" cy="168509"/>
          </a:xfrm>
          <a:prstGeom prst="rect">
            <a:avLst/>
          </a:prstGeom>
        </p:spPr>
      </p:pic>
      <p:pic>
        <p:nvPicPr>
          <p:cNvPr id="79" name="Picture 7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8378" y="2756254"/>
            <a:ext cx="522622" cy="168509"/>
          </a:xfrm>
          <a:prstGeom prst="rect">
            <a:avLst/>
          </a:prstGeom>
        </p:spPr>
      </p:pic>
      <p:sp>
        <p:nvSpPr>
          <p:cNvPr id="2" name="Title 1"/>
          <p:cNvSpPr>
            <a:spLocks noGrp="1"/>
          </p:cNvSpPr>
          <p:nvPr>
            <p:ph type="title"/>
          </p:nvPr>
        </p:nvSpPr>
        <p:spPr/>
        <p:txBody>
          <a:bodyPr>
            <a:normAutofit/>
          </a:bodyPr>
          <a:lstStyle/>
          <a:p>
            <a:r>
              <a:rPr lang="en-US" sz="3200" dirty="0" smtClean="0"/>
              <a:t>DirectIP</a:t>
            </a:r>
            <a:r>
              <a:rPr lang="en-US" sz="3200" baseline="30000" dirty="0" smtClean="0"/>
              <a:t>+</a:t>
            </a:r>
            <a:r>
              <a:rPr lang="en-US" sz="3200" dirty="0" smtClean="0"/>
              <a:t> </a:t>
            </a:r>
            <a:r>
              <a:rPr lang="en-US" sz="2400" dirty="0" smtClean="0"/>
              <a:t>- System overview with Net Insight’s Nimbra</a:t>
            </a:r>
            <a:endParaRPr lang="en-US" sz="2400" dirty="0"/>
          </a:p>
        </p:txBody>
      </p:sp>
      <p:pic>
        <p:nvPicPr>
          <p:cNvPr id="8"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29876" y="739120"/>
            <a:ext cx="8560445" cy="919125"/>
          </a:xfrm>
          <a:prstGeom prst="rect">
            <a:avLst/>
          </a:prstGeom>
          <a:noFill/>
          <a:ln w="9525">
            <a:noFill/>
            <a:miter lim="800000"/>
            <a:headEnd/>
            <a:tailEnd/>
          </a:ln>
        </p:spPr>
      </p:pic>
      <p:pic>
        <p:nvPicPr>
          <p:cNvPr id="12"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767296" y="1972613"/>
            <a:ext cx="735010" cy="934124"/>
          </a:xfrm>
          <a:prstGeom prst="rect">
            <a:avLst/>
          </a:prstGeom>
          <a:noFill/>
          <a:ln w="9525">
            <a:noFill/>
            <a:miter lim="800000"/>
            <a:headEnd/>
            <a:tailEnd/>
          </a:ln>
        </p:spPr>
      </p:pic>
      <p:pic>
        <p:nvPicPr>
          <p:cNvPr id="15"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8023" y="1921101"/>
            <a:ext cx="765246" cy="934124"/>
          </a:xfrm>
          <a:prstGeom prst="rect">
            <a:avLst/>
          </a:prstGeom>
          <a:noFill/>
          <a:ln w="9525">
            <a:noFill/>
            <a:miter lim="800000"/>
            <a:headEnd/>
            <a:tailEnd/>
          </a:ln>
        </p:spPr>
      </p:pic>
      <p:pic>
        <p:nvPicPr>
          <p:cNvPr id="1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767296" y="3466119"/>
            <a:ext cx="735010" cy="934124"/>
          </a:xfrm>
          <a:prstGeom prst="rect">
            <a:avLst/>
          </a:prstGeom>
          <a:noFill/>
          <a:ln w="9525">
            <a:noFill/>
            <a:miter lim="800000"/>
            <a:headEnd/>
            <a:tailEnd/>
          </a:ln>
        </p:spPr>
      </p:pic>
      <p:pic>
        <p:nvPicPr>
          <p:cNvPr id="18"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08023" y="3414607"/>
            <a:ext cx="765246" cy="934124"/>
          </a:xfrm>
          <a:prstGeom prst="rect">
            <a:avLst/>
          </a:prstGeom>
          <a:noFill/>
          <a:ln w="9525">
            <a:noFill/>
            <a:miter lim="800000"/>
            <a:headEnd/>
            <a:tailEnd/>
          </a:ln>
        </p:spPr>
      </p:pic>
      <p:pic>
        <p:nvPicPr>
          <p:cNvPr id="19"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864872" y="2710980"/>
            <a:ext cx="735010" cy="934124"/>
          </a:xfrm>
          <a:prstGeom prst="rect">
            <a:avLst/>
          </a:prstGeom>
          <a:noFill/>
          <a:ln w="9525">
            <a:noFill/>
            <a:miter lim="800000"/>
            <a:headEnd/>
            <a:tailEnd/>
          </a:ln>
        </p:spPr>
      </p:pic>
      <p:cxnSp>
        <p:nvCxnSpPr>
          <p:cNvPr id="7" name="Straight Arrow Connector 6"/>
          <p:cNvCxnSpPr/>
          <p:nvPr/>
        </p:nvCxnSpPr>
        <p:spPr>
          <a:xfrm>
            <a:off x="1597579" y="2388163"/>
            <a:ext cx="1738049" cy="406555"/>
          </a:xfrm>
          <a:prstGeom prst="straightConnector1">
            <a:avLst/>
          </a:prstGeom>
          <a:ln w="19050">
            <a:solidFill>
              <a:schemeClr val="tx2">
                <a:lumMod val="50000"/>
                <a:lumOff val="50000"/>
              </a:schemeClr>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597579" y="3503056"/>
            <a:ext cx="1738049" cy="368242"/>
          </a:xfrm>
          <a:prstGeom prst="straightConnector1">
            <a:avLst/>
          </a:prstGeom>
          <a:ln w="19050">
            <a:solidFill>
              <a:schemeClr val="tx2">
                <a:lumMod val="50000"/>
                <a:lumOff val="50000"/>
              </a:schemeClr>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0" name="Picture 3"/>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597579" y="2659468"/>
            <a:ext cx="765246" cy="934124"/>
          </a:xfrm>
          <a:prstGeom prst="rect">
            <a:avLst/>
          </a:prstGeom>
          <a:noFill/>
          <a:ln w="9525">
            <a:noFill/>
            <a:miter lim="800000"/>
            <a:headEnd/>
            <a:tailEnd/>
          </a:ln>
        </p:spPr>
      </p:pic>
      <p:sp>
        <p:nvSpPr>
          <p:cNvPr id="14" name="Right Brace 13"/>
          <p:cNvSpPr/>
          <p:nvPr/>
        </p:nvSpPr>
        <p:spPr>
          <a:xfrm>
            <a:off x="1373269" y="1921101"/>
            <a:ext cx="56286" cy="934124"/>
          </a:xfrm>
          <a:prstGeom prst="rightBrac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sz="1800" dirty="0">
              <a:solidFill>
                <a:srgbClr val="3F0000"/>
              </a:solidFill>
            </a:endParaRPr>
          </a:p>
        </p:txBody>
      </p:sp>
      <p:sp>
        <p:nvSpPr>
          <p:cNvPr id="23" name="Right Brace 22"/>
          <p:cNvSpPr/>
          <p:nvPr/>
        </p:nvSpPr>
        <p:spPr>
          <a:xfrm>
            <a:off x="2386481" y="2668446"/>
            <a:ext cx="56286" cy="934124"/>
          </a:xfrm>
          <a:prstGeom prst="rightBrac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sz="1800" dirty="0">
              <a:solidFill>
                <a:srgbClr val="3F0000"/>
              </a:solidFill>
            </a:endParaRPr>
          </a:p>
        </p:txBody>
      </p:sp>
      <p:sp>
        <p:nvSpPr>
          <p:cNvPr id="24" name="Right Brace 23"/>
          <p:cNvSpPr/>
          <p:nvPr/>
        </p:nvSpPr>
        <p:spPr>
          <a:xfrm>
            <a:off x="1401412" y="3409436"/>
            <a:ext cx="56286" cy="934124"/>
          </a:xfrm>
          <a:prstGeom prst="rightBrace">
            <a:avLst/>
          </a:prstGeom>
          <a:ln w="12700">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sz="1800" dirty="0">
              <a:solidFill>
                <a:srgbClr val="3F0000"/>
              </a:solidFill>
            </a:endParaRPr>
          </a:p>
        </p:txBody>
      </p:sp>
      <p:sp>
        <p:nvSpPr>
          <p:cNvPr id="34" name="Right Brace 33"/>
          <p:cNvSpPr/>
          <p:nvPr/>
        </p:nvSpPr>
        <p:spPr>
          <a:xfrm>
            <a:off x="7711010" y="3466119"/>
            <a:ext cx="56286" cy="934124"/>
          </a:xfrm>
          <a:prstGeom prst="rightBrace">
            <a:avLst/>
          </a:prstGeom>
          <a:ln w="12700">
            <a:solidFill>
              <a:schemeClr val="bg1">
                <a:lumMod val="50000"/>
              </a:schemeClr>
            </a:solidFill>
          </a:ln>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sz="1800" dirty="0">
              <a:solidFill>
                <a:srgbClr val="3F0000"/>
              </a:solidFill>
            </a:endParaRPr>
          </a:p>
        </p:txBody>
      </p:sp>
      <p:sp>
        <p:nvSpPr>
          <p:cNvPr id="35" name="Right Brace 34"/>
          <p:cNvSpPr/>
          <p:nvPr/>
        </p:nvSpPr>
        <p:spPr>
          <a:xfrm>
            <a:off x="6808348" y="2710980"/>
            <a:ext cx="56286" cy="934124"/>
          </a:xfrm>
          <a:prstGeom prst="rightBrace">
            <a:avLst/>
          </a:prstGeom>
          <a:ln w="12700">
            <a:solidFill>
              <a:schemeClr val="bg1">
                <a:lumMod val="50000"/>
              </a:schemeClr>
            </a:solidFill>
          </a:ln>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sz="1800" dirty="0">
              <a:solidFill>
                <a:srgbClr val="3F0000"/>
              </a:solidFill>
            </a:endParaRPr>
          </a:p>
        </p:txBody>
      </p:sp>
      <p:sp>
        <p:nvSpPr>
          <p:cNvPr id="36" name="Right Brace 35"/>
          <p:cNvSpPr/>
          <p:nvPr/>
        </p:nvSpPr>
        <p:spPr>
          <a:xfrm>
            <a:off x="7711010" y="1989370"/>
            <a:ext cx="56286" cy="934124"/>
          </a:xfrm>
          <a:prstGeom prst="rightBrace">
            <a:avLst/>
          </a:prstGeom>
          <a:ln w="12700">
            <a:solidFill>
              <a:schemeClr val="bg1">
                <a:lumMod val="50000"/>
              </a:schemeClr>
            </a:solidFill>
          </a:ln>
          <a:scene3d>
            <a:camera prst="orthographicFront">
              <a:rot lat="0" lon="10800000" rev="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fontAlgn="auto">
              <a:spcBef>
                <a:spcPts val="0"/>
              </a:spcBef>
              <a:spcAft>
                <a:spcPts val="0"/>
              </a:spcAft>
            </a:pPr>
            <a:endParaRPr lang="en-US" sz="1800" dirty="0">
              <a:solidFill>
                <a:srgbClr val="3F0000"/>
              </a:solidFill>
            </a:endParaRPr>
          </a:p>
        </p:txBody>
      </p:sp>
      <p:cxnSp>
        <p:nvCxnSpPr>
          <p:cNvPr id="37" name="Straight Arrow Connector 36"/>
          <p:cNvCxnSpPr/>
          <p:nvPr/>
        </p:nvCxnSpPr>
        <p:spPr>
          <a:xfrm flipH="1" flipV="1">
            <a:off x="5844861" y="3500446"/>
            <a:ext cx="1740795" cy="432735"/>
          </a:xfrm>
          <a:prstGeom prst="straightConnector1">
            <a:avLst/>
          </a:prstGeom>
          <a:ln w="19050">
            <a:solidFill>
              <a:schemeClr val="tx2">
                <a:lumMod val="50000"/>
                <a:lumOff val="50000"/>
              </a:schemeClr>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5844861" y="2456432"/>
            <a:ext cx="1740794" cy="331857"/>
          </a:xfrm>
          <a:prstGeom prst="straightConnector1">
            <a:avLst/>
          </a:prstGeom>
          <a:ln w="19050">
            <a:solidFill>
              <a:schemeClr val="tx2">
                <a:lumMod val="50000"/>
                <a:lumOff val="50000"/>
              </a:schemeClr>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5844861" y="3132204"/>
            <a:ext cx="870397" cy="45838"/>
          </a:xfrm>
          <a:prstGeom prst="straightConnector1">
            <a:avLst/>
          </a:prstGeom>
          <a:ln w="19050">
            <a:solidFill>
              <a:schemeClr val="tx2">
                <a:lumMod val="50000"/>
                <a:lumOff val="50000"/>
              </a:schemeClr>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6" name="Can 45"/>
          <p:cNvSpPr/>
          <p:nvPr/>
        </p:nvSpPr>
        <p:spPr>
          <a:xfrm rot="5400000">
            <a:off x="3604059" y="2898904"/>
            <a:ext cx="2012082" cy="990600"/>
          </a:xfrm>
          <a:prstGeom prst="can">
            <a:avLst/>
          </a:prstGeom>
          <a:solidFill>
            <a:schemeClr val="accent4"/>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47" name="TextBox 46"/>
          <p:cNvSpPr txBox="1"/>
          <p:nvPr/>
        </p:nvSpPr>
        <p:spPr>
          <a:xfrm>
            <a:off x="4080430" y="2906415"/>
            <a:ext cx="779325" cy="738664"/>
          </a:xfrm>
          <a:prstGeom prst="rect">
            <a:avLst/>
          </a:prstGeom>
        </p:spPr>
        <p:txBody>
          <a:bodyPr wrap="square" rtlCol="0">
            <a:spAutoFit/>
          </a:bodyPr>
          <a:lstStyle/>
          <a:p>
            <a:pPr fontAlgn="auto">
              <a:spcBef>
                <a:spcPts val="0"/>
              </a:spcBef>
              <a:spcAft>
                <a:spcPts val="0"/>
              </a:spcAft>
            </a:pPr>
            <a:r>
              <a:rPr lang="en-US" sz="1400" dirty="0">
                <a:solidFill>
                  <a:prstClr val="white"/>
                </a:solidFill>
                <a:latin typeface="Arial"/>
                <a:ea typeface="+mn-ea"/>
              </a:rPr>
              <a:t>1</a:t>
            </a:r>
            <a:r>
              <a:rPr lang="en-US" sz="1400" dirty="0" smtClean="0">
                <a:solidFill>
                  <a:prstClr val="white"/>
                </a:solidFill>
                <a:latin typeface="Arial"/>
                <a:ea typeface="+mn-ea"/>
              </a:rPr>
              <a:t> Gb/s</a:t>
            </a:r>
          </a:p>
          <a:p>
            <a:pPr fontAlgn="auto">
              <a:spcBef>
                <a:spcPts val="0"/>
              </a:spcBef>
              <a:spcAft>
                <a:spcPts val="0"/>
              </a:spcAft>
            </a:pPr>
            <a:r>
              <a:rPr lang="en-US" sz="1400" dirty="0" smtClean="0">
                <a:solidFill>
                  <a:prstClr val="white"/>
                </a:solidFill>
                <a:latin typeface="Arial"/>
                <a:ea typeface="+mn-ea"/>
              </a:rPr>
              <a:t>Full duplex</a:t>
            </a:r>
          </a:p>
        </p:txBody>
      </p:sp>
      <p:pic>
        <p:nvPicPr>
          <p:cNvPr id="4" name="Picture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83389" y="2952750"/>
            <a:ext cx="583811" cy="264047"/>
          </a:xfrm>
          <a:prstGeom prst="rect">
            <a:avLst/>
          </a:prstGeom>
        </p:spPr>
      </p:pic>
      <p:pic>
        <p:nvPicPr>
          <p:cNvPr id="74" name="Picture 7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83389" y="3217878"/>
            <a:ext cx="583811" cy="264047"/>
          </a:xfrm>
          <a:prstGeom prst="rect">
            <a:avLst/>
          </a:prstGeom>
        </p:spPr>
      </p:pic>
      <p:pic>
        <p:nvPicPr>
          <p:cNvPr id="75" name="Picture 7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85042" y="3487231"/>
            <a:ext cx="583811" cy="264047"/>
          </a:xfrm>
          <a:prstGeom prst="rect">
            <a:avLst/>
          </a:prstGeom>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54346" y="3765213"/>
            <a:ext cx="226084" cy="106085"/>
          </a:xfrm>
          <a:prstGeom prst="rect">
            <a:avLst/>
          </a:prstGeom>
        </p:spPr>
      </p:pic>
      <p:pic>
        <p:nvPicPr>
          <p:cNvPr id="82" name="Picture 8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54346" y="3874189"/>
            <a:ext cx="226084" cy="106085"/>
          </a:xfrm>
          <a:prstGeom prst="rect">
            <a:avLst/>
          </a:prstGeom>
        </p:spPr>
      </p:pic>
      <p:pic>
        <p:nvPicPr>
          <p:cNvPr id="83" name="Picture 8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854346" y="3981313"/>
            <a:ext cx="226084" cy="106085"/>
          </a:xfrm>
          <a:prstGeom prst="rect">
            <a:avLst/>
          </a:prstGeom>
        </p:spPr>
      </p:pic>
      <p:pic>
        <p:nvPicPr>
          <p:cNvPr id="84" name="Picture 8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8011" y="2435345"/>
            <a:ext cx="522622" cy="168509"/>
          </a:xfrm>
          <a:prstGeom prst="rect">
            <a:avLst/>
          </a:prstGeom>
        </p:spPr>
      </p:pic>
      <p:pic>
        <p:nvPicPr>
          <p:cNvPr id="85" name="Picture 8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8011" y="2614004"/>
            <a:ext cx="522622" cy="168509"/>
          </a:xfrm>
          <a:prstGeom prst="rect">
            <a:avLst/>
          </a:prstGeom>
        </p:spPr>
      </p:pic>
      <p:pic>
        <p:nvPicPr>
          <p:cNvPr id="86" name="Picture 8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8011" y="2766404"/>
            <a:ext cx="522622" cy="168509"/>
          </a:xfrm>
          <a:prstGeom prst="rect">
            <a:avLst/>
          </a:prstGeom>
        </p:spPr>
      </p:pic>
      <p:pic>
        <p:nvPicPr>
          <p:cNvPr id="90" name="Picture 8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39769" y="3748905"/>
            <a:ext cx="226084" cy="106085"/>
          </a:xfrm>
          <a:prstGeom prst="rect">
            <a:avLst/>
          </a:prstGeom>
        </p:spPr>
      </p:pic>
      <p:pic>
        <p:nvPicPr>
          <p:cNvPr id="91" name="Picture 9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39769" y="3872179"/>
            <a:ext cx="226084" cy="106085"/>
          </a:xfrm>
          <a:prstGeom prst="rect">
            <a:avLst/>
          </a:prstGeom>
        </p:spPr>
      </p:pic>
      <p:pic>
        <p:nvPicPr>
          <p:cNvPr id="92" name="Picture 9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39769" y="3979303"/>
            <a:ext cx="226084" cy="106085"/>
          </a:xfrm>
          <a:prstGeom prst="rect">
            <a:avLst/>
          </a:prstGeom>
        </p:spPr>
      </p:pic>
      <p:pic>
        <p:nvPicPr>
          <p:cNvPr id="22" name="Picture 2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33810" y="2921481"/>
            <a:ext cx="561299" cy="203471"/>
          </a:xfrm>
          <a:prstGeom prst="rect">
            <a:avLst/>
          </a:prstGeom>
        </p:spPr>
      </p:pic>
      <p:pic>
        <p:nvPicPr>
          <p:cNvPr id="93" name="Picture 9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44265" y="3119690"/>
            <a:ext cx="561299" cy="203471"/>
          </a:xfrm>
          <a:prstGeom prst="rect">
            <a:avLst/>
          </a:prstGeom>
        </p:spPr>
      </p:pic>
      <p:pic>
        <p:nvPicPr>
          <p:cNvPr id="94" name="Picture 9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44264" y="3317899"/>
            <a:ext cx="561299" cy="203471"/>
          </a:xfrm>
          <a:prstGeom prst="rect">
            <a:avLst/>
          </a:prstGeom>
        </p:spPr>
      </p:pic>
      <p:sp>
        <p:nvSpPr>
          <p:cNvPr id="95" name="TextBox 94"/>
          <p:cNvSpPr txBox="1"/>
          <p:nvPr/>
        </p:nvSpPr>
        <p:spPr>
          <a:xfrm>
            <a:off x="3646829" y="1783510"/>
            <a:ext cx="2374367" cy="369332"/>
          </a:xfrm>
          <a:prstGeom prst="rect">
            <a:avLst/>
          </a:prstGeom>
        </p:spPr>
        <p:txBody>
          <a:bodyPr wrap="square" rtlCol="0">
            <a:spAutoFit/>
          </a:bodyPr>
          <a:lstStyle/>
          <a:p>
            <a:pPr fontAlgn="auto">
              <a:spcBef>
                <a:spcPts val="0"/>
              </a:spcBef>
              <a:spcAft>
                <a:spcPts val="0"/>
              </a:spcAft>
            </a:pPr>
            <a:r>
              <a:rPr lang="en-US" sz="1800" dirty="0" smtClean="0">
                <a:solidFill>
                  <a:srgbClr val="0070C0"/>
                </a:solidFill>
                <a:latin typeface="Arial"/>
                <a:ea typeface="+mn-ea"/>
              </a:rPr>
              <a:t>Wide area network</a:t>
            </a:r>
          </a:p>
        </p:txBody>
      </p:sp>
      <p:cxnSp>
        <p:nvCxnSpPr>
          <p:cNvPr id="44" name="Straight Arrow Connector 43"/>
          <p:cNvCxnSpPr/>
          <p:nvPr/>
        </p:nvCxnSpPr>
        <p:spPr>
          <a:xfrm>
            <a:off x="2562896" y="3126531"/>
            <a:ext cx="772732" cy="8977"/>
          </a:xfrm>
          <a:prstGeom prst="straightConnector1">
            <a:avLst/>
          </a:prstGeom>
          <a:ln w="19050">
            <a:solidFill>
              <a:schemeClr val="tx2">
                <a:lumMod val="50000"/>
                <a:lumOff val="50000"/>
              </a:schemeClr>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20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smtClean="0"/>
              <a:t>DirectIP</a:t>
            </a:r>
            <a:r>
              <a:rPr lang="en-US" sz="3200" baseline="30000" dirty="0" smtClean="0"/>
              <a:t>+</a:t>
            </a:r>
            <a:r>
              <a:rPr lang="en-US" sz="3200" dirty="0" smtClean="0"/>
              <a:t> </a:t>
            </a:r>
            <a:r>
              <a:rPr lang="en-US" sz="2400" dirty="0" smtClean="0"/>
              <a:t>- Specifications </a:t>
            </a:r>
            <a:r>
              <a:rPr lang="nl-NL" sz="2400" dirty="0"/>
              <a:t>with Net </a:t>
            </a:r>
            <a:r>
              <a:rPr lang="nl-NL" sz="2400" dirty="0" smtClean="0"/>
              <a:t>Insight’s Nimbra</a:t>
            </a:r>
            <a:endParaRPr lang="en-US" sz="2400" dirty="0"/>
          </a:p>
        </p:txBody>
      </p:sp>
      <p:sp>
        <p:nvSpPr>
          <p:cNvPr id="2" name="Content Placeholder 1"/>
          <p:cNvSpPr>
            <a:spLocks noGrp="1"/>
          </p:cNvSpPr>
          <p:nvPr>
            <p:ph idx="1"/>
          </p:nvPr>
        </p:nvSpPr>
        <p:spPr>
          <a:xfrm>
            <a:off x="352003" y="952956"/>
            <a:ext cx="8229600" cy="3752503"/>
          </a:xfrm>
        </p:spPr>
        <p:txBody>
          <a:bodyPr>
            <a:normAutofit/>
          </a:bodyPr>
          <a:lstStyle/>
          <a:p>
            <a:r>
              <a:rPr lang="en-US" sz="2000" dirty="0" smtClean="0"/>
              <a:t>Net Insight </a:t>
            </a:r>
            <a:r>
              <a:rPr lang="en-US" sz="2000" dirty="0"/>
              <a:t>Nimbra SFP Video Access Module J2K</a:t>
            </a:r>
            <a:endParaRPr lang="en-GB" sz="2000" dirty="0"/>
          </a:p>
          <a:p>
            <a:pPr lvl="1"/>
            <a:r>
              <a:rPr lang="en-GB" sz="1800" dirty="0" smtClean="0"/>
              <a:t>10 to </a:t>
            </a:r>
            <a:r>
              <a:rPr lang="en-GB" sz="1800" dirty="0"/>
              <a:t>250 </a:t>
            </a:r>
            <a:r>
              <a:rPr lang="en-GB" sz="1800" dirty="0" smtClean="0"/>
              <a:t>Mbps for 1080i </a:t>
            </a:r>
            <a:endParaRPr lang="en-GB" sz="1800" dirty="0"/>
          </a:p>
          <a:p>
            <a:pPr lvl="1"/>
            <a:r>
              <a:rPr lang="en-GB" sz="1800" dirty="0" smtClean="0"/>
              <a:t>10 to </a:t>
            </a:r>
            <a:r>
              <a:rPr lang="en-GB" sz="1800" dirty="0"/>
              <a:t>500 </a:t>
            </a:r>
            <a:r>
              <a:rPr lang="en-GB" sz="1800" dirty="0" smtClean="0"/>
              <a:t>Mbps for 1080p</a:t>
            </a:r>
          </a:p>
          <a:p>
            <a:pPr lvl="1"/>
            <a:endParaRPr lang="en-GB" sz="1050" dirty="0"/>
          </a:p>
          <a:p>
            <a:r>
              <a:rPr lang="en-GB" sz="2000" dirty="0"/>
              <a:t>1080i with J2K @ 160 Mbps…</a:t>
            </a:r>
          </a:p>
          <a:p>
            <a:r>
              <a:rPr lang="en-GB" sz="2000" dirty="0"/>
              <a:t>1080p with J2K @ 320 Mbps… </a:t>
            </a:r>
          </a:p>
          <a:p>
            <a:pPr>
              <a:buFont typeface="Arial" pitchFamily="34" charset="0"/>
              <a:buChar char=" "/>
            </a:pPr>
            <a:r>
              <a:rPr lang="en-GB" sz="2000" dirty="0"/>
              <a:t> …seen as visible lossless quality</a:t>
            </a:r>
          </a:p>
          <a:p>
            <a:pPr lvl="1"/>
            <a:r>
              <a:rPr lang="en-GB" sz="1800" dirty="0"/>
              <a:t>Approximately 10x less bandwidth </a:t>
            </a:r>
            <a:endParaRPr lang="en-GB" sz="1800" dirty="0" smtClean="0"/>
          </a:p>
          <a:p>
            <a:pPr lvl="1">
              <a:buFont typeface="Arial" panose="020B0604020202020204" pitchFamily="34" charset="0"/>
              <a:buChar char=" "/>
            </a:pPr>
            <a:r>
              <a:rPr lang="en-GB" sz="1800" dirty="0" smtClean="0"/>
              <a:t>required </a:t>
            </a:r>
            <a:r>
              <a:rPr lang="en-GB" sz="1800" dirty="0"/>
              <a:t>compared to </a:t>
            </a:r>
            <a:r>
              <a:rPr lang="en-GB" sz="1800" dirty="0" smtClean="0"/>
              <a:t>uncompressed</a:t>
            </a:r>
          </a:p>
          <a:p>
            <a:pPr lvl="1">
              <a:buFont typeface="Arial" panose="020B0604020202020204" pitchFamily="34" charset="0"/>
              <a:buChar char=" "/>
            </a:pPr>
            <a:r>
              <a:rPr lang="en-GB" sz="1000" dirty="0" smtClean="0"/>
              <a:t> </a:t>
            </a:r>
            <a:endParaRPr lang="en-GB" sz="1000" dirty="0"/>
          </a:p>
          <a:p>
            <a:r>
              <a:rPr lang="en-GB" sz="2000" dirty="0"/>
              <a:t>Overall latency - except IP network – approximately 100msec </a:t>
            </a:r>
          </a:p>
          <a:p>
            <a:endParaRPr lang="de-DE" dirty="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46124" y="1562936"/>
            <a:ext cx="3230210" cy="2058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41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flipV="1">
            <a:off x="5220072" y="2308939"/>
            <a:ext cx="0" cy="1908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2159732" y="2298154"/>
            <a:ext cx="0" cy="190803"/>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5618078" y="2316805"/>
            <a:ext cx="71608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de-DE" sz="3200" dirty="0" smtClean="0"/>
              <a:t>Remote Production / Possible workflows </a:t>
            </a:r>
            <a:endParaRPr lang="de-DE" sz="3200" dirty="0"/>
          </a:p>
        </p:txBody>
      </p:sp>
      <p:cxnSp>
        <p:nvCxnSpPr>
          <p:cNvPr id="32" name="Straight Connector 31"/>
          <p:cNvCxnSpPr/>
          <p:nvPr/>
        </p:nvCxnSpPr>
        <p:spPr>
          <a:xfrm>
            <a:off x="1032141" y="2321564"/>
            <a:ext cx="716088" cy="0"/>
          </a:xfrm>
          <a:prstGeom prst="line">
            <a:avLst/>
          </a:prstGeom>
        </p:spPr>
        <p:style>
          <a:lnRef idx="2">
            <a:schemeClr val="accent1"/>
          </a:lnRef>
          <a:fillRef idx="0">
            <a:schemeClr val="accent1"/>
          </a:fillRef>
          <a:effectRef idx="1">
            <a:schemeClr val="accent1"/>
          </a:effectRef>
          <a:fontRef idx="minor">
            <a:schemeClr val="tx1"/>
          </a:fontRef>
        </p:style>
      </p:cxnSp>
      <p:pic>
        <p:nvPicPr>
          <p:cNvPr id="34"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4458" y="2178638"/>
            <a:ext cx="173131" cy="69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8" descr="http://wwwapps.grassvalley.com/ImageArchive/web/Product%20Shots/Broadcast%20Products/LDX%2086%20Universe/20160316_LDX86_Universe_L.We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9" y="1961272"/>
            <a:ext cx="999281" cy="56159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6990240" y="2255647"/>
            <a:ext cx="399422" cy="137909"/>
            <a:chOff x="3421559" y="2137793"/>
            <a:chExt cx="399422" cy="137909"/>
          </a:xfrm>
        </p:grpSpPr>
        <p:cxnSp>
          <p:nvCxnSpPr>
            <p:cNvPr id="43" name="Straight Arrow Connector 42"/>
            <p:cNvCxnSpPr/>
            <p:nvPr/>
          </p:nvCxnSpPr>
          <p:spPr>
            <a:xfrm>
              <a:off x="3422147" y="2137793"/>
              <a:ext cx="398834" cy="0"/>
            </a:xfrm>
            <a:prstGeom prst="straightConnector1">
              <a:avLst/>
            </a:prstGeom>
            <a:ln w="6350" cap="flat">
              <a:solidFill>
                <a:srgbClr val="81C205"/>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3421559" y="2206745"/>
              <a:ext cx="398834" cy="0"/>
            </a:xfrm>
            <a:prstGeom prst="straightConnector1">
              <a:avLst/>
            </a:prstGeom>
            <a:ln w="6350" cap="flat">
              <a:solidFill>
                <a:srgbClr val="0D70C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3421559" y="2275702"/>
              <a:ext cx="398834" cy="0"/>
            </a:xfrm>
            <a:prstGeom prst="straightConnector1">
              <a:avLst/>
            </a:prstGeom>
            <a:ln w="6350" cap="flat">
              <a:solidFill>
                <a:srgbClr val="FFC00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grpSp>
      <p:pic>
        <p:nvPicPr>
          <p:cNvPr id="62" name="Picture 14" descr="http://wwwapps.grassvalley.com/ImageArchive/web/Product%20Shots/Broadcast%20Products/XCU/20150812_XCU_F.We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07688" y="2203947"/>
            <a:ext cx="1074022" cy="256681"/>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p:cNvGrpSpPr/>
          <p:nvPr/>
        </p:nvGrpSpPr>
        <p:grpSpPr>
          <a:xfrm>
            <a:off x="2639572" y="2071578"/>
            <a:ext cx="2238451" cy="1017092"/>
            <a:chOff x="4096512" y="768101"/>
            <a:chExt cx="2238451" cy="1017092"/>
          </a:xfrm>
        </p:grpSpPr>
        <p:cxnSp>
          <p:nvCxnSpPr>
            <p:cNvPr id="73" name="Straight Connector 72"/>
            <p:cNvCxnSpPr/>
            <p:nvPr/>
          </p:nvCxnSpPr>
          <p:spPr>
            <a:xfrm>
              <a:off x="4096512" y="1242045"/>
              <a:ext cx="2238451" cy="169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pic>
          <p:nvPicPr>
            <p:cNvPr id="74" name="Picture 2" descr="Bildergebnis für it cloud image">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725619" y="768101"/>
              <a:ext cx="1046074" cy="1017092"/>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55676" y="2418366"/>
            <a:ext cx="1074022" cy="24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22114" y="2415962"/>
            <a:ext cx="1074022" cy="24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descr="http://wwwapps.grassvalley.com/ImageArchive/web/Embargoed/GV%20Korona%203ME%20panel/20170203_GV_Korona-3ME_TF.3000x1000.RGB.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742025" y="2082963"/>
            <a:ext cx="1208798" cy="57729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C:\Users\twalker\Documents\Grass Valley Switchers\CRS - Switcher\Slapshot\Slapshot Images\20170303_K-Frame_V-series_F.3000x1939.RGB.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742025" y="2660258"/>
            <a:ext cx="1185062" cy="510682"/>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p:cNvSpPr txBox="1"/>
          <p:nvPr/>
        </p:nvSpPr>
        <p:spPr>
          <a:xfrm>
            <a:off x="274505" y="1123950"/>
            <a:ext cx="6470618" cy="400110"/>
          </a:xfrm>
          <a:prstGeom prst="rect">
            <a:avLst/>
          </a:prstGeom>
        </p:spPr>
        <p:txBody>
          <a:bodyPr wrap="none" rtlCol="0">
            <a:spAutoFit/>
          </a:bodyPr>
          <a:lstStyle/>
          <a:p>
            <a:pPr fontAlgn="auto">
              <a:spcBef>
                <a:spcPts val="0"/>
              </a:spcBef>
              <a:spcAft>
                <a:spcPts val="0"/>
              </a:spcAft>
            </a:pPr>
            <a:r>
              <a:rPr lang="de-DE" sz="2000" dirty="0" smtClean="0">
                <a:solidFill>
                  <a:srgbClr val="3F0000"/>
                </a:solidFill>
                <a:latin typeface="Arial"/>
                <a:ea typeface="+mn-ea"/>
              </a:rPr>
              <a:t>3. DirectIP</a:t>
            </a:r>
            <a:r>
              <a:rPr lang="de-DE" sz="2000" baseline="30000" dirty="0" smtClean="0">
                <a:solidFill>
                  <a:srgbClr val="3F0000"/>
                </a:solidFill>
                <a:latin typeface="Arial"/>
                <a:ea typeface="+mn-ea"/>
              </a:rPr>
              <a:t>+ </a:t>
            </a:r>
            <a:r>
              <a:rPr lang="de-DE" sz="2000" dirty="0" smtClean="0">
                <a:solidFill>
                  <a:srgbClr val="3F0000"/>
                </a:solidFill>
                <a:latin typeface="Arial"/>
                <a:ea typeface="+mn-ea"/>
              </a:rPr>
              <a:t>/</a:t>
            </a:r>
            <a:r>
              <a:rPr lang="de-DE" sz="2000" baseline="30000" dirty="0" smtClean="0">
                <a:solidFill>
                  <a:srgbClr val="3F0000"/>
                </a:solidFill>
                <a:latin typeface="Arial"/>
                <a:ea typeface="+mn-ea"/>
              </a:rPr>
              <a:t> </a:t>
            </a:r>
            <a:r>
              <a:rPr lang="de-DE" sz="1600" dirty="0" smtClean="0">
                <a:solidFill>
                  <a:srgbClr val="3F0000"/>
                </a:solidFill>
                <a:latin typeface="Arial"/>
                <a:ea typeface="+mn-ea"/>
              </a:rPr>
              <a:t>DirectIP funtionality over low bandwidth IP networks </a:t>
            </a:r>
            <a:endParaRPr lang="de-DE" sz="2000" dirty="0" smtClean="0">
              <a:solidFill>
                <a:srgbClr val="3F0000"/>
              </a:solidFill>
              <a:latin typeface="Arial"/>
              <a:ea typeface="+mn-ea"/>
            </a:endParaRPr>
          </a:p>
        </p:txBody>
      </p:sp>
      <p:sp>
        <p:nvSpPr>
          <p:cNvPr id="93" name="TextBox 92"/>
          <p:cNvSpPr txBox="1"/>
          <p:nvPr/>
        </p:nvSpPr>
        <p:spPr>
          <a:xfrm>
            <a:off x="1556744" y="3373219"/>
            <a:ext cx="3286028" cy="830997"/>
          </a:xfrm>
          <a:prstGeom prst="rect">
            <a:avLst/>
          </a:prstGeom>
        </p:spPr>
        <p:txBody>
          <a:bodyPr wrap="none" rtlCol="0">
            <a:spAutoFit/>
          </a:bodyPr>
          <a:lstStyle/>
          <a:p>
            <a:pPr fontAlgn="auto">
              <a:spcBef>
                <a:spcPts val="0"/>
              </a:spcBef>
              <a:spcAft>
                <a:spcPts val="0"/>
              </a:spcAft>
            </a:pPr>
            <a:r>
              <a:rPr lang="de-DE" sz="1050" dirty="0" smtClean="0">
                <a:solidFill>
                  <a:srgbClr val="3F0000"/>
                </a:solidFill>
                <a:latin typeface="Arial"/>
                <a:ea typeface="+mn-ea"/>
              </a:rPr>
              <a:t>+ </a:t>
            </a:r>
            <a:r>
              <a:rPr lang="de-DE" sz="1200" dirty="0" smtClean="0">
                <a:solidFill>
                  <a:srgbClr val="3F0000"/>
                </a:solidFill>
                <a:latin typeface="Arial"/>
                <a:ea typeface="+mn-ea"/>
              </a:rPr>
              <a:t>Full flexibility</a:t>
            </a:r>
            <a:r>
              <a:rPr lang="de-DE" sz="1200" dirty="0">
                <a:solidFill>
                  <a:srgbClr val="3F0000"/>
                </a:solidFill>
                <a:latin typeface="Arial"/>
                <a:ea typeface="+mn-ea"/>
              </a:rPr>
              <a:t> </a:t>
            </a:r>
            <a:endParaRPr lang="de-DE" sz="1200" dirty="0" smtClean="0">
              <a:solidFill>
                <a:srgbClr val="3F0000"/>
              </a:solidFill>
              <a:latin typeface="Arial"/>
              <a:ea typeface="+mn-ea"/>
            </a:endParaRPr>
          </a:p>
          <a:p>
            <a:pPr fontAlgn="auto">
              <a:spcBef>
                <a:spcPts val="0"/>
              </a:spcBef>
              <a:spcAft>
                <a:spcPts val="0"/>
              </a:spcAft>
            </a:pPr>
            <a:r>
              <a:rPr lang="de-DE" sz="1200" dirty="0" smtClean="0">
                <a:solidFill>
                  <a:srgbClr val="3F0000"/>
                </a:solidFill>
                <a:latin typeface="Arial"/>
                <a:ea typeface="+mn-ea"/>
              </a:rPr>
              <a:t>+ Adjustable bandwidth requirements</a:t>
            </a:r>
          </a:p>
          <a:p>
            <a:pPr fontAlgn="auto">
              <a:spcBef>
                <a:spcPts val="0"/>
              </a:spcBef>
              <a:spcAft>
                <a:spcPts val="0"/>
              </a:spcAft>
            </a:pPr>
            <a:r>
              <a:rPr lang="de-DE" sz="1200" dirty="0" smtClean="0">
                <a:solidFill>
                  <a:srgbClr val="3F0000"/>
                </a:solidFill>
                <a:latin typeface="Arial"/>
                <a:ea typeface="+mn-ea"/>
              </a:rPr>
              <a:t>+ Best utilization of equipment</a:t>
            </a:r>
          </a:p>
          <a:p>
            <a:pPr fontAlgn="auto">
              <a:spcBef>
                <a:spcPts val="0"/>
              </a:spcBef>
              <a:spcAft>
                <a:spcPts val="0"/>
              </a:spcAft>
            </a:pPr>
            <a:r>
              <a:rPr lang="de-DE" sz="1200" dirty="0" smtClean="0"/>
              <a:t>+ Transport </a:t>
            </a:r>
            <a:r>
              <a:rPr lang="de-DE" sz="1200" dirty="0"/>
              <a:t>over any underlying infrastructure</a:t>
            </a:r>
            <a:endParaRPr lang="de-DE" sz="1200" dirty="0" smtClean="0">
              <a:solidFill>
                <a:srgbClr val="3F0000"/>
              </a:solidFill>
              <a:latin typeface="Arial"/>
              <a:ea typeface="+mn-ea"/>
            </a:endParaRPr>
          </a:p>
        </p:txBody>
      </p:sp>
      <p:sp>
        <p:nvSpPr>
          <p:cNvPr id="94" name="TextBox 93"/>
          <p:cNvSpPr txBox="1"/>
          <p:nvPr/>
        </p:nvSpPr>
        <p:spPr>
          <a:xfrm>
            <a:off x="4649774" y="3396302"/>
            <a:ext cx="2443298" cy="623248"/>
          </a:xfrm>
          <a:prstGeom prst="rect">
            <a:avLst/>
          </a:prstGeom>
        </p:spPr>
        <p:txBody>
          <a:bodyPr wrap="none" rtlCol="0">
            <a:spAutoFit/>
          </a:bodyPr>
          <a:lstStyle/>
          <a:p>
            <a:pPr fontAlgn="auto">
              <a:spcBef>
                <a:spcPts val="0"/>
              </a:spcBef>
              <a:spcAft>
                <a:spcPts val="0"/>
              </a:spcAft>
            </a:pPr>
            <a:r>
              <a:rPr lang="de-DE" sz="1200" dirty="0" smtClean="0">
                <a:solidFill>
                  <a:srgbClr val="3F0000"/>
                </a:solidFill>
                <a:latin typeface="Arial"/>
                <a:ea typeface="+mn-ea"/>
              </a:rPr>
              <a:t>- Dedicated network multiplexing </a:t>
            </a:r>
          </a:p>
          <a:p>
            <a:pPr fontAlgn="auto">
              <a:spcBef>
                <a:spcPts val="0"/>
              </a:spcBef>
              <a:spcAft>
                <a:spcPts val="0"/>
              </a:spcAft>
            </a:pPr>
            <a:r>
              <a:rPr lang="de-DE" sz="1200" dirty="0" smtClean="0">
                <a:solidFill>
                  <a:srgbClr val="3F0000"/>
                </a:solidFill>
                <a:latin typeface="Arial"/>
                <a:ea typeface="+mn-ea"/>
              </a:rPr>
              <a:t>  equipment required </a:t>
            </a:r>
          </a:p>
          <a:p>
            <a:pPr fontAlgn="auto">
              <a:spcBef>
                <a:spcPts val="0"/>
              </a:spcBef>
              <a:spcAft>
                <a:spcPts val="0"/>
              </a:spcAft>
            </a:pPr>
            <a:endParaRPr lang="de-DE" sz="1050" dirty="0" smtClean="0">
              <a:solidFill>
                <a:srgbClr val="3F0000"/>
              </a:solidFill>
              <a:latin typeface="Arial"/>
              <a:ea typeface="+mn-ea"/>
            </a:endParaRPr>
          </a:p>
        </p:txBody>
      </p:sp>
      <p:pic>
        <p:nvPicPr>
          <p:cNvPr id="22" name="Picture 2" descr="Image result for cisco 3232c"/>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2174" b="96739" l="0" r="99037"/>
                    </a14:imgEffect>
                  </a14:imgLayer>
                </a14:imgProps>
              </a:ext>
              <a:ext uri="{28A0092B-C50C-407E-A947-70E740481C1C}">
                <a14:useLocalDpi xmlns:a14="http://schemas.microsoft.com/office/drawing/2010/main"/>
              </a:ext>
            </a:extLst>
          </a:blip>
          <a:srcRect/>
          <a:stretch/>
        </p:blipFill>
        <p:spPr bwMode="auto">
          <a:xfrm>
            <a:off x="1655676" y="2256792"/>
            <a:ext cx="1074022" cy="1373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cisco 3232c"/>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2174" b="96739" l="0" r="99037"/>
                    </a14:imgEffect>
                  </a14:imgLayer>
                </a14:imgProps>
              </a:ext>
              <a:ext uri="{28A0092B-C50C-407E-A947-70E740481C1C}">
                <a14:useLocalDpi xmlns:a14="http://schemas.microsoft.com/office/drawing/2010/main"/>
              </a:ext>
            </a:extLst>
          </a:blip>
          <a:srcRect/>
          <a:stretch/>
        </p:blipFill>
        <p:spPr bwMode="auto">
          <a:xfrm>
            <a:off x="4722114" y="2254388"/>
            <a:ext cx="1074022" cy="13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8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86009"/>
            <a:ext cx="9144000" cy="1614595"/>
          </a:xfrm>
        </p:spPr>
        <p:txBody>
          <a:bodyPr>
            <a:noAutofit/>
          </a:bodyPr>
          <a:lstStyle/>
          <a:p>
            <a:r>
              <a:rPr lang="en-US" sz="3600" dirty="0" smtClean="0"/>
              <a:t>Summary Remote </a:t>
            </a:r>
            <a:r>
              <a:rPr lang="en-US" sz="3600" dirty="0"/>
              <a:t>production over IP networks </a:t>
            </a:r>
          </a:p>
        </p:txBody>
      </p:sp>
      <p:sp>
        <p:nvSpPr>
          <p:cNvPr id="4" name="Slide Number Placeholder 3"/>
          <p:cNvSpPr>
            <a:spLocks noGrp="1"/>
          </p:cNvSpPr>
          <p:nvPr>
            <p:ph type="sldNum" sz="quarter" idx="4294967295"/>
          </p:nvPr>
        </p:nvSpPr>
        <p:spPr>
          <a:xfrm>
            <a:off x="8462963" y="4883150"/>
            <a:ext cx="681037" cy="195263"/>
          </a:xfrm>
        </p:spPr>
        <p:txBody>
          <a:bodyPr/>
          <a:lstStyle/>
          <a:p>
            <a:fld id="{A381C399-CEAA-9D4D-8730-8244DD06CD15}" type="slidenum">
              <a:rPr lang="en-US" noProof="0" smtClean="0"/>
              <a:pPr/>
              <a:t>48</a:t>
            </a:fld>
            <a:endParaRPr lang="en-US" noProof="0" dirty="0"/>
          </a:p>
        </p:txBody>
      </p:sp>
    </p:spTree>
    <p:extLst>
      <p:ext uri="{BB962C8B-B14F-4D97-AF65-F5344CB8AC3E}">
        <p14:creationId xmlns:p14="http://schemas.microsoft.com/office/powerpoint/2010/main" val="286257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Triangle 19"/>
          <p:cNvSpPr/>
          <p:nvPr/>
        </p:nvSpPr>
        <p:spPr>
          <a:xfrm>
            <a:off x="7380312" y="2158052"/>
            <a:ext cx="343958" cy="353025"/>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srgbClr val="FFFFFF"/>
              </a:solidFill>
            </a:endParaRPr>
          </a:p>
        </p:txBody>
      </p:sp>
      <p:sp>
        <p:nvSpPr>
          <p:cNvPr id="17" name="Right Triangle 16"/>
          <p:cNvSpPr/>
          <p:nvPr/>
        </p:nvSpPr>
        <p:spPr>
          <a:xfrm rot="5400000">
            <a:off x="6275736" y="2830580"/>
            <a:ext cx="343958" cy="353025"/>
          </a:xfrm>
          <a:prstGeom prst="rtTriangle">
            <a:avLst/>
          </a:prstGeom>
          <a:ln>
            <a:noFill/>
          </a:ln>
          <a:effectLst/>
        </p:spPr>
        <p:style>
          <a:lnRef idx="1">
            <a:schemeClr val="accent1"/>
          </a:lnRef>
          <a:fillRef idx="1003">
            <a:schemeClr val="dk1"/>
          </a:fillRef>
          <a:effectRef idx="2">
            <a:schemeClr val="accent1"/>
          </a:effectRef>
          <a:fontRef idx="minor">
            <a:schemeClr val="lt1"/>
          </a:fontRef>
        </p:style>
        <p:txBody>
          <a:bodyPr rtlCol="0" anchor="ctr"/>
          <a:lstStyle/>
          <a:p>
            <a:pPr algn="ctr" defTabSz="457189"/>
            <a:endParaRPr lang="en-US" dirty="0">
              <a:solidFill>
                <a:srgbClr val="FFFFFF"/>
              </a:solidFill>
            </a:endParaRPr>
          </a:p>
        </p:txBody>
      </p:sp>
      <p:sp>
        <p:nvSpPr>
          <p:cNvPr id="11" name="Right Triangle 10"/>
          <p:cNvSpPr/>
          <p:nvPr/>
        </p:nvSpPr>
        <p:spPr>
          <a:xfrm>
            <a:off x="4516074" y="2158052"/>
            <a:ext cx="343958" cy="353025"/>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srgbClr val="FFFFFF"/>
              </a:solidFill>
            </a:endParaRPr>
          </a:p>
        </p:txBody>
      </p:sp>
      <p:sp>
        <p:nvSpPr>
          <p:cNvPr id="7" name="Right Triangle 6"/>
          <p:cNvSpPr/>
          <p:nvPr/>
        </p:nvSpPr>
        <p:spPr>
          <a:xfrm rot="5400000">
            <a:off x="2747344" y="2830580"/>
            <a:ext cx="343958" cy="353025"/>
          </a:xfrm>
          <a:prstGeom prst="rtTriangle">
            <a:avLst/>
          </a:prstGeom>
          <a:ln>
            <a:noFill/>
          </a:ln>
          <a:effectLst/>
        </p:spPr>
        <p:style>
          <a:lnRef idx="1">
            <a:schemeClr val="accent1"/>
          </a:lnRef>
          <a:fillRef idx="1003">
            <a:schemeClr val="dk1"/>
          </a:fillRef>
          <a:effectRef idx="2">
            <a:schemeClr val="accent1"/>
          </a:effectRef>
          <a:fontRef idx="minor">
            <a:schemeClr val="lt1"/>
          </a:fontRef>
        </p:style>
        <p:txBody>
          <a:bodyPr rtlCol="0" anchor="ctr"/>
          <a:lstStyle/>
          <a:p>
            <a:pPr algn="ctr" defTabSz="457189"/>
            <a:endParaRPr lang="en-US" dirty="0">
              <a:solidFill>
                <a:srgbClr val="FFFFFF"/>
              </a:solidFill>
            </a:endParaRPr>
          </a:p>
        </p:txBody>
      </p:sp>
      <p:sp>
        <p:nvSpPr>
          <p:cNvPr id="5" name="Right Triangle 4"/>
          <p:cNvSpPr/>
          <p:nvPr/>
        </p:nvSpPr>
        <p:spPr>
          <a:xfrm>
            <a:off x="627642" y="2158052"/>
            <a:ext cx="343958" cy="353025"/>
          </a:xfrm>
          <a:prstGeom prst="rtTriangle">
            <a:avLst/>
          </a:prstGeom>
          <a:solidFill>
            <a:srgbClr val="6600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srgbClr val="FFFFFF"/>
              </a:solidFill>
            </a:endParaRPr>
          </a:p>
        </p:txBody>
      </p:sp>
      <p:sp>
        <p:nvSpPr>
          <p:cNvPr id="2" name="Title 1"/>
          <p:cNvSpPr>
            <a:spLocks noGrp="1"/>
          </p:cNvSpPr>
          <p:nvPr>
            <p:ph type="title"/>
          </p:nvPr>
        </p:nvSpPr>
        <p:spPr/>
        <p:txBody>
          <a:bodyPr>
            <a:normAutofit/>
          </a:bodyPr>
          <a:lstStyle/>
          <a:p>
            <a:r>
              <a:rPr lang="en-US" sz="3200" dirty="0" smtClean="0"/>
              <a:t>Why going to IP </a:t>
            </a:r>
            <a:r>
              <a:rPr lang="en-US" sz="2400" dirty="0" smtClean="0"/>
              <a:t>– The acceleration of format changes </a:t>
            </a:r>
            <a:endParaRPr lang="en-US" dirty="0"/>
          </a:p>
        </p:txBody>
      </p:sp>
      <p:sp>
        <p:nvSpPr>
          <p:cNvPr id="25" name="Text Placeholder 24"/>
          <p:cNvSpPr>
            <a:spLocks noGrp="1"/>
          </p:cNvSpPr>
          <p:nvPr>
            <p:ph idx="1"/>
          </p:nvPr>
        </p:nvSpPr>
        <p:spPr>
          <a:xfrm>
            <a:off x="457199" y="663538"/>
            <a:ext cx="8229600" cy="3394472"/>
          </a:xfrm>
        </p:spPr>
        <p:txBody>
          <a:bodyPr/>
          <a:lstStyle/>
          <a:p>
            <a:r>
              <a:rPr lang="en-US" sz="1800" dirty="0" smtClean="0"/>
              <a:t>Creating challenges with facility costs, speed of deployment &amp; training </a:t>
            </a:r>
          </a:p>
          <a:p>
            <a:endParaRPr lang="de-DE" dirty="0"/>
          </a:p>
        </p:txBody>
      </p:sp>
      <p:sp>
        <p:nvSpPr>
          <p:cNvPr id="4" name="Round Diagonal Corner Rectangle 3"/>
          <p:cNvSpPr/>
          <p:nvPr/>
        </p:nvSpPr>
        <p:spPr>
          <a:xfrm>
            <a:off x="582402" y="2489335"/>
            <a:ext cx="2078363" cy="360699"/>
          </a:xfrm>
          <a:prstGeom prst="round2DiagRect">
            <a:avLst>
              <a:gd name="adj1" fmla="val 7357"/>
              <a:gd name="adj2" fmla="val 0"/>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rtlCol="0" anchor="ctr"/>
          <a:lstStyle/>
          <a:p>
            <a:pPr algn="ctr" defTabSz="457189">
              <a:defRPr/>
            </a:pPr>
            <a:r>
              <a:rPr lang="en-US" sz="1800" dirty="0" smtClean="0">
                <a:solidFill>
                  <a:srgbClr val="FFFFFF"/>
                </a:solidFill>
                <a:effectLst>
                  <a:outerShdw blurRad="38100" dist="38100" dir="2700000" algn="tl">
                    <a:srgbClr val="000000">
                      <a:alpha val="43137"/>
                    </a:srgbClr>
                  </a:outerShdw>
                </a:effectLst>
              </a:rPr>
              <a:t>Black &amp; white</a:t>
            </a:r>
            <a:endParaRPr lang="en-US" sz="1800" dirty="0">
              <a:solidFill>
                <a:srgbClr val="FFFFFF"/>
              </a:solidFill>
              <a:effectLst>
                <a:outerShdw blurRad="38100" dist="38100" dir="2700000" algn="tl">
                  <a:srgbClr val="000000">
                    <a:alpha val="43137"/>
                  </a:srgbClr>
                </a:outerShdw>
              </a:effectLst>
            </a:endParaRPr>
          </a:p>
        </p:txBody>
      </p:sp>
      <p:sp>
        <p:nvSpPr>
          <p:cNvPr id="6" name="Round Diagonal Corner Rectangle 5"/>
          <p:cNvSpPr/>
          <p:nvPr/>
        </p:nvSpPr>
        <p:spPr>
          <a:xfrm>
            <a:off x="2695695" y="2489335"/>
            <a:ext cx="1724630" cy="360699"/>
          </a:xfrm>
          <a:prstGeom prst="round2DiagRect">
            <a:avLst>
              <a:gd name="adj1" fmla="val 7357"/>
              <a:gd name="adj2" fmla="val 0"/>
            </a:avLst>
          </a:prstGeom>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rgbClr r="0" g="0" b="0"/>
          </a:lnRef>
          <a:fillRef idx="1003">
            <a:schemeClr val="dk1"/>
          </a:fillRef>
          <a:effectRef idx="0">
            <a:scrgbClr r="0" g="0" b="0"/>
          </a:effectRef>
          <a:fontRef idx="major"/>
        </p:style>
        <p:txBody>
          <a:bodyPr rtlCol="0" anchor="ctr"/>
          <a:lstStyle/>
          <a:p>
            <a:pPr algn="ctr" defTabSz="457189">
              <a:defRPr/>
            </a:pPr>
            <a:r>
              <a:rPr lang="en-US" sz="1800" dirty="0" smtClean="0">
                <a:solidFill>
                  <a:srgbClr val="FFFFFF"/>
                </a:solidFill>
                <a:effectLst>
                  <a:outerShdw blurRad="38100" dist="38100" dir="2700000" algn="tl">
                    <a:srgbClr val="000000">
                      <a:alpha val="43137"/>
                    </a:srgbClr>
                  </a:outerShdw>
                </a:effectLst>
              </a:rPr>
              <a:t>Color</a:t>
            </a:r>
            <a:endParaRPr lang="en-US" sz="1800" dirty="0">
              <a:solidFill>
                <a:srgbClr val="FFFFFF"/>
              </a:solidFill>
              <a:effectLst>
                <a:outerShdw blurRad="38100" dist="38100" dir="2700000" algn="tl">
                  <a:srgbClr val="000000">
                    <a:alpha val="43137"/>
                  </a:srgbClr>
                </a:outerShdw>
              </a:effectLst>
            </a:endParaRPr>
          </a:p>
        </p:txBody>
      </p:sp>
      <p:pic>
        <p:nvPicPr>
          <p:cNvPr id="8" name="Picture 4" descr="http://dreamstudies.org/wp-content/uploads/2008/10/oldtv.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434990" y="1682985"/>
            <a:ext cx="724742" cy="72008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6" descr="http://remezcla.com/wp-content/uploads/2015/01/ColorTV.NT_.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23828" y="3138993"/>
            <a:ext cx="1121863" cy="7904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content.hwigroup.net/images/news/39-inch_Ultra_HD_TV_voor_699_USD_van_Seiki.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88025" y="1368849"/>
            <a:ext cx="1188132" cy="7821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61996" y="2073269"/>
            <a:ext cx="655769" cy="347172"/>
          </a:xfrm>
          <a:prstGeom prst="rect">
            <a:avLst/>
          </a:prstGeom>
          <a:noFill/>
        </p:spPr>
        <p:txBody>
          <a:bodyPr wrap="none" rtlCol="0">
            <a:spAutoFit/>
          </a:bodyPr>
          <a:lstStyle/>
          <a:p>
            <a:pPr defTabSz="457189"/>
            <a:r>
              <a:rPr lang="en-US" sz="1800" b="1" dirty="0" smtClean="0">
                <a:solidFill>
                  <a:srgbClr val="660066"/>
                </a:solidFill>
              </a:rPr>
              <a:t>1934</a:t>
            </a:r>
            <a:endParaRPr lang="en-US" sz="1800" b="1" dirty="0">
              <a:solidFill>
                <a:srgbClr val="660066"/>
              </a:solidFill>
            </a:endParaRPr>
          </a:p>
        </p:txBody>
      </p:sp>
      <p:sp>
        <p:nvSpPr>
          <p:cNvPr id="13" name="TextBox 12"/>
          <p:cNvSpPr txBox="1"/>
          <p:nvPr/>
        </p:nvSpPr>
        <p:spPr>
          <a:xfrm>
            <a:off x="2908029" y="2858346"/>
            <a:ext cx="655769" cy="347172"/>
          </a:xfrm>
          <a:prstGeom prst="rect">
            <a:avLst/>
          </a:prstGeom>
          <a:noFill/>
        </p:spPr>
        <p:txBody>
          <a:bodyPr wrap="none" rtlCol="0">
            <a:spAutoFit/>
          </a:bodyPr>
          <a:lstStyle/>
          <a:p>
            <a:pPr defTabSz="457189"/>
            <a:r>
              <a:rPr lang="en-US" sz="1800" b="1" dirty="0" smtClean="0">
                <a:solidFill>
                  <a:prstClr val="black"/>
                </a:solidFill>
              </a:rPr>
              <a:t>1972</a:t>
            </a:r>
            <a:endParaRPr lang="en-US" sz="1800" b="1" dirty="0">
              <a:solidFill>
                <a:prstClr val="black"/>
              </a:solidFill>
            </a:endParaRPr>
          </a:p>
        </p:txBody>
      </p:sp>
      <p:sp>
        <p:nvSpPr>
          <p:cNvPr id="14" name="Round Diagonal Corner Rectangle 13"/>
          <p:cNvSpPr/>
          <p:nvPr/>
        </p:nvSpPr>
        <p:spPr>
          <a:xfrm>
            <a:off x="4458199" y="2486782"/>
            <a:ext cx="1724630" cy="360699"/>
          </a:xfrm>
          <a:prstGeom prst="round2DiagRect">
            <a:avLst>
              <a:gd name="adj1" fmla="val 7357"/>
              <a:gd name="adj2" fmla="val 0"/>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rtlCol="0" anchor="ctr"/>
          <a:lstStyle/>
          <a:p>
            <a:pPr algn="ctr" defTabSz="457189">
              <a:defRPr/>
            </a:pPr>
            <a:r>
              <a:rPr lang="en-US" sz="2000" dirty="0" smtClean="0">
                <a:solidFill>
                  <a:srgbClr val="FFFFFF"/>
                </a:solidFill>
                <a:effectLst>
                  <a:outerShdw blurRad="38100" dist="38100" dir="2700000" algn="tl">
                    <a:srgbClr val="000000">
                      <a:alpha val="43137"/>
                    </a:srgbClr>
                  </a:outerShdw>
                </a:effectLst>
              </a:rPr>
              <a:t>HD</a:t>
            </a:r>
            <a:endParaRPr lang="en-US" sz="2000" dirty="0">
              <a:solidFill>
                <a:srgbClr val="FFFFFF"/>
              </a:solidFill>
              <a:effectLst>
                <a:outerShdw blurRad="38100" dist="38100" dir="2700000" algn="tl">
                  <a:srgbClr val="000000">
                    <a:alpha val="43137"/>
                  </a:srgbClr>
                </a:outerShdw>
              </a:effectLst>
            </a:endParaRPr>
          </a:p>
        </p:txBody>
      </p:sp>
      <p:sp>
        <p:nvSpPr>
          <p:cNvPr id="15" name="TextBox 14"/>
          <p:cNvSpPr txBox="1"/>
          <p:nvPr/>
        </p:nvSpPr>
        <p:spPr>
          <a:xfrm>
            <a:off x="4685527" y="2073269"/>
            <a:ext cx="655769" cy="347172"/>
          </a:xfrm>
          <a:prstGeom prst="rect">
            <a:avLst/>
          </a:prstGeom>
          <a:noFill/>
        </p:spPr>
        <p:txBody>
          <a:bodyPr wrap="none" rtlCol="0">
            <a:spAutoFit/>
          </a:bodyPr>
          <a:lstStyle/>
          <a:p>
            <a:pPr defTabSz="457189"/>
            <a:r>
              <a:rPr lang="en-US" sz="1800" b="1" dirty="0" smtClean="0">
                <a:solidFill>
                  <a:srgbClr val="660066"/>
                </a:solidFill>
              </a:rPr>
              <a:t>2002</a:t>
            </a:r>
            <a:endParaRPr lang="en-US" sz="1800" b="1" dirty="0">
              <a:solidFill>
                <a:srgbClr val="660066"/>
              </a:solidFill>
            </a:endParaRPr>
          </a:p>
        </p:txBody>
      </p:sp>
      <p:sp>
        <p:nvSpPr>
          <p:cNvPr id="16" name="Round Diagonal Corner Rectangle 15"/>
          <p:cNvSpPr/>
          <p:nvPr/>
        </p:nvSpPr>
        <p:spPr>
          <a:xfrm>
            <a:off x="6215582" y="2479108"/>
            <a:ext cx="1080539" cy="360699"/>
          </a:xfrm>
          <a:prstGeom prst="round2DiagRect">
            <a:avLst>
              <a:gd name="adj1" fmla="val 7357"/>
              <a:gd name="adj2" fmla="val 0"/>
            </a:avLst>
          </a:prstGeom>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rgbClr r="0" g="0" b="0"/>
          </a:lnRef>
          <a:fillRef idx="1003">
            <a:schemeClr val="dk1"/>
          </a:fillRef>
          <a:effectRef idx="0">
            <a:scrgbClr r="0" g="0" b="0"/>
          </a:effectRef>
          <a:fontRef idx="major"/>
        </p:style>
        <p:txBody>
          <a:bodyPr rtlCol="0" anchor="ctr"/>
          <a:lstStyle/>
          <a:p>
            <a:pPr algn="ctr" defTabSz="457189">
              <a:defRPr/>
            </a:pPr>
            <a:r>
              <a:rPr lang="en-US" sz="1800" dirty="0" smtClean="0">
                <a:solidFill>
                  <a:srgbClr val="FFFFFF"/>
                </a:solidFill>
                <a:effectLst>
                  <a:outerShdw blurRad="38100" dist="38100" dir="2700000" algn="tl">
                    <a:srgbClr val="000000">
                      <a:alpha val="43137"/>
                    </a:srgbClr>
                  </a:outerShdw>
                </a:effectLst>
              </a:rPr>
              <a:t>4K</a:t>
            </a:r>
            <a:endParaRPr lang="en-US" sz="1800" dirty="0">
              <a:solidFill>
                <a:srgbClr val="FFFFFF"/>
              </a:solidFill>
              <a:effectLst>
                <a:outerShdw blurRad="38100" dist="38100" dir="2700000" algn="tl">
                  <a:srgbClr val="000000">
                    <a:alpha val="43137"/>
                  </a:srgbClr>
                </a:outerShdw>
              </a:effectLst>
            </a:endParaRPr>
          </a:p>
        </p:txBody>
      </p:sp>
      <p:sp>
        <p:nvSpPr>
          <p:cNvPr id="18" name="TextBox 17"/>
          <p:cNvSpPr txBox="1"/>
          <p:nvPr/>
        </p:nvSpPr>
        <p:spPr>
          <a:xfrm>
            <a:off x="6468077" y="2856624"/>
            <a:ext cx="655769" cy="347172"/>
          </a:xfrm>
          <a:prstGeom prst="rect">
            <a:avLst/>
          </a:prstGeom>
          <a:noFill/>
        </p:spPr>
        <p:txBody>
          <a:bodyPr wrap="none" rtlCol="0">
            <a:spAutoFit/>
          </a:bodyPr>
          <a:lstStyle/>
          <a:p>
            <a:pPr defTabSz="457189"/>
            <a:r>
              <a:rPr lang="en-US" sz="1800" b="1" dirty="0" smtClean="0">
                <a:solidFill>
                  <a:prstClr val="black"/>
                </a:solidFill>
              </a:rPr>
              <a:t>2016</a:t>
            </a:r>
            <a:endParaRPr lang="en-US" sz="1800" b="1" dirty="0">
              <a:solidFill>
                <a:prstClr val="black"/>
              </a:solidFill>
            </a:endParaRPr>
          </a:p>
        </p:txBody>
      </p:sp>
      <p:sp>
        <p:nvSpPr>
          <p:cNvPr id="19" name="Round Diagonal Corner Rectangle 18"/>
          <p:cNvSpPr/>
          <p:nvPr/>
        </p:nvSpPr>
        <p:spPr>
          <a:xfrm>
            <a:off x="7333456" y="2476555"/>
            <a:ext cx="700249" cy="360699"/>
          </a:xfrm>
          <a:prstGeom prst="round2DiagRect">
            <a:avLst>
              <a:gd name="adj1" fmla="val 7357"/>
              <a:gd name="adj2" fmla="val 0"/>
            </a:avLst>
          </a:prstGeom>
          <a:solidFill>
            <a:srgbClr val="66006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txBody>
          <a:bodyPr rtlCol="0" anchor="ctr"/>
          <a:lstStyle/>
          <a:p>
            <a:pPr algn="ctr" defTabSz="457189">
              <a:defRPr/>
            </a:pPr>
            <a:r>
              <a:rPr lang="en-US" sz="1800" dirty="0" smtClean="0">
                <a:solidFill>
                  <a:srgbClr val="FFFFFF"/>
                </a:solidFill>
                <a:effectLst>
                  <a:outerShdw blurRad="38100" dist="38100" dir="2700000" algn="tl">
                    <a:srgbClr val="000000">
                      <a:alpha val="43137"/>
                    </a:srgbClr>
                  </a:outerShdw>
                </a:effectLst>
              </a:rPr>
              <a:t>8K</a:t>
            </a:r>
            <a:endParaRPr lang="en-US" sz="1800" dirty="0">
              <a:solidFill>
                <a:srgbClr val="FFFFFF"/>
              </a:solidFill>
              <a:effectLst>
                <a:outerShdw blurRad="38100" dist="38100" dir="2700000" algn="tl">
                  <a:srgbClr val="000000">
                    <a:alpha val="43137"/>
                  </a:srgbClr>
                </a:outerShdw>
              </a:effectLst>
            </a:endParaRPr>
          </a:p>
        </p:txBody>
      </p:sp>
      <p:pic>
        <p:nvPicPr>
          <p:cNvPr id="21" name="Picture 11"/>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208262" y="3231157"/>
            <a:ext cx="1342841" cy="809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3" descr="http://blogs-images.forbes.com/johnarcher/files/2014/08/SamsungUE65HU8500AngleLeft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79993" y="1167594"/>
            <a:ext cx="1031823" cy="91537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7551103" y="2055893"/>
            <a:ext cx="655769" cy="347172"/>
          </a:xfrm>
          <a:prstGeom prst="rect">
            <a:avLst/>
          </a:prstGeom>
          <a:noFill/>
        </p:spPr>
        <p:txBody>
          <a:bodyPr wrap="none" rtlCol="0">
            <a:spAutoFit/>
          </a:bodyPr>
          <a:lstStyle/>
          <a:p>
            <a:pPr defTabSz="457189"/>
            <a:r>
              <a:rPr lang="en-US" sz="1800" b="1" dirty="0" smtClean="0">
                <a:solidFill>
                  <a:srgbClr val="660066"/>
                </a:solidFill>
              </a:rPr>
              <a:t>2020</a:t>
            </a:r>
            <a:endParaRPr lang="en-US" sz="1800" b="1" dirty="0">
              <a:solidFill>
                <a:srgbClr val="660066"/>
              </a:solidFill>
            </a:endParaRPr>
          </a:p>
        </p:txBody>
      </p:sp>
      <p:cxnSp>
        <p:nvCxnSpPr>
          <p:cNvPr id="26" name="Straight Arrow Connector 25"/>
          <p:cNvCxnSpPr/>
          <p:nvPr/>
        </p:nvCxnSpPr>
        <p:spPr>
          <a:xfrm>
            <a:off x="503548" y="4274037"/>
            <a:ext cx="2157217" cy="0"/>
          </a:xfrm>
          <a:prstGeom prst="straightConnector1">
            <a:avLst/>
          </a:prstGeom>
          <a:ln w="38100">
            <a:solidFill>
              <a:srgbClr val="660066"/>
            </a:solidFill>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a:off x="2699792" y="4274037"/>
            <a:ext cx="1720533" cy="0"/>
          </a:xfrm>
          <a:prstGeom prst="straightConnector1">
            <a:avLst/>
          </a:prstGeom>
          <a:ln w="38100">
            <a:solidFill>
              <a:srgbClr val="000000"/>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4467011" y="4274037"/>
            <a:ext cx="1715818" cy="0"/>
          </a:xfrm>
          <a:prstGeom prst="straightConnector1">
            <a:avLst/>
          </a:prstGeom>
          <a:ln w="38100">
            <a:solidFill>
              <a:srgbClr val="660066"/>
            </a:solidFill>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a:off x="6215582" y="4274037"/>
            <a:ext cx="1080539" cy="0"/>
          </a:xfrm>
          <a:prstGeom prst="straightConnector1">
            <a:avLst/>
          </a:prstGeom>
          <a:ln w="38100">
            <a:solidFill>
              <a:srgbClr val="000000"/>
            </a:solidFill>
            <a:tailEnd type="triangle"/>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503548" y="4274037"/>
            <a:ext cx="2149558" cy="338554"/>
          </a:xfrm>
          <a:prstGeom prst="rect">
            <a:avLst/>
          </a:prstGeom>
          <a:noFill/>
        </p:spPr>
        <p:txBody>
          <a:bodyPr wrap="square" rtlCol="0">
            <a:spAutoFit/>
          </a:bodyPr>
          <a:lstStyle/>
          <a:p>
            <a:pPr algn="ctr" defTabSz="457189"/>
            <a:r>
              <a:rPr lang="en-US" sz="1600" b="1" dirty="0" smtClean="0"/>
              <a:t>38 Years</a:t>
            </a:r>
            <a:endParaRPr lang="en-US" sz="1600" b="1" dirty="0"/>
          </a:p>
        </p:txBody>
      </p:sp>
      <p:sp>
        <p:nvSpPr>
          <p:cNvPr id="38" name="TextBox 37"/>
          <p:cNvSpPr txBox="1"/>
          <p:nvPr/>
        </p:nvSpPr>
        <p:spPr>
          <a:xfrm>
            <a:off x="2710474" y="4274037"/>
            <a:ext cx="1709851" cy="338554"/>
          </a:xfrm>
          <a:prstGeom prst="rect">
            <a:avLst/>
          </a:prstGeom>
          <a:noFill/>
        </p:spPr>
        <p:txBody>
          <a:bodyPr wrap="square" rtlCol="0">
            <a:spAutoFit/>
          </a:bodyPr>
          <a:lstStyle/>
          <a:p>
            <a:pPr algn="ctr" defTabSz="457189"/>
            <a:r>
              <a:rPr lang="en-US" sz="1600" b="1" dirty="0" smtClean="0"/>
              <a:t>30 Years</a:t>
            </a:r>
            <a:endParaRPr lang="en-US" sz="1600" b="1" dirty="0"/>
          </a:p>
        </p:txBody>
      </p:sp>
      <p:sp>
        <p:nvSpPr>
          <p:cNvPr id="39" name="TextBox 38"/>
          <p:cNvSpPr txBox="1"/>
          <p:nvPr/>
        </p:nvSpPr>
        <p:spPr>
          <a:xfrm>
            <a:off x="4463988" y="4274037"/>
            <a:ext cx="1718841" cy="338554"/>
          </a:xfrm>
          <a:prstGeom prst="rect">
            <a:avLst/>
          </a:prstGeom>
          <a:noFill/>
        </p:spPr>
        <p:txBody>
          <a:bodyPr wrap="square" rtlCol="0">
            <a:spAutoFit/>
          </a:bodyPr>
          <a:lstStyle/>
          <a:p>
            <a:pPr algn="ctr" defTabSz="457189"/>
            <a:r>
              <a:rPr lang="en-US" sz="1600" b="1" dirty="0" smtClean="0"/>
              <a:t>14 Years</a:t>
            </a:r>
            <a:endParaRPr lang="en-US" sz="1600" b="1" dirty="0"/>
          </a:p>
        </p:txBody>
      </p:sp>
      <p:sp>
        <p:nvSpPr>
          <p:cNvPr id="40" name="TextBox 39"/>
          <p:cNvSpPr txBox="1"/>
          <p:nvPr/>
        </p:nvSpPr>
        <p:spPr>
          <a:xfrm>
            <a:off x="6226492" y="4285424"/>
            <a:ext cx="1069629" cy="338554"/>
          </a:xfrm>
          <a:prstGeom prst="rect">
            <a:avLst/>
          </a:prstGeom>
          <a:noFill/>
        </p:spPr>
        <p:txBody>
          <a:bodyPr wrap="square" rtlCol="0">
            <a:spAutoFit/>
          </a:bodyPr>
          <a:lstStyle/>
          <a:p>
            <a:pPr algn="ctr" defTabSz="457189"/>
            <a:r>
              <a:rPr lang="en-US" sz="1600" b="1" dirty="0"/>
              <a:t>4</a:t>
            </a:r>
            <a:r>
              <a:rPr lang="en-US" sz="1600" b="1" dirty="0" smtClean="0"/>
              <a:t> Years</a:t>
            </a:r>
            <a:endParaRPr lang="en-US" sz="1600" b="1" dirty="0"/>
          </a:p>
        </p:txBody>
      </p:sp>
    </p:spTree>
    <p:extLst>
      <p:ext uri="{BB962C8B-B14F-4D97-AF65-F5344CB8AC3E}">
        <p14:creationId xmlns:p14="http://schemas.microsoft.com/office/powerpoint/2010/main" val="417387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Connector 98"/>
          <p:cNvCxnSpPr/>
          <p:nvPr/>
        </p:nvCxnSpPr>
        <p:spPr>
          <a:xfrm flipV="1">
            <a:off x="2175692" y="4073361"/>
            <a:ext cx="0" cy="164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5216263" y="4086404"/>
            <a:ext cx="0" cy="164000"/>
          </a:xfrm>
          <a:prstGeom prst="line">
            <a:avLst/>
          </a:prstGeom>
        </p:spPr>
        <p:style>
          <a:lnRef idx="2">
            <a:schemeClr val="accent1"/>
          </a:lnRef>
          <a:fillRef idx="0">
            <a:schemeClr val="accent1"/>
          </a:fillRef>
          <a:effectRef idx="1">
            <a:schemeClr val="accent1"/>
          </a:effectRef>
          <a:fontRef idx="minor">
            <a:schemeClr val="tx1"/>
          </a:fontRef>
        </p:style>
      </p:cxnSp>
      <p:sp>
        <p:nvSpPr>
          <p:cNvPr id="86" name="Rectangle 85"/>
          <p:cNvSpPr/>
          <p:nvPr/>
        </p:nvSpPr>
        <p:spPr>
          <a:xfrm>
            <a:off x="57520" y="4404010"/>
            <a:ext cx="1894637" cy="691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de-DE" sz="1800">
              <a:solidFill>
                <a:prstClr val="white"/>
              </a:solidFill>
            </a:endParaRPr>
          </a:p>
        </p:txBody>
      </p:sp>
      <p:cxnSp>
        <p:nvCxnSpPr>
          <p:cNvPr id="78" name="Straight Connector 77"/>
          <p:cNvCxnSpPr/>
          <p:nvPr/>
        </p:nvCxnSpPr>
        <p:spPr>
          <a:xfrm>
            <a:off x="5618078" y="4078610"/>
            <a:ext cx="7160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033356" y="1135531"/>
            <a:ext cx="71608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de-DE" sz="3200" dirty="0" smtClean="0"/>
              <a:t>Remote Production </a:t>
            </a:r>
            <a:r>
              <a:rPr lang="de-DE" sz="2400" dirty="0" smtClean="0"/>
              <a:t>- Possible workflows </a:t>
            </a:r>
            <a:endParaRPr lang="de-DE" sz="3200" dirty="0"/>
          </a:p>
        </p:txBody>
      </p:sp>
      <p:pic>
        <p:nvPicPr>
          <p:cNvPr id="1030"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5673" y="1030728"/>
            <a:ext cx="173131" cy="69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http://wwwapps.grassvalley.com/ImageArchive/web/Product%20Shots/Broadcast%20Products/LDX%2086%20Universe/20160316_LDX86_Universe_L.We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3324" y="775239"/>
            <a:ext cx="999281" cy="56159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apps.grassvalley.com/ImageArchive/web/Product%20Shots/Broadcast%20Products/XCU/20150812_XCU_F.We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617125" y="1055831"/>
            <a:ext cx="1074022" cy="25668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2706080" y="1101637"/>
            <a:ext cx="399422" cy="137909"/>
            <a:chOff x="3421559" y="2137793"/>
            <a:chExt cx="399422" cy="137909"/>
          </a:xfrm>
        </p:grpSpPr>
        <p:cxnSp>
          <p:nvCxnSpPr>
            <p:cNvPr id="15" name="Straight Arrow Connector 14"/>
            <p:cNvCxnSpPr/>
            <p:nvPr/>
          </p:nvCxnSpPr>
          <p:spPr>
            <a:xfrm>
              <a:off x="3422147" y="2137793"/>
              <a:ext cx="398834" cy="0"/>
            </a:xfrm>
            <a:prstGeom prst="straightConnector1">
              <a:avLst/>
            </a:prstGeom>
            <a:ln w="6350" cap="flat">
              <a:solidFill>
                <a:srgbClr val="81C205"/>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421559" y="2206745"/>
              <a:ext cx="398834" cy="0"/>
            </a:xfrm>
            <a:prstGeom prst="straightConnector1">
              <a:avLst/>
            </a:prstGeom>
            <a:ln w="6350" cap="flat">
              <a:solidFill>
                <a:srgbClr val="0D70C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421559" y="2275702"/>
              <a:ext cx="398834" cy="0"/>
            </a:xfrm>
            <a:prstGeom prst="straightConnector1">
              <a:avLst/>
            </a:prstGeom>
            <a:ln w="6350" cap="flat">
              <a:solidFill>
                <a:srgbClr val="FFC00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6991455" y="1107737"/>
            <a:ext cx="399422" cy="137909"/>
            <a:chOff x="3421559" y="2137793"/>
            <a:chExt cx="399422" cy="137909"/>
          </a:xfrm>
        </p:grpSpPr>
        <p:cxnSp>
          <p:nvCxnSpPr>
            <p:cNvPr id="29" name="Straight Arrow Connector 28"/>
            <p:cNvCxnSpPr/>
            <p:nvPr/>
          </p:nvCxnSpPr>
          <p:spPr>
            <a:xfrm>
              <a:off x="3422147" y="2137793"/>
              <a:ext cx="398834" cy="0"/>
            </a:xfrm>
            <a:prstGeom prst="straightConnector1">
              <a:avLst/>
            </a:prstGeom>
            <a:ln w="6350" cap="flat">
              <a:solidFill>
                <a:srgbClr val="81C205"/>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3421559" y="2206745"/>
              <a:ext cx="398834" cy="0"/>
            </a:xfrm>
            <a:prstGeom prst="straightConnector1">
              <a:avLst/>
            </a:prstGeom>
            <a:ln w="6350" cap="flat">
              <a:solidFill>
                <a:srgbClr val="0D70C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421559" y="2275702"/>
              <a:ext cx="398834" cy="0"/>
            </a:xfrm>
            <a:prstGeom prst="straightConnector1">
              <a:avLst/>
            </a:prstGeom>
            <a:ln w="6350" cap="flat">
              <a:solidFill>
                <a:srgbClr val="FFC00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grpSp>
      <p:cxnSp>
        <p:nvCxnSpPr>
          <p:cNvPr id="32" name="Straight Connector 31"/>
          <p:cNvCxnSpPr/>
          <p:nvPr/>
        </p:nvCxnSpPr>
        <p:spPr>
          <a:xfrm>
            <a:off x="1032141" y="4077731"/>
            <a:ext cx="716088" cy="0"/>
          </a:xfrm>
          <a:prstGeom prst="line">
            <a:avLst/>
          </a:prstGeom>
        </p:spPr>
        <p:style>
          <a:lnRef idx="2">
            <a:schemeClr val="accent1"/>
          </a:lnRef>
          <a:fillRef idx="0">
            <a:schemeClr val="accent1"/>
          </a:fillRef>
          <a:effectRef idx="1">
            <a:schemeClr val="accent1"/>
          </a:effectRef>
          <a:fontRef idx="minor">
            <a:schemeClr val="tx1"/>
          </a:fontRef>
        </p:style>
      </p:cxnSp>
      <p:pic>
        <p:nvPicPr>
          <p:cNvPr id="34"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4458" y="3940443"/>
            <a:ext cx="173131" cy="69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8" descr="http://wwwapps.grassvalley.com/ImageArchive/web/Product%20Shots/Broadcast%20Products/LDX%2086%20Universe/20160316_LDX86_Universe_L.We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109" y="3717439"/>
            <a:ext cx="999281" cy="56159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p:cNvGrpSpPr/>
          <p:nvPr/>
        </p:nvGrpSpPr>
        <p:grpSpPr>
          <a:xfrm>
            <a:off x="6990240" y="4017452"/>
            <a:ext cx="399422" cy="137909"/>
            <a:chOff x="3421559" y="2137793"/>
            <a:chExt cx="399422" cy="137909"/>
          </a:xfrm>
        </p:grpSpPr>
        <p:cxnSp>
          <p:nvCxnSpPr>
            <p:cNvPr id="43" name="Straight Arrow Connector 42"/>
            <p:cNvCxnSpPr/>
            <p:nvPr/>
          </p:nvCxnSpPr>
          <p:spPr>
            <a:xfrm>
              <a:off x="3422147" y="2137793"/>
              <a:ext cx="398834" cy="0"/>
            </a:xfrm>
            <a:prstGeom prst="straightConnector1">
              <a:avLst/>
            </a:prstGeom>
            <a:ln w="6350" cap="flat">
              <a:solidFill>
                <a:srgbClr val="81C205"/>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3421559" y="2206745"/>
              <a:ext cx="398834" cy="0"/>
            </a:xfrm>
            <a:prstGeom prst="straightConnector1">
              <a:avLst/>
            </a:prstGeom>
            <a:ln w="6350" cap="flat">
              <a:solidFill>
                <a:srgbClr val="0D70C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3421559" y="2275702"/>
              <a:ext cx="398834" cy="0"/>
            </a:xfrm>
            <a:prstGeom prst="straightConnector1">
              <a:avLst/>
            </a:prstGeom>
            <a:ln w="6350" cap="flat">
              <a:solidFill>
                <a:srgbClr val="FFC00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grpSp>
      <p:pic>
        <p:nvPicPr>
          <p:cNvPr id="62" name="Picture 14" descr="http://wwwapps.grassvalley.com/ImageArchive/web/Product%20Shots/Broadcast%20Products/XCU/20150812_XCU_F.We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07688" y="3965752"/>
            <a:ext cx="1074022" cy="256681"/>
          </a:xfrm>
          <a:prstGeom prst="rect">
            <a:avLst/>
          </a:prstGeom>
          <a:noFill/>
          <a:extLst>
            <a:ext uri="{909E8E84-426E-40DD-AFC4-6F175D3DCCD1}">
              <a14:hiddenFill xmlns:a14="http://schemas.microsoft.com/office/drawing/2010/main">
                <a:solidFill>
                  <a:srgbClr val="FFFFFF"/>
                </a:solidFill>
              </a14:hiddenFill>
            </a:ext>
          </a:extLst>
        </p:spPr>
      </p:pic>
      <p:grpSp>
        <p:nvGrpSpPr>
          <p:cNvPr id="2048" name="Group 2047"/>
          <p:cNvGrpSpPr/>
          <p:nvPr/>
        </p:nvGrpSpPr>
        <p:grpSpPr>
          <a:xfrm>
            <a:off x="3942897" y="694951"/>
            <a:ext cx="2238451" cy="1017092"/>
            <a:chOff x="4096512" y="768101"/>
            <a:chExt cx="2238451" cy="1017092"/>
          </a:xfrm>
        </p:grpSpPr>
        <p:cxnSp>
          <p:nvCxnSpPr>
            <p:cNvPr id="20" name="Straight Connector 19"/>
            <p:cNvCxnSpPr/>
            <p:nvPr/>
          </p:nvCxnSpPr>
          <p:spPr>
            <a:xfrm>
              <a:off x="4096512" y="1242045"/>
              <a:ext cx="2238451" cy="169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pic>
          <p:nvPicPr>
            <p:cNvPr id="2050" name="Picture 2" descr="Bildergebnis für it cloud image">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725619" y="768101"/>
              <a:ext cx="1046074" cy="10170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p:cNvGrpSpPr/>
          <p:nvPr/>
        </p:nvGrpSpPr>
        <p:grpSpPr>
          <a:xfrm>
            <a:off x="2639572" y="3822910"/>
            <a:ext cx="2238451" cy="1017092"/>
            <a:chOff x="4096512" y="768101"/>
            <a:chExt cx="2238451" cy="1017092"/>
          </a:xfrm>
        </p:grpSpPr>
        <p:cxnSp>
          <p:nvCxnSpPr>
            <p:cNvPr id="73" name="Straight Connector 72"/>
            <p:cNvCxnSpPr/>
            <p:nvPr/>
          </p:nvCxnSpPr>
          <p:spPr>
            <a:xfrm>
              <a:off x="4096512" y="1242045"/>
              <a:ext cx="2238451" cy="169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pic>
          <p:nvPicPr>
            <p:cNvPr id="74" name="Picture 2" descr="Bildergebnis für it cloud image">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725619" y="768101"/>
              <a:ext cx="1046074" cy="1017092"/>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74974" y="4159436"/>
            <a:ext cx="1074022" cy="24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01278" y="4159436"/>
            <a:ext cx="1074022" cy="248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 descr="http://wwwapps.grassvalley.com/ImageArchive/web/Embargoed/GV%20Korona%203ME%20panel/20170203_GV_Korona-3ME_TF.3000x1000.RGB.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728610" y="905793"/>
            <a:ext cx="1208798" cy="57729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C:\Users\twalker\Documents\Grass Valley Switchers\CRS - Switcher\Slapshot\Slapshot Images\20170303_K-Frame_V-series_F.3000x1939.RGB.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728610" y="1483088"/>
            <a:ext cx="1185062" cy="510682"/>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2" descr="http://wwwapps.grassvalley.com/ImageArchive/web/Embargoed/GV%20Korona%203ME%20panel/20170203_GV_Korona-3ME_TF.3000x1000.RGB.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742025" y="3844768"/>
            <a:ext cx="1208798" cy="577295"/>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C:\Users\twalker\Documents\Grass Valley Switchers\CRS - Switcher\Slapshot\Slapshot Images\20170303_K-Frame_V-series_F.3000x1939.RGB.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742025" y="4422063"/>
            <a:ext cx="1185062" cy="510682"/>
          </a:xfrm>
          <a:prstGeom prst="rect">
            <a:avLst/>
          </a:prstGeom>
          <a:noFill/>
          <a:extLst>
            <a:ext uri="{909E8E84-426E-40DD-AFC4-6F175D3DCCD1}">
              <a14:hiddenFill xmlns:a14="http://schemas.microsoft.com/office/drawing/2010/main">
                <a:solidFill>
                  <a:srgbClr val="FFFFFF"/>
                </a:solidFill>
              </a14:hiddenFill>
            </a:ext>
          </a:extLst>
        </p:spPr>
      </p:pic>
      <p:sp>
        <p:nvSpPr>
          <p:cNvPr id="2049" name="TextBox 2048"/>
          <p:cNvSpPr txBox="1"/>
          <p:nvPr/>
        </p:nvSpPr>
        <p:spPr>
          <a:xfrm>
            <a:off x="280361" y="540787"/>
            <a:ext cx="2480872" cy="276999"/>
          </a:xfrm>
          <a:prstGeom prst="rect">
            <a:avLst/>
          </a:prstGeom>
        </p:spPr>
        <p:txBody>
          <a:bodyPr wrap="none" rtlCol="0">
            <a:spAutoFit/>
          </a:bodyPr>
          <a:lstStyle/>
          <a:p>
            <a:pPr marL="228600" indent="-228600" fontAlgn="auto">
              <a:spcBef>
                <a:spcPts val="0"/>
              </a:spcBef>
              <a:spcAft>
                <a:spcPts val="0"/>
              </a:spcAft>
              <a:buFontTx/>
              <a:buAutoNum type="arabicPeriod"/>
            </a:pPr>
            <a:r>
              <a:rPr lang="de-DE" sz="1200" dirty="0" smtClean="0">
                <a:solidFill>
                  <a:srgbClr val="3F0000"/>
                </a:solidFill>
                <a:latin typeface="Arial"/>
                <a:ea typeface="+mn-ea"/>
              </a:rPr>
              <a:t>Traditional remote productions</a:t>
            </a:r>
          </a:p>
        </p:txBody>
      </p:sp>
      <p:cxnSp>
        <p:nvCxnSpPr>
          <p:cNvPr id="2052" name="Straight Connector 2051"/>
          <p:cNvCxnSpPr/>
          <p:nvPr/>
        </p:nvCxnSpPr>
        <p:spPr>
          <a:xfrm>
            <a:off x="258416" y="3507854"/>
            <a:ext cx="8663147"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280855" y="3496627"/>
            <a:ext cx="992579" cy="276999"/>
          </a:xfrm>
          <a:prstGeom prst="rect">
            <a:avLst/>
          </a:prstGeom>
        </p:spPr>
        <p:txBody>
          <a:bodyPr wrap="none" rtlCol="0">
            <a:spAutoFit/>
          </a:bodyPr>
          <a:lstStyle/>
          <a:p>
            <a:pPr fontAlgn="auto">
              <a:spcBef>
                <a:spcPts val="0"/>
              </a:spcBef>
              <a:spcAft>
                <a:spcPts val="0"/>
              </a:spcAft>
            </a:pPr>
            <a:r>
              <a:rPr lang="de-DE" sz="1200" dirty="0" smtClean="0">
                <a:solidFill>
                  <a:srgbClr val="3F0000"/>
                </a:solidFill>
                <a:latin typeface="Arial"/>
                <a:ea typeface="+mn-ea"/>
              </a:rPr>
              <a:t>3. DirectIP</a:t>
            </a:r>
            <a:r>
              <a:rPr lang="de-DE" sz="1200" baseline="30000" dirty="0" smtClean="0">
                <a:solidFill>
                  <a:srgbClr val="3F0000"/>
                </a:solidFill>
                <a:latin typeface="Arial"/>
                <a:ea typeface="+mn-ea"/>
              </a:rPr>
              <a:t>+</a:t>
            </a:r>
          </a:p>
        </p:txBody>
      </p:sp>
      <p:sp>
        <p:nvSpPr>
          <p:cNvPr id="93" name="TextBox 92"/>
          <p:cNvSpPr txBox="1"/>
          <p:nvPr/>
        </p:nvSpPr>
        <p:spPr>
          <a:xfrm>
            <a:off x="1556744" y="4425374"/>
            <a:ext cx="2917786" cy="738664"/>
          </a:xfrm>
          <a:prstGeom prst="rect">
            <a:avLst/>
          </a:prstGeom>
        </p:spPr>
        <p:txBody>
          <a:bodyPr wrap="none" rtlCol="0">
            <a:spAutoFit/>
          </a:bodyPr>
          <a:lstStyle/>
          <a:p>
            <a:pPr fontAlgn="auto">
              <a:spcBef>
                <a:spcPts val="0"/>
              </a:spcBef>
              <a:spcAft>
                <a:spcPts val="0"/>
              </a:spcAft>
            </a:pPr>
            <a:r>
              <a:rPr lang="de-DE" sz="1050" dirty="0" smtClean="0">
                <a:solidFill>
                  <a:srgbClr val="3F0000"/>
                </a:solidFill>
                <a:latin typeface="Arial"/>
                <a:ea typeface="+mn-ea"/>
              </a:rPr>
              <a:t>+ Full flexibility</a:t>
            </a:r>
            <a:r>
              <a:rPr lang="de-DE" sz="1050" dirty="0">
                <a:solidFill>
                  <a:srgbClr val="3F0000"/>
                </a:solidFill>
                <a:latin typeface="Arial"/>
                <a:ea typeface="+mn-ea"/>
              </a:rPr>
              <a:t> </a:t>
            </a:r>
            <a:endParaRPr lang="de-DE" sz="1050" dirty="0" smtClean="0">
              <a:solidFill>
                <a:srgbClr val="3F0000"/>
              </a:solidFill>
              <a:latin typeface="Arial"/>
              <a:ea typeface="+mn-ea"/>
            </a:endParaRPr>
          </a:p>
          <a:p>
            <a:pPr fontAlgn="auto">
              <a:spcBef>
                <a:spcPts val="0"/>
              </a:spcBef>
              <a:spcAft>
                <a:spcPts val="0"/>
              </a:spcAft>
            </a:pPr>
            <a:r>
              <a:rPr lang="de-DE" sz="1050" dirty="0" smtClean="0">
                <a:solidFill>
                  <a:srgbClr val="3F0000"/>
                </a:solidFill>
                <a:latin typeface="Arial"/>
                <a:ea typeface="+mn-ea"/>
              </a:rPr>
              <a:t>+ Adjustable bandwidth requirements</a:t>
            </a:r>
          </a:p>
          <a:p>
            <a:pPr fontAlgn="auto">
              <a:spcBef>
                <a:spcPts val="0"/>
              </a:spcBef>
              <a:spcAft>
                <a:spcPts val="0"/>
              </a:spcAft>
            </a:pPr>
            <a:r>
              <a:rPr lang="de-DE" sz="1050" dirty="0" smtClean="0">
                <a:solidFill>
                  <a:srgbClr val="3F0000"/>
                </a:solidFill>
                <a:latin typeface="Arial"/>
                <a:ea typeface="+mn-ea"/>
              </a:rPr>
              <a:t>+ Best utilization of equipment</a:t>
            </a:r>
          </a:p>
          <a:p>
            <a:pPr fontAlgn="auto">
              <a:spcBef>
                <a:spcPts val="0"/>
              </a:spcBef>
              <a:spcAft>
                <a:spcPts val="0"/>
              </a:spcAft>
            </a:pPr>
            <a:r>
              <a:rPr lang="de-DE" sz="1050" dirty="0" smtClean="0"/>
              <a:t>+ Transport </a:t>
            </a:r>
            <a:r>
              <a:rPr lang="de-DE" sz="1050" dirty="0"/>
              <a:t>over any underlying infrastructure</a:t>
            </a:r>
            <a:endParaRPr lang="de-DE" sz="1050" dirty="0" smtClean="0">
              <a:solidFill>
                <a:srgbClr val="3F0000"/>
              </a:solidFill>
              <a:latin typeface="Arial"/>
              <a:ea typeface="+mn-ea"/>
            </a:endParaRPr>
          </a:p>
        </p:txBody>
      </p:sp>
      <p:sp>
        <p:nvSpPr>
          <p:cNvPr id="94" name="TextBox 93"/>
          <p:cNvSpPr txBox="1"/>
          <p:nvPr/>
        </p:nvSpPr>
        <p:spPr>
          <a:xfrm>
            <a:off x="4649774" y="4424159"/>
            <a:ext cx="2173993" cy="577081"/>
          </a:xfrm>
          <a:prstGeom prst="rect">
            <a:avLst/>
          </a:prstGeom>
        </p:spPr>
        <p:txBody>
          <a:bodyPr wrap="none" rtlCol="0">
            <a:spAutoFit/>
          </a:bodyPr>
          <a:lstStyle/>
          <a:p>
            <a:pPr fontAlgn="auto">
              <a:spcBef>
                <a:spcPts val="0"/>
              </a:spcBef>
              <a:spcAft>
                <a:spcPts val="0"/>
              </a:spcAft>
            </a:pPr>
            <a:r>
              <a:rPr lang="de-DE" sz="1050" dirty="0" smtClean="0">
                <a:solidFill>
                  <a:srgbClr val="3F0000"/>
                </a:solidFill>
                <a:latin typeface="Arial"/>
                <a:ea typeface="+mn-ea"/>
              </a:rPr>
              <a:t>- Dedicated network multiplexing </a:t>
            </a:r>
          </a:p>
          <a:p>
            <a:pPr fontAlgn="auto">
              <a:spcBef>
                <a:spcPts val="0"/>
              </a:spcBef>
              <a:spcAft>
                <a:spcPts val="0"/>
              </a:spcAft>
            </a:pPr>
            <a:r>
              <a:rPr lang="de-DE" sz="1050" dirty="0" smtClean="0">
                <a:solidFill>
                  <a:srgbClr val="3F0000"/>
                </a:solidFill>
                <a:latin typeface="Arial"/>
                <a:ea typeface="+mn-ea"/>
              </a:rPr>
              <a:t>  equipment required </a:t>
            </a:r>
          </a:p>
          <a:p>
            <a:pPr fontAlgn="auto">
              <a:spcBef>
                <a:spcPts val="0"/>
              </a:spcBef>
              <a:spcAft>
                <a:spcPts val="0"/>
              </a:spcAft>
            </a:pPr>
            <a:endParaRPr lang="de-DE" sz="1050" dirty="0" smtClean="0">
              <a:solidFill>
                <a:srgbClr val="3F0000"/>
              </a:solidFill>
              <a:latin typeface="Arial"/>
              <a:ea typeface="+mn-ea"/>
            </a:endParaRPr>
          </a:p>
        </p:txBody>
      </p:sp>
      <p:sp>
        <p:nvSpPr>
          <p:cNvPr id="95" name="TextBox 94"/>
          <p:cNvSpPr txBox="1"/>
          <p:nvPr/>
        </p:nvSpPr>
        <p:spPr>
          <a:xfrm>
            <a:off x="1555529" y="1314506"/>
            <a:ext cx="2411238" cy="577081"/>
          </a:xfrm>
          <a:prstGeom prst="rect">
            <a:avLst/>
          </a:prstGeom>
        </p:spPr>
        <p:txBody>
          <a:bodyPr wrap="none" rtlCol="0">
            <a:spAutoFit/>
          </a:bodyPr>
          <a:lstStyle/>
          <a:p>
            <a:pPr fontAlgn="auto">
              <a:spcBef>
                <a:spcPts val="0"/>
              </a:spcBef>
              <a:spcAft>
                <a:spcPts val="0"/>
              </a:spcAft>
            </a:pPr>
            <a:r>
              <a:rPr lang="de-DE" sz="1050" dirty="0" smtClean="0">
                <a:solidFill>
                  <a:srgbClr val="3F0000"/>
                </a:solidFill>
                <a:latin typeface="Arial"/>
                <a:ea typeface="+mn-ea"/>
              </a:rPr>
              <a:t>+ Full flexibility</a:t>
            </a:r>
            <a:r>
              <a:rPr lang="de-DE" sz="1050" dirty="0">
                <a:solidFill>
                  <a:srgbClr val="3F0000"/>
                </a:solidFill>
                <a:latin typeface="Arial"/>
                <a:ea typeface="+mn-ea"/>
              </a:rPr>
              <a:t> </a:t>
            </a:r>
            <a:endParaRPr lang="de-DE" sz="1050" dirty="0" smtClean="0">
              <a:solidFill>
                <a:srgbClr val="3F0000"/>
              </a:solidFill>
              <a:latin typeface="Arial"/>
              <a:ea typeface="+mn-ea"/>
            </a:endParaRPr>
          </a:p>
          <a:p>
            <a:pPr fontAlgn="auto">
              <a:spcBef>
                <a:spcPts val="0"/>
              </a:spcBef>
              <a:spcAft>
                <a:spcPts val="0"/>
              </a:spcAft>
            </a:pPr>
            <a:r>
              <a:rPr lang="de-DE" sz="1050" dirty="0" smtClean="0">
                <a:solidFill>
                  <a:srgbClr val="3F0000"/>
                </a:solidFill>
                <a:latin typeface="Arial"/>
                <a:ea typeface="+mn-ea"/>
              </a:rPr>
              <a:t>+ Adjustable bandwidth requirements</a:t>
            </a:r>
          </a:p>
          <a:p>
            <a:pPr fontAlgn="auto">
              <a:spcBef>
                <a:spcPts val="0"/>
              </a:spcBef>
              <a:spcAft>
                <a:spcPts val="0"/>
              </a:spcAft>
            </a:pPr>
            <a:endParaRPr lang="de-DE" sz="1050" dirty="0" smtClean="0">
              <a:solidFill>
                <a:srgbClr val="3F0000"/>
              </a:solidFill>
              <a:latin typeface="Arial"/>
              <a:ea typeface="+mn-ea"/>
            </a:endParaRPr>
          </a:p>
        </p:txBody>
      </p:sp>
      <p:sp>
        <p:nvSpPr>
          <p:cNvPr id="96" name="TextBox 95"/>
          <p:cNvSpPr txBox="1"/>
          <p:nvPr/>
        </p:nvSpPr>
        <p:spPr>
          <a:xfrm>
            <a:off x="4648559" y="1466906"/>
            <a:ext cx="2223686" cy="738664"/>
          </a:xfrm>
          <a:prstGeom prst="rect">
            <a:avLst/>
          </a:prstGeom>
        </p:spPr>
        <p:txBody>
          <a:bodyPr wrap="none" rtlCol="0">
            <a:spAutoFit/>
          </a:bodyPr>
          <a:lstStyle/>
          <a:p>
            <a:pPr fontAlgn="auto">
              <a:spcBef>
                <a:spcPts val="0"/>
              </a:spcBef>
              <a:spcAft>
                <a:spcPts val="0"/>
              </a:spcAft>
            </a:pPr>
            <a:r>
              <a:rPr lang="de-DE" sz="1050" dirty="0" smtClean="0">
                <a:solidFill>
                  <a:srgbClr val="3F0000"/>
                </a:solidFill>
                <a:latin typeface="Arial"/>
                <a:ea typeface="+mn-ea"/>
              </a:rPr>
              <a:t>- IP gateway or dedicated network</a:t>
            </a:r>
          </a:p>
          <a:p>
            <a:pPr fontAlgn="auto">
              <a:spcBef>
                <a:spcPts val="0"/>
              </a:spcBef>
              <a:spcAft>
                <a:spcPts val="0"/>
              </a:spcAft>
            </a:pPr>
            <a:r>
              <a:rPr lang="de-DE" sz="1050" dirty="0" smtClean="0">
                <a:solidFill>
                  <a:srgbClr val="3F0000"/>
                </a:solidFill>
                <a:latin typeface="Arial"/>
                <a:ea typeface="+mn-ea"/>
              </a:rPr>
              <a:t>  multiplexing equipment required</a:t>
            </a:r>
          </a:p>
          <a:p>
            <a:pPr fontAlgn="auto">
              <a:spcBef>
                <a:spcPts val="0"/>
              </a:spcBef>
              <a:spcAft>
                <a:spcPts val="0"/>
              </a:spcAft>
            </a:pPr>
            <a:r>
              <a:rPr lang="de-DE" sz="1050" dirty="0" smtClean="0">
                <a:solidFill>
                  <a:srgbClr val="3F0000"/>
                </a:solidFill>
                <a:latin typeface="Arial"/>
                <a:ea typeface="+mn-ea"/>
              </a:rPr>
              <a:t>- Difficult to set-up and maintain </a:t>
            </a:r>
          </a:p>
          <a:p>
            <a:pPr fontAlgn="auto">
              <a:spcBef>
                <a:spcPts val="0"/>
              </a:spcBef>
              <a:spcAft>
                <a:spcPts val="0"/>
              </a:spcAft>
            </a:pPr>
            <a:endParaRPr lang="de-DE" sz="1050" dirty="0" smtClean="0">
              <a:solidFill>
                <a:srgbClr val="3F0000"/>
              </a:solidFill>
              <a:latin typeface="Arial"/>
              <a:ea typeface="+mn-ea"/>
            </a:endParaRPr>
          </a:p>
        </p:txBody>
      </p:sp>
      <p:grpSp>
        <p:nvGrpSpPr>
          <p:cNvPr id="5" name="Group 4"/>
          <p:cNvGrpSpPr/>
          <p:nvPr/>
        </p:nvGrpSpPr>
        <p:grpSpPr>
          <a:xfrm>
            <a:off x="264516" y="2023057"/>
            <a:ext cx="8678992" cy="1664963"/>
            <a:chOff x="264516" y="3572617"/>
            <a:chExt cx="8678992" cy="1664963"/>
          </a:xfrm>
        </p:grpSpPr>
        <p:cxnSp>
          <p:nvCxnSpPr>
            <p:cNvPr id="79" name="Straight Connector 78"/>
            <p:cNvCxnSpPr/>
            <p:nvPr/>
          </p:nvCxnSpPr>
          <p:spPr>
            <a:xfrm>
              <a:off x="5522164" y="4190410"/>
              <a:ext cx="7160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1030926" y="4183456"/>
              <a:ext cx="716088" cy="0"/>
            </a:xfrm>
            <a:prstGeom prst="line">
              <a:avLst/>
            </a:prstGeom>
          </p:spPr>
          <p:style>
            <a:lnRef idx="2">
              <a:schemeClr val="accent1"/>
            </a:lnRef>
            <a:fillRef idx="0">
              <a:schemeClr val="accent1"/>
            </a:fillRef>
            <a:effectRef idx="1">
              <a:schemeClr val="accent1"/>
            </a:effectRef>
            <a:fontRef idx="minor">
              <a:schemeClr val="tx1"/>
            </a:fontRef>
          </p:style>
        </p:cxnSp>
        <p:pic>
          <p:nvPicPr>
            <p:cNvPr id="48"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63243" y="4042078"/>
              <a:ext cx="173131" cy="690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8" descr="http://wwwapps.grassvalley.com/ImageArchive/web/Product%20Shots/Broadcast%20Products/LDX%2086%20Universe/20160316_LDX86_Universe_L.Web.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894" y="3823164"/>
              <a:ext cx="999281" cy="561596"/>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http://wwwapps.grassvalley.com/ImageArchive/web/Product%20Shots/Broadcast%20Products/XCU/20150812_XCU_F.Web.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80208" y="4084189"/>
              <a:ext cx="1074022" cy="256681"/>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p:cNvGrpSpPr/>
            <p:nvPr/>
          </p:nvGrpSpPr>
          <p:grpSpPr>
            <a:xfrm>
              <a:off x="6989025" y="4119087"/>
              <a:ext cx="399422" cy="137909"/>
              <a:chOff x="3421559" y="2137793"/>
              <a:chExt cx="399422" cy="137909"/>
            </a:xfrm>
          </p:grpSpPr>
          <p:cxnSp>
            <p:nvCxnSpPr>
              <p:cNvPr id="57" name="Straight Arrow Connector 56"/>
              <p:cNvCxnSpPr/>
              <p:nvPr/>
            </p:nvCxnSpPr>
            <p:spPr>
              <a:xfrm>
                <a:off x="3422147" y="2137793"/>
                <a:ext cx="398834" cy="0"/>
              </a:xfrm>
              <a:prstGeom prst="straightConnector1">
                <a:avLst/>
              </a:prstGeom>
              <a:ln w="6350" cap="flat">
                <a:solidFill>
                  <a:srgbClr val="81C205"/>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3421559" y="2206745"/>
                <a:ext cx="398834" cy="0"/>
              </a:xfrm>
              <a:prstGeom prst="straightConnector1">
                <a:avLst/>
              </a:prstGeom>
              <a:ln w="6350" cap="flat">
                <a:solidFill>
                  <a:srgbClr val="0D70C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3421559" y="2275702"/>
                <a:ext cx="398834" cy="0"/>
              </a:xfrm>
              <a:prstGeom prst="straightConnector1">
                <a:avLst/>
              </a:prstGeom>
              <a:ln w="6350" cap="flat">
                <a:solidFill>
                  <a:srgbClr val="FFC000"/>
                </a:solidFill>
                <a:prstDash val="solid"/>
                <a:headEnd type="triangle" w="sm" len="med"/>
                <a:tailEnd type="triangle" w="sm" len="med"/>
              </a:ln>
            </p:spPr>
            <p:style>
              <a:lnRef idx="2">
                <a:schemeClr val="accent1"/>
              </a:lnRef>
              <a:fillRef idx="0">
                <a:schemeClr val="accent1"/>
              </a:fillRef>
              <a:effectRef idx="1">
                <a:schemeClr val="accent1"/>
              </a:effectRef>
              <a:fontRef idx="minor">
                <a:schemeClr val="tx1"/>
              </a:fontRef>
            </p:style>
          </p:cxnSp>
        </p:grpSp>
        <p:grpSp>
          <p:nvGrpSpPr>
            <p:cNvPr id="75" name="Group 74"/>
            <p:cNvGrpSpPr/>
            <p:nvPr/>
          </p:nvGrpSpPr>
          <p:grpSpPr>
            <a:xfrm>
              <a:off x="2672490" y="3719238"/>
              <a:ext cx="2238451" cy="1017092"/>
              <a:chOff x="4096512" y="768101"/>
              <a:chExt cx="2238451" cy="1017092"/>
            </a:xfrm>
          </p:grpSpPr>
          <p:cxnSp>
            <p:nvCxnSpPr>
              <p:cNvPr id="76" name="Straight Connector 75"/>
              <p:cNvCxnSpPr/>
              <p:nvPr/>
            </p:nvCxnSpPr>
            <p:spPr>
              <a:xfrm>
                <a:off x="4096512" y="1242045"/>
                <a:ext cx="2238451" cy="169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pic>
            <p:nvPicPr>
              <p:cNvPr id="77" name="Picture 2" descr="Bildergebnis für it cloud image">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725619" y="768101"/>
                <a:ext cx="1046074" cy="1017092"/>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2" descr="Image result for cisco 3232c"/>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2174" b="96739" l="0" r="99037"/>
                      </a14:imgEffect>
                    </a14:imgLayer>
                  </a14:imgProps>
                </a:ext>
                <a:ext uri="{28A0092B-C50C-407E-A947-70E740481C1C}">
                  <a14:useLocalDpi xmlns:a14="http://schemas.microsoft.com/office/drawing/2010/main"/>
                </a:ext>
              </a:extLst>
            </a:blip>
            <a:srcRect/>
            <a:stretch/>
          </p:blipFill>
          <p:spPr bwMode="auto">
            <a:xfrm>
              <a:off x="4685433" y="4129415"/>
              <a:ext cx="1074022" cy="13734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Image result for cisco 3232c"/>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2174" b="96739" l="0" r="99037"/>
                      </a14:imgEffect>
                    </a14:imgLayer>
                  </a14:imgProps>
                </a:ext>
                <a:ext uri="{28A0092B-C50C-407E-A947-70E740481C1C}">
                  <a14:useLocalDpi xmlns:a14="http://schemas.microsoft.com/office/drawing/2010/main"/>
                </a:ext>
              </a:extLst>
            </a:blip>
            <a:srcRect/>
            <a:stretch/>
          </p:blipFill>
          <p:spPr bwMode="auto">
            <a:xfrm>
              <a:off x="1677753" y="4128400"/>
              <a:ext cx="1074022" cy="137342"/>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http://wwwapps.grassvalley.com/ImageArchive/web/Embargoed/GV%20Korona%203ME%20panel/20170203_GV_Korona-3ME_TF.3000x1000.RGB.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734710" y="3940303"/>
              <a:ext cx="1208798" cy="577295"/>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C:\Users\twalker\Documents\Grass Valley Switchers\CRS - Switcher\Slapshot\Slapshot Images\20170303_K-Frame_V-series_F.3000x1939.RGB.pn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734710" y="4517598"/>
              <a:ext cx="1185062" cy="510682"/>
            </a:xfrm>
            <a:prstGeom prst="rect">
              <a:avLst/>
            </a:prstGeom>
            <a:noFill/>
            <a:extLst>
              <a:ext uri="{909E8E84-426E-40DD-AFC4-6F175D3DCCD1}">
                <a14:hiddenFill xmlns:a14="http://schemas.microsoft.com/office/drawing/2010/main">
                  <a:solidFill>
                    <a:srgbClr val="FFFFFF"/>
                  </a:solidFill>
                </a14:hiddenFill>
              </a:ext>
            </a:extLst>
          </p:spPr>
        </p:pic>
        <p:cxnSp>
          <p:nvCxnSpPr>
            <p:cNvPr id="90" name="Straight Connector 89"/>
            <p:cNvCxnSpPr/>
            <p:nvPr/>
          </p:nvCxnSpPr>
          <p:spPr>
            <a:xfrm>
              <a:off x="264516" y="3572617"/>
              <a:ext cx="8663147"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279640" y="3581397"/>
              <a:ext cx="902811" cy="276999"/>
            </a:xfrm>
            <a:prstGeom prst="rect">
              <a:avLst/>
            </a:prstGeom>
          </p:spPr>
          <p:txBody>
            <a:bodyPr wrap="none" rtlCol="0">
              <a:spAutoFit/>
            </a:bodyPr>
            <a:lstStyle/>
            <a:p>
              <a:pPr fontAlgn="auto">
                <a:spcBef>
                  <a:spcPts val="0"/>
                </a:spcBef>
                <a:spcAft>
                  <a:spcPts val="0"/>
                </a:spcAft>
              </a:pPr>
              <a:r>
                <a:rPr lang="de-DE" sz="1200" dirty="0" smtClean="0">
                  <a:solidFill>
                    <a:srgbClr val="3F0000"/>
                  </a:solidFill>
                  <a:latin typeface="Arial"/>
                  <a:ea typeface="+mn-ea"/>
                </a:rPr>
                <a:t>2. DirectIP</a:t>
              </a:r>
            </a:p>
          </p:txBody>
        </p:sp>
        <p:sp>
          <p:nvSpPr>
            <p:cNvPr id="97" name="TextBox 96"/>
            <p:cNvSpPr txBox="1"/>
            <p:nvPr/>
          </p:nvSpPr>
          <p:spPr>
            <a:xfrm>
              <a:off x="1555529" y="4337334"/>
              <a:ext cx="2706190" cy="900246"/>
            </a:xfrm>
            <a:prstGeom prst="rect">
              <a:avLst/>
            </a:prstGeom>
          </p:spPr>
          <p:txBody>
            <a:bodyPr wrap="none" rtlCol="0">
              <a:spAutoFit/>
            </a:bodyPr>
            <a:lstStyle/>
            <a:p>
              <a:pPr fontAlgn="auto">
                <a:spcBef>
                  <a:spcPts val="0"/>
                </a:spcBef>
                <a:spcAft>
                  <a:spcPts val="0"/>
                </a:spcAft>
              </a:pPr>
              <a:r>
                <a:rPr lang="de-DE" sz="1050" dirty="0" smtClean="0">
                  <a:solidFill>
                    <a:srgbClr val="3F0000"/>
                  </a:solidFill>
                  <a:latin typeface="Arial"/>
                  <a:ea typeface="+mn-ea"/>
                </a:rPr>
                <a:t>+ Highest performance</a:t>
              </a:r>
            </a:p>
            <a:p>
              <a:pPr fontAlgn="auto">
                <a:spcBef>
                  <a:spcPts val="0"/>
                </a:spcBef>
                <a:spcAft>
                  <a:spcPts val="0"/>
                </a:spcAft>
              </a:pPr>
              <a:r>
                <a:rPr lang="en-US" sz="1050" dirty="0">
                  <a:solidFill>
                    <a:srgbClr val="3F0000"/>
                  </a:solidFill>
                  <a:latin typeface="Arial"/>
                  <a:ea typeface="+mn-ea"/>
                </a:rPr>
                <a:t>+ Max. flexibility / utilization of equipment </a:t>
              </a:r>
              <a:r>
                <a:rPr lang="de-DE" sz="1050" dirty="0" smtClean="0">
                  <a:solidFill>
                    <a:srgbClr val="3F0000"/>
                  </a:solidFill>
                  <a:latin typeface="Arial"/>
                  <a:ea typeface="+mn-ea"/>
                </a:rPr>
                <a:t> </a:t>
              </a:r>
            </a:p>
            <a:p>
              <a:pPr fontAlgn="auto">
                <a:spcBef>
                  <a:spcPts val="0"/>
                </a:spcBef>
                <a:spcAft>
                  <a:spcPts val="0"/>
                </a:spcAft>
              </a:pPr>
              <a:r>
                <a:rPr lang="de-DE" sz="1050" dirty="0" smtClean="0">
                  <a:solidFill>
                    <a:srgbClr val="3F0000"/>
                  </a:solidFill>
                  <a:latin typeface="Arial"/>
                  <a:ea typeface="+mn-ea"/>
                </a:rPr>
                <a:t>+ Only COTS hardware required</a:t>
              </a:r>
            </a:p>
            <a:p>
              <a:pPr fontAlgn="auto">
                <a:spcBef>
                  <a:spcPts val="0"/>
                </a:spcBef>
                <a:spcAft>
                  <a:spcPts val="0"/>
                </a:spcAft>
              </a:pPr>
              <a:r>
                <a:rPr lang="de-DE" sz="1050" dirty="0" smtClean="0">
                  <a:solidFill>
                    <a:srgbClr val="3F0000"/>
                  </a:solidFill>
                  <a:latin typeface="Arial"/>
                  <a:ea typeface="+mn-ea"/>
                </a:rPr>
                <a:t>+ Easy to set-up and maintain</a:t>
              </a:r>
            </a:p>
            <a:p>
              <a:pPr fontAlgn="auto">
                <a:spcBef>
                  <a:spcPts val="0"/>
                </a:spcBef>
                <a:spcAft>
                  <a:spcPts val="0"/>
                </a:spcAft>
              </a:pPr>
              <a:endParaRPr lang="de-DE" sz="1050" dirty="0" smtClean="0">
                <a:solidFill>
                  <a:srgbClr val="3F0000"/>
                </a:solidFill>
                <a:latin typeface="Arial"/>
                <a:ea typeface="+mn-ea"/>
              </a:endParaRPr>
            </a:p>
          </p:txBody>
        </p:sp>
        <p:sp>
          <p:nvSpPr>
            <p:cNvPr id="98" name="TextBox 97"/>
            <p:cNvSpPr txBox="1"/>
            <p:nvPr/>
          </p:nvSpPr>
          <p:spPr>
            <a:xfrm>
              <a:off x="4648559" y="4337334"/>
              <a:ext cx="2704587" cy="577081"/>
            </a:xfrm>
            <a:prstGeom prst="rect">
              <a:avLst/>
            </a:prstGeom>
          </p:spPr>
          <p:txBody>
            <a:bodyPr wrap="none" rtlCol="0">
              <a:spAutoFit/>
            </a:bodyPr>
            <a:lstStyle/>
            <a:p>
              <a:pPr fontAlgn="auto">
                <a:spcBef>
                  <a:spcPts val="0"/>
                </a:spcBef>
                <a:spcAft>
                  <a:spcPts val="0"/>
                </a:spcAft>
              </a:pPr>
              <a:r>
                <a:rPr lang="de-DE" sz="1050" dirty="0" smtClean="0">
                  <a:solidFill>
                    <a:srgbClr val="3F0000"/>
                  </a:solidFill>
                  <a:latin typeface="Arial"/>
                  <a:ea typeface="+mn-ea"/>
                </a:rPr>
                <a:t>- High performance IP network required</a:t>
              </a:r>
            </a:p>
            <a:p>
              <a:pPr fontAlgn="auto">
                <a:spcBef>
                  <a:spcPts val="0"/>
                </a:spcBef>
                <a:spcAft>
                  <a:spcPts val="0"/>
                </a:spcAft>
              </a:pPr>
              <a:r>
                <a:rPr lang="de-DE" sz="1050" dirty="0" smtClean="0">
                  <a:solidFill>
                    <a:srgbClr val="3F0000"/>
                  </a:solidFill>
                  <a:latin typeface="Arial"/>
                  <a:ea typeface="+mn-ea"/>
                </a:rPr>
                <a:t>- Typically limited to campus installations </a:t>
              </a:r>
            </a:p>
            <a:p>
              <a:pPr fontAlgn="auto">
                <a:spcBef>
                  <a:spcPts val="0"/>
                </a:spcBef>
                <a:spcAft>
                  <a:spcPts val="0"/>
                </a:spcAft>
              </a:pPr>
              <a:endParaRPr lang="de-DE" sz="1050" dirty="0" smtClean="0">
                <a:solidFill>
                  <a:srgbClr val="3F0000"/>
                </a:solidFill>
                <a:latin typeface="Arial"/>
                <a:ea typeface="+mn-ea"/>
              </a:endParaRPr>
            </a:p>
          </p:txBody>
        </p:sp>
      </p:grpSp>
      <p:pic>
        <p:nvPicPr>
          <p:cNvPr id="100" name="Picture 2" descr="Image result for cisco 3232c"/>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2174" b="96739" l="0" r="99037"/>
                    </a14:imgEffect>
                  </a14:imgLayer>
                </a14:imgProps>
              </a:ext>
              <a:ext uri="{28A0092B-C50C-407E-A947-70E740481C1C}">
                <a14:useLocalDpi xmlns:a14="http://schemas.microsoft.com/office/drawing/2010/main"/>
              </a:ext>
            </a:extLst>
          </a:blip>
          <a:srcRect/>
          <a:stretch/>
        </p:blipFill>
        <p:spPr bwMode="auto">
          <a:xfrm>
            <a:off x="3152272" y="1107737"/>
            <a:ext cx="1074022" cy="137342"/>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Image result for cisco 3232c"/>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2174" b="96739" l="0" r="99037"/>
                    </a14:imgEffect>
                  </a14:imgLayer>
                </a14:imgProps>
              </a:ext>
              <a:ext uri="{28A0092B-C50C-407E-A947-70E740481C1C}">
                <a14:useLocalDpi xmlns:a14="http://schemas.microsoft.com/office/drawing/2010/main"/>
              </a:ext>
            </a:extLst>
          </a:blip>
          <a:srcRect/>
          <a:stretch/>
        </p:blipFill>
        <p:spPr bwMode="auto">
          <a:xfrm>
            <a:off x="5880208" y="1100183"/>
            <a:ext cx="1074022" cy="137342"/>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oup 105"/>
          <p:cNvGrpSpPr>
            <a:grpSpLocks noChangeAspect="1"/>
          </p:cNvGrpSpPr>
          <p:nvPr/>
        </p:nvGrpSpPr>
        <p:grpSpPr>
          <a:xfrm>
            <a:off x="6395308" y="733923"/>
            <a:ext cx="493380" cy="321356"/>
            <a:chOff x="608096" y="548679"/>
            <a:chExt cx="2788759" cy="1816415"/>
          </a:xfrm>
        </p:grpSpPr>
        <p:pic>
          <p:nvPicPr>
            <p:cNvPr id="107" name="Picture 2" descr="http://www.grassvalley.com/assets/media/9518/20170808_IPG-4901.VidRes.1920x1080.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1475656" y="1458528"/>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http://www.grassvalley.com/assets/media/9518/20170808_IPG-4901.VidRes.1920x1080.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1259632" y="1224994"/>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http://www.grassvalley.com/assets/media/9518/20170808_IPG-4901.VidRes.1920x1080.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1043607" y="1005245"/>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http://www.grassvalley.com/assets/media/9518/20170808_IPG-4901.VidRes.1920x1080.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850601" y="794242"/>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http://www.grassvalley.com/assets/media/9518/20170808_IPG-4901.VidRes.1920x1080.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08096" y="548679"/>
              <a:ext cx="1921199" cy="9065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8" name="Group 117"/>
          <p:cNvGrpSpPr>
            <a:grpSpLocks noChangeAspect="1"/>
          </p:cNvGrpSpPr>
          <p:nvPr/>
        </p:nvGrpSpPr>
        <p:grpSpPr>
          <a:xfrm>
            <a:off x="3218058" y="733633"/>
            <a:ext cx="493380" cy="321356"/>
            <a:chOff x="608096" y="548679"/>
            <a:chExt cx="2788759" cy="1816415"/>
          </a:xfrm>
        </p:grpSpPr>
        <p:pic>
          <p:nvPicPr>
            <p:cNvPr id="119" name="Picture 2" descr="http://www.grassvalley.com/assets/media/9518/20170808_IPG-4901.VidRes.1920x1080.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1475656" y="1458528"/>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http://www.grassvalley.com/assets/media/9518/20170808_IPG-4901.VidRes.1920x1080.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1259632" y="1224994"/>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http://www.grassvalley.com/assets/media/9518/20170808_IPG-4901.VidRes.1920x1080.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1043607" y="1005245"/>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http://www.grassvalley.com/assets/media/9518/20170808_IPG-4901.VidRes.1920x1080.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850601" y="794242"/>
              <a:ext cx="1921199" cy="906566"/>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http://www.grassvalley.com/assets/media/9518/20170808_IPG-4901.VidRes.1920x1080.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608096" y="548679"/>
              <a:ext cx="1921199" cy="906566"/>
            </a:xfrm>
            <a:prstGeom prst="rect">
              <a:avLst/>
            </a:prstGeom>
            <a:noFill/>
            <a:extLst>
              <a:ext uri="{909E8E84-426E-40DD-AFC4-6F175D3DCCD1}">
                <a14:hiddenFill xmlns:a14="http://schemas.microsoft.com/office/drawing/2010/main">
                  <a:solidFill>
                    <a:srgbClr val="FFFFFF"/>
                  </a:solidFill>
                </a14:hiddenFill>
              </a:ext>
            </a:extLst>
          </p:spPr>
        </p:pic>
      </p:grpSp>
      <p:pic>
        <p:nvPicPr>
          <p:cNvPr id="87" name="Picture 2" descr="Image result for cisco 3232c"/>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2174" b="96739" l="0" r="99037"/>
                    </a14:imgEffect>
                  </a14:imgLayer>
                </a14:imgProps>
              </a:ext>
              <a:ext uri="{28A0092B-C50C-407E-A947-70E740481C1C}">
                <a14:useLocalDpi xmlns:a14="http://schemas.microsoft.com/office/drawing/2010/main"/>
              </a:ext>
            </a:extLst>
          </a:blip>
          <a:srcRect/>
          <a:stretch/>
        </p:blipFill>
        <p:spPr bwMode="auto">
          <a:xfrm>
            <a:off x="1678802" y="4004143"/>
            <a:ext cx="1074022" cy="137342"/>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Image result for cisco 3232c"/>
          <p:cNvPicPr>
            <a:picLocks noChangeAspect="1" noChangeArrowheads="1"/>
          </p:cNvPicPr>
          <p:nvPr/>
        </p:nvPicPr>
        <p:blipFill rotWithShape="1">
          <a:blip r:embed="rId10" cstate="screen">
            <a:extLst>
              <a:ext uri="{BEBA8EAE-BF5A-486C-A8C5-ECC9F3942E4B}">
                <a14:imgProps xmlns:a14="http://schemas.microsoft.com/office/drawing/2010/main">
                  <a14:imgLayer r:embed="rId11">
                    <a14:imgEffect>
                      <a14:backgroundRemoval t="2174" b="96739" l="0" r="99037"/>
                    </a14:imgEffect>
                  </a14:imgLayer>
                </a14:imgProps>
              </a:ext>
              <a:ext uri="{28A0092B-C50C-407E-A947-70E740481C1C}">
                <a14:useLocalDpi xmlns:a14="http://schemas.microsoft.com/office/drawing/2010/main"/>
              </a:ext>
            </a:extLst>
          </a:blip>
          <a:srcRect/>
          <a:stretch/>
        </p:blipFill>
        <p:spPr bwMode="auto">
          <a:xfrm>
            <a:off x="4702797" y="4004143"/>
            <a:ext cx="1074022" cy="13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28120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48771"/>
          <a:stretch/>
        </p:blipFill>
        <p:spPr>
          <a:xfrm>
            <a:off x="5284381" y="-382182"/>
            <a:ext cx="3859620" cy="565636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013259245"/>
              </p:ext>
            </p:extLst>
          </p:nvPr>
        </p:nvGraphicFramePr>
        <p:xfrm>
          <a:off x="1187624" y="766926"/>
          <a:ext cx="4968552" cy="37490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607140"/>
                <a:gridCol w="4361412"/>
              </a:tblGrid>
              <a:tr h="46863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457189"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Video, audio, metadata, intercom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6863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Multiple signals per cable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6863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Bi-directional signals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6863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Format &amp; frame rate agnostic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6863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800" dirty="0" smtClean="0"/>
                        <a:t>New workflow models</a:t>
                      </a:r>
                      <a:endParaRPr lang="en-US"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6863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Fast</a:t>
                      </a:r>
                      <a:r>
                        <a:rPr lang="en-US" b="0" baseline="0" dirty="0" smtClean="0">
                          <a:solidFill>
                            <a:schemeClr val="tx1"/>
                          </a:solidFill>
                        </a:rPr>
                        <a:t> s</a:t>
                      </a:r>
                      <a:r>
                        <a:rPr lang="en-US" b="0" dirty="0" smtClean="0">
                          <a:solidFill>
                            <a:schemeClr val="tx1"/>
                          </a:solidFill>
                        </a:rPr>
                        <a:t>ervice launches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6863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Easier, linear scaling (non-blocking)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46863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Dynamic infrastructure ease of upgrades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92217" y="879562"/>
            <a:ext cx="263459" cy="25148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0786" y="1351638"/>
            <a:ext cx="263459" cy="251483"/>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0785" y="1823714"/>
            <a:ext cx="263459" cy="251483"/>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0784" y="2295790"/>
            <a:ext cx="263459" cy="251483"/>
          </a:xfrm>
          <a:prstGeom prst="rect">
            <a:avLst/>
          </a:prstGeom>
        </p:spPr>
      </p:pic>
      <p:sp>
        <p:nvSpPr>
          <p:cNvPr id="11" name="Title 10"/>
          <p:cNvSpPr>
            <a:spLocks noGrp="1"/>
          </p:cNvSpPr>
          <p:nvPr>
            <p:ph type="title"/>
          </p:nvPr>
        </p:nvSpPr>
        <p:spPr>
          <a:xfrm>
            <a:off x="457200" y="481"/>
            <a:ext cx="8229600" cy="769441"/>
          </a:xfrm>
        </p:spPr>
        <p:txBody>
          <a:bodyPr>
            <a:normAutofit/>
          </a:bodyPr>
          <a:lstStyle/>
          <a:p>
            <a:r>
              <a:rPr lang="en-US" sz="3200" dirty="0"/>
              <a:t>Why going to IP </a:t>
            </a:r>
            <a:r>
              <a:rPr lang="en-US" sz="2400" dirty="0"/>
              <a:t>- What can IP do for you?</a:t>
            </a: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92217" y="2776247"/>
            <a:ext cx="263459" cy="251483"/>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0786" y="3248323"/>
            <a:ext cx="263459" cy="251483"/>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0785" y="3720399"/>
            <a:ext cx="263459" cy="251483"/>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80784" y="4192475"/>
            <a:ext cx="263459" cy="251483"/>
          </a:xfrm>
          <a:prstGeom prst="rect">
            <a:avLst/>
          </a:prstGeom>
        </p:spPr>
      </p:pic>
    </p:spTree>
    <p:extLst>
      <p:ext uri="{BB962C8B-B14F-4D97-AF65-F5344CB8AC3E}">
        <p14:creationId xmlns:p14="http://schemas.microsoft.com/office/powerpoint/2010/main" val="387109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48771"/>
          <a:stretch/>
        </p:blipFill>
        <p:spPr>
          <a:xfrm>
            <a:off x="5284381" y="-382182"/>
            <a:ext cx="3859620" cy="5656368"/>
          </a:xfrm>
          <a:prstGeom prst="rect">
            <a:avLst/>
          </a:prstGeom>
        </p:spPr>
      </p:pic>
      <p:sp>
        <p:nvSpPr>
          <p:cNvPr id="11" name="Title 10"/>
          <p:cNvSpPr>
            <a:spLocks noGrp="1"/>
          </p:cNvSpPr>
          <p:nvPr>
            <p:ph type="title"/>
          </p:nvPr>
        </p:nvSpPr>
        <p:spPr/>
        <p:txBody>
          <a:bodyPr>
            <a:normAutofit/>
          </a:bodyPr>
          <a:lstStyle/>
          <a:p>
            <a:r>
              <a:rPr lang="en-US" sz="3200" dirty="0"/>
              <a:t>Why going to IP </a:t>
            </a:r>
            <a:r>
              <a:rPr lang="en-US" sz="2400" dirty="0" smtClean="0"/>
              <a:t>– Summary for live applications</a:t>
            </a:r>
            <a:endParaRPr lang="en-US" sz="2400" dirty="0"/>
          </a:p>
        </p:txBody>
      </p:sp>
      <p:sp>
        <p:nvSpPr>
          <p:cNvPr id="2" name="Content Placeholder 1"/>
          <p:cNvSpPr>
            <a:spLocks noGrp="1"/>
          </p:cNvSpPr>
          <p:nvPr>
            <p:ph idx="1"/>
          </p:nvPr>
        </p:nvSpPr>
        <p:spPr>
          <a:xfrm>
            <a:off x="457199" y="924693"/>
            <a:ext cx="6095021" cy="3394472"/>
          </a:xfrm>
        </p:spPr>
        <p:txBody>
          <a:bodyPr>
            <a:normAutofit/>
          </a:bodyPr>
          <a:lstStyle/>
          <a:p>
            <a:r>
              <a:rPr lang="en-US" sz="2000" dirty="0" smtClean="0"/>
              <a:t>IP…</a:t>
            </a:r>
          </a:p>
          <a:p>
            <a:pPr>
              <a:buFont typeface="Arial" panose="020B0604020202020204" pitchFamily="34" charset="0"/>
              <a:buChar char=" "/>
            </a:pPr>
            <a:r>
              <a:rPr lang="en-US" sz="2000" dirty="0" smtClean="0"/>
              <a:t> 		…add flexibility</a:t>
            </a:r>
            <a:endParaRPr lang="en-US" sz="1600" dirty="0" smtClean="0"/>
          </a:p>
          <a:p>
            <a:pPr>
              <a:buFont typeface="Arial" panose="020B0604020202020204" pitchFamily="34" charset="0"/>
              <a:buChar char=" "/>
            </a:pPr>
            <a:r>
              <a:rPr lang="en-US" sz="2000" dirty="0" smtClean="0"/>
              <a:t> 		…enables improved workflows</a:t>
            </a:r>
          </a:p>
          <a:p>
            <a:pPr>
              <a:buFont typeface="Arial" panose="020B0604020202020204" pitchFamily="34" charset="0"/>
              <a:buChar char=" "/>
            </a:pPr>
            <a:r>
              <a:rPr lang="en-US" sz="2000" dirty="0" smtClean="0"/>
              <a:t> 		…support dynamic infrastructures</a:t>
            </a:r>
          </a:p>
          <a:p>
            <a:pPr>
              <a:buFont typeface="Arial" panose="020B0604020202020204" pitchFamily="34" charset="0"/>
              <a:buChar char=" "/>
            </a:pPr>
            <a:r>
              <a:rPr lang="en-US" sz="2000" dirty="0" smtClean="0"/>
              <a:t> 		…delivers fully future proof solutions</a:t>
            </a:r>
          </a:p>
          <a:p>
            <a:pPr lvl="0"/>
            <a:endParaRPr lang="en-US" sz="2000" dirty="0" smtClean="0"/>
          </a:p>
          <a:p>
            <a:pPr lvl="0"/>
            <a:r>
              <a:rPr lang="en-US" sz="2000" dirty="0" smtClean="0"/>
              <a:t>IP </a:t>
            </a:r>
            <a:r>
              <a:rPr lang="en-US" sz="2000" dirty="0"/>
              <a:t>help to better cope with the challenges in live broadcast applications</a:t>
            </a:r>
          </a:p>
          <a:p>
            <a:pPr>
              <a:buFont typeface="Arial" panose="020B0604020202020204" pitchFamily="34" charset="0"/>
              <a:buChar char=" "/>
            </a:pPr>
            <a:endParaRPr lang="en-US" sz="2000" dirty="0"/>
          </a:p>
        </p:txBody>
      </p:sp>
    </p:spTree>
    <p:extLst>
      <p:ext uri="{BB962C8B-B14F-4D97-AF65-F5344CB8AC3E}">
        <p14:creationId xmlns:p14="http://schemas.microsoft.com/office/powerpoint/2010/main" val="89635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 Fundamentals</a:t>
            </a:r>
            <a:endParaRPr lang="en-US" dirty="0"/>
          </a:p>
        </p:txBody>
      </p:sp>
    </p:spTree>
    <p:extLst>
      <p:ext uri="{BB962C8B-B14F-4D97-AF65-F5344CB8AC3E}">
        <p14:creationId xmlns:p14="http://schemas.microsoft.com/office/powerpoint/2010/main" val="277942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IP - Fundamentals </a:t>
            </a:r>
            <a:r>
              <a:rPr lang="en-US" sz="2400" dirty="0" smtClean="0"/>
              <a:t>– AIMS roadmap</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6010" y="923925"/>
            <a:ext cx="7791980" cy="3395663"/>
          </a:xfrm>
        </p:spPr>
      </p:pic>
    </p:spTree>
    <p:extLst>
      <p:ext uri="{BB962C8B-B14F-4D97-AF65-F5344CB8AC3E}">
        <p14:creationId xmlns:p14="http://schemas.microsoft.com/office/powerpoint/2010/main" val="244465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2_GV_PPT_Template_January2018-1">
  <a:themeElements>
    <a:clrScheme name="GV Colors">
      <a:dk1>
        <a:srgbClr val="3F0000"/>
      </a:dk1>
      <a:lt1>
        <a:sysClr val="window" lastClr="FFFFFF"/>
      </a:lt1>
      <a:dk2>
        <a:srgbClr val="000000"/>
      </a:dk2>
      <a:lt2>
        <a:srgbClr val="EEECE1"/>
      </a:lt2>
      <a:accent1>
        <a:srgbClr val="0086BD"/>
      </a:accent1>
      <a:accent2>
        <a:srgbClr val="31859C"/>
      </a:accent2>
      <a:accent3>
        <a:srgbClr val="008D0C"/>
      </a:accent3>
      <a:accent4>
        <a:srgbClr val="81C100"/>
      </a:accent4>
      <a:accent5>
        <a:srgbClr val="FFF21A"/>
      </a:accent5>
      <a:accent6>
        <a:srgbClr val="FF5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marL="0" indent="0" algn="l">
          <a:buNone/>
          <a:defRPr sz="2400" dirty="0" smtClean="0"/>
        </a:defPPr>
      </a:lstStyle>
    </a:txDef>
  </a:objectDefaults>
  <a:extraClrSchemeLst/>
  <a:extLst>
    <a:ext uri="{05A4C25C-085E-4340-85A3-A5531E510DB2}">
      <thm15:themeFamily xmlns:thm15="http://schemas.microsoft.com/office/thememl/2012/main" name="GV_PPT_TEMPLATE_20180212" id="{5233CBB6-16FF-854C-AFF2-68A58AE04FE3}" vid="{AD51D6AD-F9A7-744E-96CF-DE0C4F787E74}"/>
    </a:ext>
  </a:extLst>
</a:theme>
</file>

<file path=ppt/theme/theme2.xml><?xml version="1.0" encoding="utf-8"?>
<a:theme xmlns:a="http://schemas.openxmlformats.org/drawingml/2006/main" name="GV_PPT_Template_January2018-1">
  <a:themeElements>
    <a:clrScheme name="GV Colors">
      <a:dk1>
        <a:srgbClr val="3F0000"/>
      </a:dk1>
      <a:lt1>
        <a:sysClr val="window" lastClr="FFFFFF"/>
      </a:lt1>
      <a:dk2>
        <a:srgbClr val="000000"/>
      </a:dk2>
      <a:lt2>
        <a:srgbClr val="EEECE1"/>
      </a:lt2>
      <a:accent1>
        <a:srgbClr val="0086BD"/>
      </a:accent1>
      <a:accent2>
        <a:srgbClr val="31859C"/>
      </a:accent2>
      <a:accent3>
        <a:srgbClr val="008D0C"/>
      </a:accent3>
      <a:accent4>
        <a:srgbClr val="81C100"/>
      </a:accent4>
      <a:accent5>
        <a:srgbClr val="FFF21A"/>
      </a:accent5>
      <a:accent6>
        <a:srgbClr val="FF52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marL="0" indent="0" algn="l">
          <a:buNone/>
          <a:defRPr sz="2400" dirty="0" smtClean="0"/>
        </a:defPPr>
      </a:lstStyle>
    </a:txDef>
  </a:objectDefaults>
  <a:extraClrSchemeLst/>
  <a:extLst>
    <a:ext uri="{05A4C25C-085E-4340-85A3-A5531E510DB2}">
      <thm15:themeFamily xmlns:thm15="http://schemas.microsoft.com/office/thememl/2012/main" name="GV_PPT_TEMPLATE_20180212" id="{5233CBB6-16FF-854C-AFF2-68A58AE04FE3}" vid="{AD51D6AD-F9A7-744E-96CF-DE0C4F787E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F3BE77CC46474AAAE5B482464423E2" ma:contentTypeVersion="0" ma:contentTypeDescription="Create a new document." ma:contentTypeScope="" ma:versionID="01b614fa3a6ac5b494ad8bee5fd022fc">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130E09-B7C4-4668-B19A-482BE4643D3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4EA02E1-6284-46CD-B472-6EE9CE52C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0362847-625F-48B8-8BE9-3B08AAFF81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6508</TotalTime>
  <Words>2597</Words>
  <Application>Microsoft Office PowerPoint</Application>
  <PresentationFormat>On-screen Show (16:9)</PresentationFormat>
  <Paragraphs>586</Paragraphs>
  <Slides>50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ＭＳ Ｐゴシック</vt:lpstr>
      <vt:lpstr>Arial</vt:lpstr>
      <vt:lpstr>Calibri</vt:lpstr>
      <vt:lpstr>メイリオ</vt:lpstr>
      <vt:lpstr>Roboto Light</vt:lpstr>
      <vt:lpstr>Roboto Regular</vt:lpstr>
      <vt:lpstr>2_GV_PPT_Template_January2018-1</vt:lpstr>
      <vt:lpstr>GV_PPT_Template_January2018-1</vt:lpstr>
      <vt:lpstr>PowerPoint Presentation</vt:lpstr>
      <vt:lpstr>Agenda</vt:lpstr>
      <vt:lpstr>Why going to IP</vt:lpstr>
      <vt:lpstr>Why going to IP – It’s a time of multiple changes </vt:lpstr>
      <vt:lpstr>Why going to IP – The acceleration of format changes </vt:lpstr>
      <vt:lpstr>Why going to IP - What can IP do for you?</vt:lpstr>
      <vt:lpstr>Why going to IP – Summary for live applications</vt:lpstr>
      <vt:lpstr>IP - Fundamentals</vt:lpstr>
      <vt:lpstr>IP - Fundamentals – AIMS roadmap</vt:lpstr>
      <vt:lpstr>IP - Fundamentals – SMPTE 2022-6 signal structure </vt:lpstr>
      <vt:lpstr>IP - Fundamentals – SMPTE 2022-6 signal flow </vt:lpstr>
      <vt:lpstr>IP - Fundamentals – SMPTE 2110 signal structure </vt:lpstr>
      <vt:lpstr>IP - Fundamentals – SMPTE 2110 / Why SDP File?</vt:lpstr>
      <vt:lpstr>IP - Fundamentals – SMPTE 2110 signal flow </vt:lpstr>
      <vt:lpstr>XCU - Camera base station with cradle solution</vt:lpstr>
      <vt:lpstr>XCU - Camera base station with unique cradle solution</vt:lpstr>
      <vt:lpstr>XCU – What the unique cradle solution can do for you</vt:lpstr>
      <vt:lpstr>XCU UXF - Next generation camera base station</vt:lpstr>
      <vt:lpstr>XCU UXF - And advanced UXF Cradle </vt:lpstr>
      <vt:lpstr>XCU UXF - And advanced UXF Cradle </vt:lpstr>
      <vt:lpstr>XCU UXF - ALL signals available in baseband and IP </vt:lpstr>
      <vt:lpstr>XCU UXF - Most seamless transition from base band to IP</vt:lpstr>
      <vt:lpstr>XCU UXF – IP Media streams: SMPTE 2022-6</vt:lpstr>
      <vt:lpstr>XCU UXF – IP Media streams: SMPTE 2110</vt:lpstr>
      <vt:lpstr>XCU UXF – Overview of all IP connections  </vt:lpstr>
      <vt:lpstr>XCU – What the XCU UXF can do for you</vt:lpstr>
      <vt:lpstr>Why looking for remote productions</vt:lpstr>
      <vt:lpstr>Why looking for remote productions</vt:lpstr>
      <vt:lpstr>Why remote production – Better efficiency</vt:lpstr>
      <vt:lpstr>Why remote production – Better efficiency</vt:lpstr>
      <vt:lpstr>Remote Production - Possible workflows </vt:lpstr>
      <vt:lpstr>C2IP – IP based Camera Control Solution</vt:lpstr>
      <vt:lpstr>DirectIP - Camera signal transmission over IP</vt:lpstr>
      <vt:lpstr>DirectIP - XF Transmission 10Gb IP based</vt:lpstr>
      <vt:lpstr>DirectIP - XF Transmission over 10G IP network</vt:lpstr>
      <vt:lpstr>Remote Production - Possible workflows </vt:lpstr>
      <vt:lpstr>DirectIP - Why the XCU is required still (today)…</vt:lpstr>
      <vt:lpstr>DirectIP – Use case “Cloud” production at NEP-NL</vt:lpstr>
      <vt:lpstr>DirectIP – Use case MySports Switzerland</vt:lpstr>
      <vt:lpstr>DirectIP - Overview of the bandwidth requirements</vt:lpstr>
      <vt:lpstr>DirectIP - Overview of the bandwidth requirements</vt:lpstr>
      <vt:lpstr>DirectIP – What the Direct IP solution can do for you</vt:lpstr>
      <vt:lpstr>Direct IP+ - Remote production over IP networks </vt:lpstr>
      <vt:lpstr>From DirectIP to DirectIP+ </vt:lpstr>
      <vt:lpstr>Solution – DirectIP with additional Plus functionality</vt:lpstr>
      <vt:lpstr>DirectIP+ - System overview with Net Insight’s Nimbra</vt:lpstr>
      <vt:lpstr>DirectIP+ - Specifications with Net Insight’s Nimbra</vt:lpstr>
      <vt:lpstr>Remote Production / Possible workflows </vt:lpstr>
      <vt:lpstr>Summary Remote production over IP networks </vt:lpstr>
      <vt:lpstr>Remote Production - Possible workflows </vt:lpstr>
    </vt:vector>
  </TitlesOfParts>
  <Company>Grass Valley Nederland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Camera Portfolio Update  XCU UXF, ST2110, Direct IP Remote Productions</dc:title>
  <dc:creator>Weber Klaus</dc:creator>
  <cp:lastModifiedBy>Weber Klaus</cp:lastModifiedBy>
  <cp:revision>1502</cp:revision>
  <cp:lastPrinted>2016-10-31T11:24:15Z</cp:lastPrinted>
  <dcterms:created xsi:type="dcterms:W3CDTF">2014-04-25T11:53:08Z</dcterms:created>
  <dcterms:modified xsi:type="dcterms:W3CDTF">2018-09-20T10:20:50Z</dcterms:modified>
  <cp:category>Roadmap</cp:category>
  <cp:contentStatus>Always under scrutiny</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0x010100B3F3BE77CC46474AAAE5B482464423E2</vt:lpwstr>
  </property>
</Properties>
</file>